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51" r:id="rId1"/>
  </p:sldMasterIdLst>
  <p:notesMasterIdLst>
    <p:notesMasterId r:id="rId47"/>
  </p:notesMasterIdLst>
  <p:handoutMasterIdLst>
    <p:handoutMasterId r:id="rId48"/>
  </p:handoutMasterIdLst>
  <p:sldIdLst>
    <p:sldId id="256" r:id="rId2"/>
    <p:sldId id="342" r:id="rId3"/>
    <p:sldId id="370" r:id="rId4"/>
    <p:sldId id="390" r:id="rId5"/>
    <p:sldId id="346" r:id="rId6"/>
    <p:sldId id="387" r:id="rId7"/>
    <p:sldId id="386" r:id="rId8"/>
    <p:sldId id="388" r:id="rId9"/>
    <p:sldId id="391" r:id="rId10"/>
    <p:sldId id="392" r:id="rId11"/>
    <p:sldId id="395" r:id="rId12"/>
    <p:sldId id="350" r:id="rId13"/>
    <p:sldId id="363" r:id="rId14"/>
    <p:sldId id="344" r:id="rId15"/>
    <p:sldId id="351" r:id="rId16"/>
    <p:sldId id="365" r:id="rId17"/>
    <p:sldId id="371" r:id="rId18"/>
    <p:sldId id="354" r:id="rId19"/>
    <p:sldId id="372" r:id="rId20"/>
    <p:sldId id="356" r:id="rId21"/>
    <p:sldId id="373" r:id="rId22"/>
    <p:sldId id="359" r:id="rId23"/>
    <p:sldId id="345" r:id="rId24"/>
    <p:sldId id="352" r:id="rId25"/>
    <p:sldId id="374" r:id="rId26"/>
    <p:sldId id="393" r:id="rId27"/>
    <p:sldId id="355" r:id="rId28"/>
    <p:sldId id="375" r:id="rId29"/>
    <p:sldId id="376" r:id="rId30"/>
    <p:sldId id="377" r:id="rId31"/>
    <p:sldId id="394" r:id="rId32"/>
    <p:sldId id="361" r:id="rId33"/>
    <p:sldId id="378" r:id="rId34"/>
    <p:sldId id="379" r:id="rId35"/>
    <p:sldId id="380" r:id="rId36"/>
    <p:sldId id="381" r:id="rId37"/>
    <p:sldId id="357" r:id="rId38"/>
    <p:sldId id="358" r:id="rId39"/>
    <p:sldId id="368" r:id="rId40"/>
    <p:sldId id="369" r:id="rId41"/>
    <p:sldId id="383" r:id="rId42"/>
    <p:sldId id="384" r:id="rId43"/>
    <p:sldId id="364" r:id="rId44"/>
    <p:sldId id="385" r:id="rId45"/>
    <p:sldId id="341" r:id="rId46"/>
  </p:sldIdLst>
  <p:sldSz cx="9144000" cy="6858000" type="screen4x3"/>
  <p:notesSz cx="6858000" cy="9418638"/>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67">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74" autoAdjust="0"/>
    <p:restoredTop sz="94561" autoAdjust="0"/>
  </p:normalViewPr>
  <p:slideViewPr>
    <p:cSldViewPr>
      <p:cViewPr varScale="1">
        <p:scale>
          <a:sx n="72" d="100"/>
          <a:sy n="72" d="100"/>
        </p:scale>
        <p:origin x="1464" y="72"/>
      </p:cViewPr>
      <p:guideLst>
        <p:guide orient="horz" pos="2160"/>
        <p:guide pos="2880"/>
      </p:guideLst>
    </p:cSldViewPr>
  </p:slideViewPr>
  <p:outlineViewPr>
    <p:cViewPr>
      <p:scale>
        <a:sx n="33" d="100"/>
        <a:sy n="33" d="100"/>
      </p:scale>
      <p:origin x="0" y="37602"/>
    </p:cViewPr>
  </p:outlineViewPr>
  <p:notesTextViewPr>
    <p:cViewPr>
      <p:scale>
        <a:sx n="100" d="100"/>
        <a:sy n="100" d="100"/>
      </p:scale>
      <p:origin x="0" y="0"/>
    </p:cViewPr>
  </p:notesTextViewPr>
  <p:notesViewPr>
    <p:cSldViewPr>
      <p:cViewPr varScale="1">
        <p:scale>
          <a:sx n="56" d="100"/>
          <a:sy n="56" d="100"/>
        </p:scale>
        <p:origin x="-2550" y="-84"/>
      </p:cViewPr>
      <p:guideLst>
        <p:guide orient="horz" pos="2967"/>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hdr" sz="quarter"/>
          </p:nvPr>
        </p:nvSpPr>
        <p:spPr bwMode="auto">
          <a:xfrm>
            <a:off x="0" y="0"/>
            <a:ext cx="2971800" cy="471254"/>
          </a:xfrm>
          <a:prstGeom prst="rect">
            <a:avLst/>
          </a:prstGeom>
          <a:noFill/>
          <a:ln w="9525">
            <a:noFill/>
            <a:miter lim="800000"/>
            <a:headEnd/>
            <a:tailEnd/>
          </a:ln>
          <a:effectLst/>
        </p:spPr>
        <p:txBody>
          <a:bodyPr vert="horz" wrap="square" lIns="91956" tIns="45979" rIns="91956" bIns="45979" numCol="1" anchor="t" anchorCtr="0" compatLnSpc="1">
            <a:prstTxWarp prst="textNoShape">
              <a:avLst/>
            </a:prstTxWarp>
          </a:bodyPr>
          <a:lstStyle>
            <a:lvl1pPr defTabSz="919656" eaLnBrk="1" hangingPunct="1">
              <a:defRPr sz="1200"/>
            </a:lvl1pPr>
          </a:lstStyle>
          <a:p>
            <a:pPr>
              <a:defRPr/>
            </a:pPr>
            <a:endParaRPr lang="en-US" dirty="0"/>
          </a:p>
        </p:txBody>
      </p:sp>
      <p:sp>
        <p:nvSpPr>
          <p:cNvPr id="186371" name="Rectangle 3"/>
          <p:cNvSpPr>
            <a:spLocks noGrp="1" noChangeArrowheads="1"/>
          </p:cNvSpPr>
          <p:nvPr>
            <p:ph type="dt" sz="quarter" idx="1"/>
          </p:nvPr>
        </p:nvSpPr>
        <p:spPr bwMode="auto">
          <a:xfrm>
            <a:off x="3884613" y="0"/>
            <a:ext cx="2971800" cy="471254"/>
          </a:xfrm>
          <a:prstGeom prst="rect">
            <a:avLst/>
          </a:prstGeom>
          <a:noFill/>
          <a:ln w="9525">
            <a:noFill/>
            <a:miter lim="800000"/>
            <a:headEnd/>
            <a:tailEnd/>
          </a:ln>
          <a:effectLst/>
        </p:spPr>
        <p:txBody>
          <a:bodyPr vert="horz" wrap="square" lIns="91956" tIns="45979" rIns="91956" bIns="45979" numCol="1" anchor="t" anchorCtr="0" compatLnSpc="1">
            <a:prstTxWarp prst="textNoShape">
              <a:avLst/>
            </a:prstTxWarp>
          </a:bodyPr>
          <a:lstStyle>
            <a:lvl1pPr algn="r" defTabSz="919656" eaLnBrk="1" hangingPunct="1">
              <a:defRPr sz="1200"/>
            </a:lvl1pPr>
          </a:lstStyle>
          <a:p>
            <a:pPr>
              <a:defRPr/>
            </a:pPr>
            <a:endParaRPr lang="en-US" dirty="0"/>
          </a:p>
        </p:txBody>
      </p:sp>
      <p:sp>
        <p:nvSpPr>
          <p:cNvPr id="186372" name="Rectangle 4"/>
          <p:cNvSpPr>
            <a:spLocks noGrp="1" noChangeArrowheads="1"/>
          </p:cNvSpPr>
          <p:nvPr>
            <p:ph type="ftr" sz="quarter" idx="2"/>
          </p:nvPr>
        </p:nvSpPr>
        <p:spPr bwMode="auto">
          <a:xfrm>
            <a:off x="0" y="8945776"/>
            <a:ext cx="2971800" cy="471254"/>
          </a:xfrm>
          <a:prstGeom prst="rect">
            <a:avLst/>
          </a:prstGeom>
          <a:noFill/>
          <a:ln w="9525">
            <a:noFill/>
            <a:miter lim="800000"/>
            <a:headEnd/>
            <a:tailEnd/>
          </a:ln>
          <a:effectLst/>
        </p:spPr>
        <p:txBody>
          <a:bodyPr vert="horz" wrap="square" lIns="91956" tIns="45979" rIns="91956" bIns="45979" numCol="1" anchor="b" anchorCtr="0" compatLnSpc="1">
            <a:prstTxWarp prst="textNoShape">
              <a:avLst/>
            </a:prstTxWarp>
          </a:bodyPr>
          <a:lstStyle>
            <a:lvl1pPr defTabSz="919656" eaLnBrk="1" hangingPunct="1">
              <a:defRPr sz="1200"/>
            </a:lvl1pPr>
          </a:lstStyle>
          <a:p>
            <a:pPr>
              <a:defRPr/>
            </a:pPr>
            <a:endParaRPr lang="en-US" dirty="0"/>
          </a:p>
        </p:txBody>
      </p:sp>
      <p:sp>
        <p:nvSpPr>
          <p:cNvPr id="186373" name="Rectangle 5"/>
          <p:cNvSpPr>
            <a:spLocks noGrp="1" noChangeArrowheads="1"/>
          </p:cNvSpPr>
          <p:nvPr>
            <p:ph type="sldNum" sz="quarter" idx="3"/>
          </p:nvPr>
        </p:nvSpPr>
        <p:spPr bwMode="auto">
          <a:xfrm>
            <a:off x="3884613" y="8945776"/>
            <a:ext cx="2971800" cy="471254"/>
          </a:xfrm>
          <a:prstGeom prst="rect">
            <a:avLst/>
          </a:prstGeom>
          <a:noFill/>
          <a:ln w="9525">
            <a:noFill/>
            <a:miter lim="800000"/>
            <a:headEnd/>
            <a:tailEnd/>
          </a:ln>
          <a:effectLst/>
        </p:spPr>
        <p:txBody>
          <a:bodyPr vert="horz" wrap="square" lIns="91956" tIns="45979" rIns="91956" bIns="45979" numCol="1" anchor="b" anchorCtr="0" compatLnSpc="1">
            <a:prstTxWarp prst="textNoShape">
              <a:avLst/>
            </a:prstTxWarp>
          </a:bodyPr>
          <a:lstStyle>
            <a:lvl1pPr algn="r" defTabSz="919656" eaLnBrk="1" hangingPunct="1">
              <a:defRPr sz="1200"/>
            </a:lvl1pPr>
          </a:lstStyle>
          <a:p>
            <a:pPr>
              <a:defRPr/>
            </a:pPr>
            <a:fld id="{4B43B820-3E6A-44D7-9ECB-B4F1E6E38100}"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3538" name="Rectangle 2"/>
          <p:cNvSpPr>
            <a:spLocks noGrp="1" noChangeArrowheads="1"/>
          </p:cNvSpPr>
          <p:nvPr>
            <p:ph type="hdr" sz="quarter"/>
          </p:nvPr>
        </p:nvSpPr>
        <p:spPr bwMode="auto">
          <a:xfrm>
            <a:off x="0" y="0"/>
            <a:ext cx="2971800" cy="471254"/>
          </a:xfrm>
          <a:prstGeom prst="rect">
            <a:avLst/>
          </a:prstGeom>
          <a:noFill/>
          <a:ln w="9525">
            <a:noFill/>
            <a:miter lim="800000"/>
            <a:headEnd/>
            <a:tailEnd/>
          </a:ln>
          <a:effectLst/>
        </p:spPr>
        <p:txBody>
          <a:bodyPr vert="horz" wrap="square" lIns="90242" tIns="45121" rIns="90242" bIns="45121" numCol="1" anchor="t" anchorCtr="0" compatLnSpc="1">
            <a:prstTxWarp prst="textNoShape">
              <a:avLst/>
            </a:prstTxWarp>
          </a:bodyPr>
          <a:lstStyle>
            <a:lvl1pPr eaLnBrk="1" hangingPunct="1">
              <a:defRPr sz="1200"/>
            </a:lvl1pPr>
          </a:lstStyle>
          <a:p>
            <a:pPr>
              <a:defRPr/>
            </a:pPr>
            <a:endParaRPr lang="en-US" dirty="0"/>
          </a:p>
        </p:txBody>
      </p:sp>
      <p:sp>
        <p:nvSpPr>
          <p:cNvPr id="193539" name="Rectangle 3"/>
          <p:cNvSpPr>
            <a:spLocks noGrp="1" noChangeArrowheads="1"/>
          </p:cNvSpPr>
          <p:nvPr>
            <p:ph type="dt" idx="1"/>
          </p:nvPr>
        </p:nvSpPr>
        <p:spPr bwMode="auto">
          <a:xfrm>
            <a:off x="3884613" y="0"/>
            <a:ext cx="2971800" cy="471254"/>
          </a:xfrm>
          <a:prstGeom prst="rect">
            <a:avLst/>
          </a:prstGeom>
          <a:noFill/>
          <a:ln w="9525">
            <a:noFill/>
            <a:miter lim="800000"/>
            <a:headEnd/>
            <a:tailEnd/>
          </a:ln>
          <a:effectLst/>
        </p:spPr>
        <p:txBody>
          <a:bodyPr vert="horz" wrap="square" lIns="90242" tIns="45121" rIns="90242" bIns="45121" numCol="1" anchor="t" anchorCtr="0" compatLnSpc="1">
            <a:prstTxWarp prst="textNoShape">
              <a:avLst/>
            </a:prstTxWarp>
          </a:bodyPr>
          <a:lstStyle>
            <a:lvl1pPr algn="r" eaLnBrk="1" hangingPunct="1">
              <a:defRPr sz="1200"/>
            </a:lvl1pPr>
          </a:lstStyle>
          <a:p>
            <a:pPr>
              <a:defRPr/>
            </a:pPr>
            <a:endParaRPr lang="en-US" dirty="0"/>
          </a:p>
        </p:txBody>
      </p:sp>
      <p:sp>
        <p:nvSpPr>
          <p:cNvPr id="60420" name="Rectangle 4"/>
          <p:cNvSpPr>
            <a:spLocks noGrp="1" noRot="1" noChangeAspect="1" noChangeArrowheads="1" noTextEdit="1"/>
          </p:cNvSpPr>
          <p:nvPr>
            <p:ph type="sldImg" idx="2"/>
          </p:nvPr>
        </p:nvSpPr>
        <p:spPr bwMode="auto">
          <a:xfrm>
            <a:off x="1074738" y="706438"/>
            <a:ext cx="4708525" cy="3532187"/>
          </a:xfrm>
          <a:prstGeom prst="rect">
            <a:avLst/>
          </a:prstGeom>
          <a:noFill/>
          <a:ln w="9525">
            <a:solidFill>
              <a:srgbClr val="000000"/>
            </a:solidFill>
            <a:miter lim="800000"/>
            <a:headEnd/>
            <a:tailEnd/>
          </a:ln>
        </p:spPr>
      </p:sp>
      <p:sp>
        <p:nvSpPr>
          <p:cNvPr id="193541" name="Rectangle 5"/>
          <p:cNvSpPr>
            <a:spLocks noGrp="1" noChangeArrowheads="1"/>
          </p:cNvSpPr>
          <p:nvPr>
            <p:ph type="body" sz="quarter" idx="3"/>
          </p:nvPr>
        </p:nvSpPr>
        <p:spPr bwMode="auto">
          <a:xfrm>
            <a:off x="685800" y="4474497"/>
            <a:ext cx="5486400" cy="4238066"/>
          </a:xfrm>
          <a:prstGeom prst="rect">
            <a:avLst/>
          </a:prstGeom>
          <a:noFill/>
          <a:ln w="9525">
            <a:noFill/>
            <a:miter lim="800000"/>
            <a:headEnd/>
            <a:tailEnd/>
          </a:ln>
          <a:effectLst/>
        </p:spPr>
        <p:txBody>
          <a:bodyPr vert="horz" wrap="square" lIns="90242" tIns="45121" rIns="90242" bIns="4512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93542" name="Rectangle 6"/>
          <p:cNvSpPr>
            <a:spLocks noGrp="1" noChangeArrowheads="1"/>
          </p:cNvSpPr>
          <p:nvPr>
            <p:ph type="ftr" sz="quarter" idx="4"/>
          </p:nvPr>
        </p:nvSpPr>
        <p:spPr bwMode="auto">
          <a:xfrm>
            <a:off x="0" y="8945776"/>
            <a:ext cx="2971800" cy="471254"/>
          </a:xfrm>
          <a:prstGeom prst="rect">
            <a:avLst/>
          </a:prstGeom>
          <a:noFill/>
          <a:ln w="9525">
            <a:noFill/>
            <a:miter lim="800000"/>
            <a:headEnd/>
            <a:tailEnd/>
          </a:ln>
          <a:effectLst/>
        </p:spPr>
        <p:txBody>
          <a:bodyPr vert="horz" wrap="square" lIns="90242" tIns="45121" rIns="90242" bIns="45121" numCol="1" anchor="b" anchorCtr="0" compatLnSpc="1">
            <a:prstTxWarp prst="textNoShape">
              <a:avLst/>
            </a:prstTxWarp>
          </a:bodyPr>
          <a:lstStyle>
            <a:lvl1pPr eaLnBrk="1" hangingPunct="1">
              <a:defRPr sz="1200"/>
            </a:lvl1pPr>
          </a:lstStyle>
          <a:p>
            <a:pPr>
              <a:defRPr/>
            </a:pPr>
            <a:endParaRPr lang="en-US" dirty="0"/>
          </a:p>
        </p:txBody>
      </p:sp>
      <p:sp>
        <p:nvSpPr>
          <p:cNvPr id="193543" name="Rectangle 7"/>
          <p:cNvSpPr>
            <a:spLocks noGrp="1" noChangeArrowheads="1"/>
          </p:cNvSpPr>
          <p:nvPr>
            <p:ph type="sldNum" sz="quarter" idx="5"/>
          </p:nvPr>
        </p:nvSpPr>
        <p:spPr bwMode="auto">
          <a:xfrm>
            <a:off x="3884613" y="8945776"/>
            <a:ext cx="2971800" cy="471254"/>
          </a:xfrm>
          <a:prstGeom prst="rect">
            <a:avLst/>
          </a:prstGeom>
          <a:noFill/>
          <a:ln w="9525">
            <a:noFill/>
            <a:miter lim="800000"/>
            <a:headEnd/>
            <a:tailEnd/>
          </a:ln>
          <a:effectLst/>
        </p:spPr>
        <p:txBody>
          <a:bodyPr vert="horz" wrap="square" lIns="90242" tIns="45121" rIns="90242" bIns="45121" numCol="1" anchor="b" anchorCtr="0" compatLnSpc="1">
            <a:prstTxWarp prst="textNoShape">
              <a:avLst/>
            </a:prstTxWarp>
          </a:bodyPr>
          <a:lstStyle>
            <a:lvl1pPr algn="r" eaLnBrk="1" hangingPunct="1">
              <a:defRPr sz="1200"/>
            </a:lvl1pPr>
          </a:lstStyle>
          <a:p>
            <a:pPr>
              <a:defRPr/>
            </a:pPr>
            <a:fld id="{E2944912-8985-43FF-B78B-4335E05589CA}"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dirty="0" smtClean="0"/>
          </a:p>
        </p:txBody>
      </p:sp>
      <p:sp>
        <p:nvSpPr>
          <p:cNvPr id="61444" name="Slide Number Placeholder 3"/>
          <p:cNvSpPr>
            <a:spLocks noGrp="1"/>
          </p:cNvSpPr>
          <p:nvPr>
            <p:ph type="sldNum" sz="quarter" idx="5"/>
          </p:nvPr>
        </p:nvSpPr>
        <p:spPr>
          <a:noFill/>
        </p:spPr>
        <p:txBody>
          <a:bodyPr/>
          <a:lstStyle/>
          <a:p>
            <a:fld id="{CFE876E6-4B68-4286-8868-1589695B450B}" type="slidenum">
              <a:rPr lang="en-US" smtClean="0"/>
              <a:pPr/>
              <a:t>1</a:t>
            </a:fld>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solidFill>
                <a:srgbClr val="FFFFFF"/>
              </a:solidFill>
            </a:endParaRPr>
          </a:p>
        </p:txBody>
      </p:sp>
      <p:sp>
        <p:nvSpPr>
          <p:cNvPr id="5" name="Rectangle 4"/>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solidFill>
                <a:srgbClr val="FFFFFF"/>
              </a:solidFill>
            </a:endParaRPr>
          </a:p>
        </p:txBody>
      </p:sp>
      <p:sp>
        <p:nvSpPr>
          <p:cNvPr id="6" name="Rectangle 5"/>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solidFill>
                <a:srgbClr val="FFFFFF"/>
              </a:solidFill>
            </a:endParaRPr>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lang="en-US" smtClean="0"/>
              <a:t>Click to edit Master title style</a:t>
            </a:r>
            <a:endParaRPr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7" name="Date Placeholder 27"/>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endParaRPr lang="en-US" dirty="0"/>
          </a:p>
        </p:txBody>
      </p:sp>
      <p:sp>
        <p:nvSpPr>
          <p:cNvPr id="10" name="Footer Placeholder 16"/>
          <p:cNvSpPr>
            <a:spLocks noGrp="1"/>
          </p:cNvSpPr>
          <p:nvPr>
            <p:ph type="ftr" sz="quarter" idx="11"/>
          </p:nvPr>
        </p:nvSpPr>
        <p:spPr>
          <a:xfrm>
            <a:off x="2085975" y="236538"/>
            <a:ext cx="5867400" cy="365125"/>
          </a:xfrm>
        </p:spPr>
        <p:txBody>
          <a:bodyPr/>
          <a:lstStyle>
            <a:lvl1pPr>
              <a:defRPr/>
            </a:lvl1pPr>
          </a:lstStyle>
          <a:p>
            <a:pPr>
              <a:defRPr/>
            </a:pPr>
            <a:endParaRPr lang="en-US" dirty="0"/>
          </a:p>
        </p:txBody>
      </p:sp>
      <p:sp>
        <p:nvSpPr>
          <p:cNvPr id="11"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pPr>
              <a:defRPr/>
            </a:pPr>
            <a:fld id="{75E45251-A921-46C1-BA74-111BF825826A}"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dirty="0"/>
          </a:p>
        </p:txBody>
      </p:sp>
      <p:sp>
        <p:nvSpPr>
          <p:cNvPr id="5" name="Footer Placeholder 2"/>
          <p:cNvSpPr>
            <a:spLocks noGrp="1"/>
          </p:cNvSpPr>
          <p:nvPr>
            <p:ph type="ftr" sz="quarter" idx="11"/>
          </p:nvPr>
        </p:nvSpPr>
        <p:spPr/>
        <p:txBody>
          <a:bodyPr/>
          <a:lstStyle>
            <a:lvl1pPr>
              <a:defRPr/>
            </a:lvl1pPr>
          </a:lstStyle>
          <a:p>
            <a:pPr>
              <a:defRPr/>
            </a:pPr>
            <a:endParaRPr lang="en-US" dirty="0"/>
          </a:p>
        </p:txBody>
      </p:sp>
      <p:sp>
        <p:nvSpPr>
          <p:cNvPr id="6" name="Slide Number Placeholder 22"/>
          <p:cNvSpPr>
            <a:spLocks noGrp="1"/>
          </p:cNvSpPr>
          <p:nvPr>
            <p:ph type="sldNum" sz="quarter" idx="12"/>
          </p:nvPr>
        </p:nvSpPr>
        <p:spPr/>
        <p:txBody>
          <a:bodyPr/>
          <a:lstStyle>
            <a:lvl1pPr>
              <a:defRPr/>
            </a:lvl1pPr>
          </a:lstStyle>
          <a:p>
            <a:pPr>
              <a:defRPr/>
            </a:pPr>
            <a:fld id="{6874E413-1EF6-424A-A891-CC0D3F93F93C}"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rgbClr val="FFFFFF"/>
              </a:solidFill>
            </a:endParaRPr>
          </a:p>
        </p:txBody>
      </p:sp>
      <p:sp>
        <p:nvSpPr>
          <p:cNvPr id="5" name="Rectangle 4"/>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rgbClr val="FFFFFF"/>
              </a:solidFill>
            </a:endParaRPr>
          </a:p>
        </p:txBody>
      </p:sp>
      <p:sp>
        <p:nvSpPr>
          <p:cNvPr id="6" name="Rectangle 5"/>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rgbClr val="FFFFFF"/>
              </a:solidFill>
            </a:endParaRPr>
          </a:p>
        </p:txBody>
      </p:sp>
      <p:sp>
        <p:nvSpPr>
          <p:cNvPr id="2" name="Vertical Title 1"/>
          <p:cNvSpPr>
            <a:spLocks noGrp="1"/>
          </p:cNvSpPr>
          <p:nvPr>
            <p:ph type="title" orient="vert"/>
          </p:nvPr>
        </p:nvSpPr>
        <p:spPr>
          <a:xfrm>
            <a:off x="6553200" y="609600"/>
            <a:ext cx="2057400" cy="5516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6553200" y="6248400"/>
            <a:ext cx="2209800" cy="365125"/>
          </a:xfrm>
        </p:spPr>
        <p:txBody>
          <a:bodyPr/>
          <a:lstStyle>
            <a:lvl1pPr>
              <a:defRPr/>
            </a:lvl1pPr>
          </a:lstStyle>
          <a:p>
            <a:pPr>
              <a:defRPr/>
            </a:pPr>
            <a:endParaRPr lang="en-US" dirty="0"/>
          </a:p>
        </p:txBody>
      </p:sp>
      <p:sp>
        <p:nvSpPr>
          <p:cNvPr id="8" name="Footer Placeholder 4"/>
          <p:cNvSpPr>
            <a:spLocks noGrp="1"/>
          </p:cNvSpPr>
          <p:nvPr>
            <p:ph type="ftr" sz="quarter" idx="11"/>
          </p:nvPr>
        </p:nvSpPr>
        <p:spPr>
          <a:xfrm>
            <a:off x="457200" y="6248400"/>
            <a:ext cx="5573713" cy="365125"/>
          </a:xfrm>
        </p:spPr>
        <p:txBody>
          <a:bodyPr/>
          <a:lstStyle>
            <a:lvl1pPr>
              <a:defRPr/>
            </a:lvl1pPr>
          </a:lstStyle>
          <a:p>
            <a:pPr>
              <a:defRPr/>
            </a:pPr>
            <a:endParaRPr lang="en-US" dirty="0"/>
          </a:p>
        </p:txBody>
      </p:sp>
      <p:sp>
        <p:nvSpPr>
          <p:cNvPr id="9" name="Slide Number Placeholder 5"/>
          <p:cNvSpPr>
            <a:spLocks noGrp="1"/>
          </p:cNvSpPr>
          <p:nvPr>
            <p:ph type="sldNum" sz="quarter" idx="12"/>
          </p:nvPr>
        </p:nvSpPr>
        <p:spPr>
          <a:xfrm rot="5400000">
            <a:off x="5989638" y="144462"/>
            <a:ext cx="533400" cy="244475"/>
          </a:xfrm>
        </p:spPr>
        <p:txBody>
          <a:bodyPr/>
          <a:lstStyle>
            <a:lvl1pPr>
              <a:defRPr/>
            </a:lvl1pPr>
          </a:lstStyle>
          <a:p>
            <a:pPr>
              <a:defRPr/>
            </a:pPr>
            <a:fld id="{84C26692-D479-44BA-98FE-A203F716F753}"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OverTx">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13"/>
          <p:cNvSpPr>
            <a:spLocks noGrp="1"/>
          </p:cNvSpPr>
          <p:nvPr>
            <p:ph type="dt" sz="half" idx="10"/>
          </p:nvPr>
        </p:nvSpPr>
        <p:spPr>
          <a:xfrm>
            <a:off x="3810000" y="6248400"/>
            <a:ext cx="2667000" cy="365125"/>
          </a:xfrm>
        </p:spPr>
        <p:txBody>
          <a:bodyPr/>
          <a:lstStyle>
            <a:lvl1pPr>
              <a:defRPr/>
            </a:lvl1pPr>
          </a:lstStyle>
          <a:p>
            <a:pPr>
              <a:defRPr/>
            </a:pPr>
            <a:endParaRPr lang="en-US" dirty="0"/>
          </a:p>
        </p:txBody>
      </p:sp>
      <p:sp>
        <p:nvSpPr>
          <p:cNvPr id="7" name="Footer Placeholder 2"/>
          <p:cNvSpPr>
            <a:spLocks noGrp="1"/>
          </p:cNvSpPr>
          <p:nvPr>
            <p:ph type="ftr" sz="quarter" idx="11"/>
          </p:nvPr>
        </p:nvSpPr>
        <p:spPr>
          <a:xfrm>
            <a:off x="609600" y="6248400"/>
            <a:ext cx="3048000" cy="365125"/>
          </a:xfrm>
        </p:spPr>
        <p:txBody>
          <a:bodyPr/>
          <a:lstStyle>
            <a:lvl1pPr>
              <a:defRPr/>
            </a:lvl1pPr>
          </a:lstStyle>
          <a:p>
            <a:pPr>
              <a:defRPr/>
            </a:pPr>
            <a:endParaRPr lang="en-US" dirty="0"/>
          </a:p>
        </p:txBody>
      </p:sp>
      <p:sp>
        <p:nvSpPr>
          <p:cNvPr id="8" name="Slide Number Placeholder 22"/>
          <p:cNvSpPr>
            <a:spLocks noGrp="1"/>
          </p:cNvSpPr>
          <p:nvPr>
            <p:ph type="sldNum" sz="quarter" idx="12"/>
          </p:nvPr>
        </p:nvSpPr>
        <p:spPr>
          <a:xfrm>
            <a:off x="8305800" y="6324600"/>
            <a:ext cx="533400" cy="244475"/>
          </a:xfrm>
        </p:spPr>
        <p:txBody>
          <a:bodyPr/>
          <a:lstStyle>
            <a:lvl1pPr>
              <a:defRPr/>
            </a:lvl1pPr>
          </a:lstStyle>
          <a:p>
            <a:pPr>
              <a:defRPr/>
            </a:pPr>
            <a:fld id="{1E65DBB2-85B3-4038-81EB-F8FF4B9ACB2B}"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smtClean="0"/>
              <a:t>Click to edit Master title style</a:t>
            </a:r>
            <a:endParaRPr lang="en-US"/>
          </a:p>
        </p:txBody>
      </p:sp>
      <p:sp>
        <p:nvSpPr>
          <p:cNvPr id="8" name="Content Placeholder 7"/>
          <p:cNvSpPr>
            <a:spLocks noGrp="1"/>
          </p:cNvSpPr>
          <p:nvPr>
            <p:ph sz="quarter" idx="1"/>
          </p:nvPr>
        </p:nvSpPr>
        <p:spPr>
          <a:xfrm>
            <a:off x="612648" y="1600200"/>
            <a:ext cx="8153400" cy="4495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6"/>
          <p:cNvSpPr>
            <a:spLocks noGrp="1"/>
          </p:cNvSpPr>
          <p:nvPr>
            <p:ph type="dt" sz="half" idx="10"/>
          </p:nvPr>
        </p:nvSpPr>
        <p:spPr/>
        <p:txBody>
          <a:bodyPr/>
          <a:lstStyle>
            <a:lvl1pPr>
              <a:defRPr/>
            </a:lvl1pPr>
          </a:lstStyle>
          <a:p>
            <a:pPr>
              <a:defRPr/>
            </a:pPr>
            <a:endParaRPr lang="en-US" dirty="0"/>
          </a:p>
        </p:txBody>
      </p:sp>
      <p:sp>
        <p:nvSpPr>
          <p:cNvPr id="5" name="Slide Number Placeholder 8"/>
          <p:cNvSpPr>
            <a:spLocks noGrp="1"/>
          </p:cNvSpPr>
          <p:nvPr>
            <p:ph type="sldNum" sz="quarter" idx="11"/>
          </p:nvPr>
        </p:nvSpPr>
        <p:spPr/>
        <p:txBody>
          <a:bodyPr/>
          <a:lstStyle>
            <a:lvl1pPr>
              <a:defRPr>
                <a:solidFill>
                  <a:schemeClr val="tx1"/>
                </a:solidFill>
              </a:defRPr>
            </a:lvl1pPr>
          </a:lstStyle>
          <a:p>
            <a:pPr>
              <a:defRPr/>
            </a:pPr>
            <a:fld id="{03C48FEA-6BCB-403E-AD93-CD467E3122E1}" type="slidenum">
              <a:rPr lang="en-US"/>
              <a:pPr>
                <a:defRPr/>
              </a:pPr>
              <a:t>‹#›</a:t>
            </a:fld>
            <a:endParaRPr lang="en-US" dirty="0"/>
          </a:p>
        </p:txBody>
      </p:sp>
      <p:sp>
        <p:nvSpPr>
          <p:cNvPr id="6" name="Footer Placeholder 9"/>
          <p:cNvSpPr>
            <a:spLocks noGrp="1"/>
          </p:cNvSpPr>
          <p:nvPr>
            <p:ph type="ftr" sz="quarter" idx="12"/>
          </p:nvPr>
        </p:nvSpPr>
        <p:spPr/>
        <p:txBody>
          <a:bodyPr/>
          <a:lstStyle>
            <a:lvl1pPr>
              <a:defRPr sz="2000"/>
            </a:lvl1pPr>
          </a:lstStyle>
          <a:p>
            <a:pPr>
              <a:defRPr/>
            </a:pP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solidFill>
                <a:srgbClr val="FFFFFF"/>
              </a:solidFill>
            </a:endParaRPr>
          </a:p>
        </p:txBody>
      </p:sp>
      <p:sp>
        <p:nvSpPr>
          <p:cNvPr id="5" name="Rectangle 4"/>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solidFill>
                <a:srgbClr val="FFFFFF"/>
              </a:solidFill>
            </a:endParaRPr>
          </a:p>
        </p:txBody>
      </p:sp>
      <p:sp>
        <p:nvSpPr>
          <p:cNvPr id="6" name="Rectangle 5"/>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solidFill>
                <a:srgbClr val="FFFFFF"/>
              </a:solidFill>
            </a:endParaRPr>
          </a:p>
        </p:txBody>
      </p:sp>
      <p:sp>
        <p:nvSpPr>
          <p:cNvPr id="3" name="Text Placeholder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n-US" smtClean="0"/>
              <a:t>Click to edit Master title style</a:t>
            </a:r>
            <a:endParaRPr lang="en-US"/>
          </a:p>
        </p:txBody>
      </p:sp>
      <p:sp>
        <p:nvSpPr>
          <p:cNvPr id="7" name="Date Placeholder 11"/>
          <p:cNvSpPr>
            <a:spLocks noGrp="1"/>
          </p:cNvSpPr>
          <p:nvPr>
            <p:ph type="dt" sz="half" idx="10"/>
          </p:nvPr>
        </p:nvSpPr>
        <p:spPr/>
        <p:txBody>
          <a:bodyPr/>
          <a:lstStyle>
            <a:lvl1pPr>
              <a:defRPr/>
            </a:lvl1pPr>
          </a:lstStyle>
          <a:p>
            <a:pPr>
              <a:defRPr/>
            </a:pPr>
            <a:endParaRPr lang="en-US" dirty="0"/>
          </a:p>
        </p:txBody>
      </p:sp>
      <p:sp>
        <p:nvSpPr>
          <p:cNvPr id="8" name="Slide Number Placeholder 12"/>
          <p:cNvSpPr>
            <a:spLocks noGrp="1"/>
          </p:cNvSpPr>
          <p:nvPr>
            <p:ph type="sldNum" sz="quarter" idx="11"/>
          </p:nvPr>
        </p:nvSpPr>
        <p:spPr>
          <a:xfrm>
            <a:off x="0" y="1752600"/>
            <a:ext cx="1295400" cy="701675"/>
          </a:xfrm>
        </p:spPr>
        <p:txBody>
          <a:bodyPr/>
          <a:lstStyle>
            <a:lvl1pPr>
              <a:defRPr/>
            </a:lvl1pPr>
          </a:lstStyle>
          <a:p>
            <a:pPr>
              <a:defRPr/>
            </a:pPr>
            <a:fld id="{2739718C-4B19-4C51-AA5C-D1B0DE2F2DBC}" type="slidenum">
              <a:rPr lang="en-US"/>
              <a:pPr>
                <a:defRPr/>
              </a:pPr>
              <a:t>‹#›</a:t>
            </a:fld>
            <a:endParaRPr lang="en-US" dirty="0"/>
          </a:p>
        </p:txBody>
      </p:sp>
      <p:sp>
        <p:nvSpPr>
          <p:cNvPr id="9" name="Footer Placeholder 13"/>
          <p:cNvSpPr>
            <a:spLocks noGrp="1"/>
          </p:cNvSpPr>
          <p:nvPr>
            <p:ph type="ftr" sz="quarter" idx="12"/>
          </p:nvPr>
        </p:nvSpPr>
        <p:spPr/>
        <p:txBody>
          <a:bodyPr/>
          <a:lstStyle>
            <a:lvl1pPr>
              <a:defRPr/>
            </a:lvl1pPr>
          </a:lstStyle>
          <a:p>
            <a:pPr>
              <a:defRPr/>
            </a:pP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609600"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844901"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en-US" dirty="0"/>
          </a:p>
        </p:txBody>
      </p:sp>
      <p:sp>
        <p:nvSpPr>
          <p:cNvPr id="6" name="Footer Placeholder 2"/>
          <p:cNvSpPr>
            <a:spLocks noGrp="1"/>
          </p:cNvSpPr>
          <p:nvPr>
            <p:ph type="ftr" sz="quarter" idx="11"/>
          </p:nvPr>
        </p:nvSpPr>
        <p:spPr/>
        <p:txBody>
          <a:bodyPr/>
          <a:lstStyle>
            <a:lvl1pPr>
              <a:defRPr/>
            </a:lvl1pPr>
          </a:lstStyle>
          <a:p>
            <a:pPr>
              <a:defRPr/>
            </a:pPr>
            <a:endParaRPr lang="en-US" dirty="0"/>
          </a:p>
        </p:txBody>
      </p:sp>
      <p:sp>
        <p:nvSpPr>
          <p:cNvPr id="7" name="Slide Number Placeholder 22"/>
          <p:cNvSpPr>
            <a:spLocks noGrp="1"/>
          </p:cNvSpPr>
          <p:nvPr>
            <p:ph type="sldNum" sz="quarter" idx="12"/>
          </p:nvPr>
        </p:nvSpPr>
        <p:spPr/>
        <p:txBody>
          <a:bodyPr/>
          <a:lstStyle>
            <a:lvl1pPr>
              <a:defRPr/>
            </a:lvl1pPr>
          </a:lstStyle>
          <a:p>
            <a:pPr>
              <a:defRPr/>
            </a:pPr>
            <a:fld id="{05DAA4F8-8BA2-46E3-9B12-481057047C8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609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800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7" name="Date Placeholder 13"/>
          <p:cNvSpPr>
            <a:spLocks noGrp="1"/>
          </p:cNvSpPr>
          <p:nvPr>
            <p:ph type="dt" sz="half" idx="10"/>
          </p:nvPr>
        </p:nvSpPr>
        <p:spPr/>
        <p:txBody>
          <a:bodyPr/>
          <a:lstStyle>
            <a:lvl1pPr>
              <a:defRPr/>
            </a:lvl1pPr>
          </a:lstStyle>
          <a:p>
            <a:pPr>
              <a:defRPr/>
            </a:pPr>
            <a:endParaRPr lang="en-US" dirty="0"/>
          </a:p>
        </p:txBody>
      </p:sp>
      <p:sp>
        <p:nvSpPr>
          <p:cNvPr id="8" name="Footer Placeholder 2"/>
          <p:cNvSpPr>
            <a:spLocks noGrp="1"/>
          </p:cNvSpPr>
          <p:nvPr>
            <p:ph type="ftr" sz="quarter" idx="11"/>
          </p:nvPr>
        </p:nvSpPr>
        <p:spPr/>
        <p:txBody>
          <a:bodyPr/>
          <a:lstStyle>
            <a:lvl1pPr>
              <a:defRPr/>
            </a:lvl1pPr>
          </a:lstStyle>
          <a:p>
            <a:pPr>
              <a:defRPr/>
            </a:pPr>
            <a:endParaRPr lang="en-US" dirty="0"/>
          </a:p>
        </p:txBody>
      </p:sp>
      <p:sp>
        <p:nvSpPr>
          <p:cNvPr id="9" name="Slide Number Placeholder 22"/>
          <p:cNvSpPr>
            <a:spLocks noGrp="1"/>
          </p:cNvSpPr>
          <p:nvPr>
            <p:ph type="sldNum" sz="quarter" idx="12"/>
          </p:nvPr>
        </p:nvSpPr>
        <p:spPr/>
        <p:txBody>
          <a:bodyPr/>
          <a:lstStyle>
            <a:lvl1pPr>
              <a:defRPr/>
            </a:lvl1pPr>
          </a:lstStyle>
          <a:p>
            <a:pPr>
              <a:defRPr/>
            </a:pPr>
            <a:fld id="{C30D45D0-C300-40BD-894E-719583682AB1}"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endParaRPr lang="en-US" dirty="0"/>
          </a:p>
        </p:txBody>
      </p:sp>
      <p:sp>
        <p:nvSpPr>
          <p:cNvPr id="4" name="Footer Placeholder 2"/>
          <p:cNvSpPr>
            <a:spLocks noGrp="1"/>
          </p:cNvSpPr>
          <p:nvPr>
            <p:ph type="ftr" sz="quarter" idx="11"/>
          </p:nvPr>
        </p:nvSpPr>
        <p:spPr/>
        <p:txBody>
          <a:bodyPr/>
          <a:lstStyle>
            <a:lvl1pPr>
              <a:defRPr/>
            </a:lvl1pPr>
          </a:lstStyle>
          <a:p>
            <a:pPr>
              <a:defRPr/>
            </a:pPr>
            <a:endParaRPr lang="en-US" dirty="0"/>
          </a:p>
        </p:txBody>
      </p:sp>
      <p:sp>
        <p:nvSpPr>
          <p:cNvPr id="5" name="Slide Number Placeholder 22"/>
          <p:cNvSpPr>
            <a:spLocks noGrp="1"/>
          </p:cNvSpPr>
          <p:nvPr>
            <p:ph type="sldNum" sz="quarter" idx="12"/>
          </p:nvPr>
        </p:nvSpPr>
        <p:spPr/>
        <p:txBody>
          <a:bodyPr/>
          <a:lstStyle>
            <a:lvl1pPr>
              <a:defRPr/>
            </a:lvl1pPr>
          </a:lstStyle>
          <a:p>
            <a:pPr>
              <a:defRPr/>
            </a:pPr>
            <a:fld id="{81B14A4F-AFAE-49D7-8FFD-753A47E89412}"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dirty="0"/>
          </a:p>
        </p:txBody>
      </p:sp>
      <p:sp>
        <p:nvSpPr>
          <p:cNvPr id="3" name="Footer Placeholder 2"/>
          <p:cNvSpPr>
            <a:spLocks noGrp="1"/>
          </p:cNvSpPr>
          <p:nvPr>
            <p:ph type="ftr" sz="quarter" idx="11"/>
          </p:nvPr>
        </p:nvSpPr>
        <p:spPr/>
        <p:txBody>
          <a:bodyPr/>
          <a:lstStyle>
            <a:lvl1pPr>
              <a:defRPr/>
            </a:lvl1pPr>
          </a:lstStyle>
          <a:p>
            <a:pPr>
              <a:defRPr/>
            </a:pPr>
            <a:endParaRPr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DFBED87C-9F52-458D-820E-BE3EDB0D6619}"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0"/>
            </a:lvl1pPr>
          </a:lstStyle>
          <a:p>
            <a:r>
              <a:rPr lang="en-US" smtClean="0"/>
              <a:t>Click to edit Master title style</a:t>
            </a:r>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en-US" dirty="0"/>
          </a:p>
        </p:txBody>
      </p:sp>
      <p:sp>
        <p:nvSpPr>
          <p:cNvPr id="6" name="Footer Placeholder 2"/>
          <p:cNvSpPr>
            <a:spLocks noGrp="1"/>
          </p:cNvSpPr>
          <p:nvPr>
            <p:ph type="ftr" sz="quarter" idx="11"/>
          </p:nvPr>
        </p:nvSpPr>
        <p:spPr/>
        <p:txBody>
          <a:bodyPr/>
          <a:lstStyle>
            <a:lvl1pPr>
              <a:defRPr/>
            </a:lvl1pPr>
          </a:lstStyle>
          <a:p>
            <a:pPr>
              <a:defRPr/>
            </a:pPr>
            <a:endParaRPr lang="en-US" dirty="0"/>
          </a:p>
        </p:txBody>
      </p:sp>
      <p:sp>
        <p:nvSpPr>
          <p:cNvPr id="7" name="Slide Number Placeholder 22"/>
          <p:cNvSpPr>
            <a:spLocks noGrp="1"/>
          </p:cNvSpPr>
          <p:nvPr>
            <p:ph type="sldNum" sz="quarter" idx="12"/>
          </p:nvPr>
        </p:nvSpPr>
        <p:spPr/>
        <p:txBody>
          <a:bodyPr/>
          <a:lstStyle>
            <a:lvl1pPr>
              <a:defRPr/>
            </a:lvl1pPr>
          </a:lstStyle>
          <a:p>
            <a:pPr>
              <a:defRPr/>
            </a:pPr>
            <a:fld id="{E921CC6E-7E38-4345-BCB3-786949CB8334}"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solidFill>
                <a:srgbClr val="FFFFFF"/>
              </a:solidFill>
            </a:endParaRPr>
          </a:p>
        </p:txBody>
      </p:sp>
      <p:sp>
        <p:nvSpPr>
          <p:cNvPr id="6" name="Rectangle 5"/>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solidFill>
                <a:srgbClr val="FFFFFF"/>
              </a:solidFill>
            </a:endParaRPr>
          </a:p>
        </p:txBody>
      </p:sp>
      <p:sp>
        <p:nvSpPr>
          <p:cNvPr id="7" name="Rectangle 6"/>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solidFill>
                <a:srgbClr val="FFFFFF"/>
              </a:solidFill>
            </a:endParaRPr>
          </a:p>
        </p:txBody>
      </p:sp>
      <p:sp>
        <p:nvSpPr>
          <p:cNvPr id="8" name="Rectangle 7"/>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solidFill>
                <a:srgbClr val="FFFFFF"/>
              </a:solidFill>
            </a:endParaRPr>
          </a:p>
        </p:txBody>
      </p:sp>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2" name="Titl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9" name="Date Placeholder 11"/>
          <p:cNvSpPr>
            <a:spLocks noGrp="1"/>
          </p:cNvSpPr>
          <p:nvPr>
            <p:ph type="dt" sz="half" idx="10"/>
          </p:nvPr>
        </p:nvSpPr>
        <p:spPr>
          <a:xfrm>
            <a:off x="6248400" y="6248400"/>
            <a:ext cx="2667000" cy="365125"/>
          </a:xfrm>
        </p:spPr>
        <p:txBody>
          <a:bodyPr/>
          <a:lstStyle>
            <a:lvl1pPr>
              <a:defRPr/>
            </a:lvl1pPr>
          </a:lstStyle>
          <a:p>
            <a:pPr>
              <a:defRPr/>
            </a:pPr>
            <a:endParaRPr lang="en-US" dirty="0"/>
          </a:p>
        </p:txBody>
      </p:sp>
      <p:sp>
        <p:nvSpPr>
          <p:cNvPr id="10" name="Slide Number Placeholder 12"/>
          <p:cNvSpPr>
            <a:spLocks noGrp="1"/>
          </p:cNvSpPr>
          <p:nvPr>
            <p:ph type="sldNum" sz="quarter" idx="11"/>
          </p:nvPr>
        </p:nvSpPr>
        <p:spPr>
          <a:xfrm>
            <a:off x="0" y="4667250"/>
            <a:ext cx="1447800" cy="663575"/>
          </a:xfrm>
        </p:spPr>
        <p:txBody>
          <a:bodyPr/>
          <a:lstStyle>
            <a:lvl1pPr>
              <a:defRPr sz="2800"/>
            </a:lvl1pPr>
          </a:lstStyle>
          <a:p>
            <a:pPr>
              <a:defRPr/>
            </a:pPr>
            <a:fld id="{9F54C416-2509-4AC6-BDBD-8C7B648E1F5F}" type="slidenum">
              <a:rPr lang="en-US"/>
              <a:pPr>
                <a:defRPr/>
              </a:pPr>
              <a:t>‹#›</a:t>
            </a:fld>
            <a:endParaRPr lang="en-US" dirty="0"/>
          </a:p>
        </p:txBody>
      </p:sp>
      <p:sp>
        <p:nvSpPr>
          <p:cNvPr id="11" name="Footer Placeholder 13"/>
          <p:cNvSpPr>
            <a:spLocks noGrp="1"/>
          </p:cNvSpPr>
          <p:nvPr>
            <p:ph type="ftr" sz="quarter" idx="12"/>
          </p:nvPr>
        </p:nvSpPr>
        <p:spPr>
          <a:xfrm>
            <a:off x="1600200" y="6248400"/>
            <a:ext cx="4572000" cy="365125"/>
          </a:xfrm>
        </p:spPr>
        <p:txBody>
          <a:bodyPr/>
          <a:lstStyle>
            <a:lvl1pPr>
              <a:defRPr/>
            </a:lvl1pPr>
          </a:lstStyle>
          <a:p>
            <a:pPr>
              <a:defRPr/>
            </a:pP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609600" y="2286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12"/>
          <p:cNvSpPr>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096000" y="6248400"/>
            <a:ext cx="457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400">
                <a:solidFill>
                  <a:schemeClr val="tx2"/>
                </a:solidFill>
              </a:defRPr>
            </a:lvl1pPr>
          </a:lstStyle>
          <a:p>
            <a:pPr>
              <a:defRPr/>
            </a:pPr>
            <a:endParaRPr lang="en-US" dirty="0"/>
          </a:p>
        </p:txBody>
      </p:sp>
      <p:sp>
        <p:nvSpPr>
          <p:cNvPr id="3" name="Footer Placeholder 2"/>
          <p:cNvSpPr>
            <a:spLocks noGrp="1"/>
          </p:cNvSpPr>
          <p:nvPr>
            <p:ph type="ftr" sz="quarter" idx="3"/>
          </p:nvPr>
        </p:nvSpPr>
        <p:spPr>
          <a:xfrm>
            <a:off x="609600" y="6248400"/>
            <a:ext cx="5421313"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400">
                <a:solidFill>
                  <a:schemeClr val="tx2"/>
                </a:solidFill>
              </a:defRPr>
            </a:lvl1pPr>
          </a:lstStyle>
          <a:p>
            <a:pPr>
              <a:defRPr/>
            </a:pPr>
            <a:endParaRPr lang="en-US" dirty="0"/>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solidFill>
                <a:srgbClr val="FFFFFF"/>
              </a:solidFill>
            </a:endParaRPr>
          </a:p>
        </p:txBody>
      </p:sp>
      <p:sp>
        <p:nvSpPr>
          <p:cNvPr id="8" name="Rectangle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solidFill>
                <a:srgbClr val="FFFFFF"/>
              </a:solidFill>
            </a:endParaRPr>
          </a:p>
        </p:txBody>
      </p:sp>
      <p:sp>
        <p:nvSpPr>
          <p:cNvPr id="9" name="Rectangle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solidFill>
                <a:srgbClr val="FFFFFF"/>
              </a:solidFill>
            </a:endParaRPr>
          </a:p>
        </p:txBody>
      </p:sp>
      <p:sp>
        <p:nvSpPr>
          <p:cNvPr id="23" name="Slide Number Placeholder 22"/>
          <p:cNvSpPr>
            <a:spLocks noGrp="1"/>
          </p:cNvSpPr>
          <p:nvPr>
            <p:ph type="sldNum" sz="quarter" idx="4"/>
          </p:nvPr>
        </p:nvSpPr>
        <p:spPr>
          <a:xfrm>
            <a:off x="8001000" y="6248400"/>
            <a:ext cx="762000" cy="396875"/>
          </a:xfrm>
          <a:prstGeom prst="rect">
            <a:avLst/>
          </a:prstGeom>
        </p:spPr>
        <p:txBody>
          <a:bodyPr vert="horz" wrap="square" lIns="91440" tIns="45720" rIns="91440" bIns="45720" numCol="1" anchor="ctr" anchorCtr="0" compatLnSpc="1">
            <a:prstTxWarp prst="textNoShape">
              <a:avLst/>
            </a:prstTxWarp>
            <a:noAutofit/>
          </a:bodyPr>
          <a:lstStyle>
            <a:lvl1pPr algn="ctr" eaLnBrk="1" hangingPunct="1">
              <a:defRPr sz="2400" b="1"/>
            </a:lvl1pPr>
          </a:lstStyle>
          <a:p>
            <a:pPr>
              <a:defRPr/>
            </a:pPr>
            <a:fld id="{9F36CCCF-F677-483E-BC8C-8320B74E3EF9}"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184" r:id="rId1"/>
    <p:sldLayoutId id="2147484185" r:id="rId2"/>
    <p:sldLayoutId id="2147484186" r:id="rId3"/>
    <p:sldLayoutId id="2147484179" r:id="rId4"/>
    <p:sldLayoutId id="2147484180" r:id="rId5"/>
    <p:sldLayoutId id="2147484181" r:id="rId6"/>
    <p:sldLayoutId id="2147484187" r:id="rId7"/>
    <p:sldLayoutId id="2147484182" r:id="rId8"/>
    <p:sldLayoutId id="2147484188" r:id="rId9"/>
    <p:sldLayoutId id="2147484183" r:id="rId10"/>
    <p:sldLayoutId id="2147484189" r:id="rId11"/>
    <p:sldLayoutId id="2147484190" r:id="rId12"/>
  </p:sldLayoutIdLst>
  <p:hf hdr="0" ftr="0" dt="0"/>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w Cen MT" pitchFamily="34" charset="0"/>
        </a:defRPr>
      </a:lvl2pPr>
      <a:lvl3pPr algn="l" rtl="0" eaLnBrk="0" fontAlgn="base" hangingPunct="0">
        <a:spcBef>
          <a:spcPct val="0"/>
        </a:spcBef>
        <a:spcAft>
          <a:spcPct val="0"/>
        </a:spcAft>
        <a:defRPr sz="4400">
          <a:solidFill>
            <a:schemeClr val="tx2"/>
          </a:solidFill>
          <a:latin typeface="Tw Cen MT" pitchFamily="34" charset="0"/>
        </a:defRPr>
      </a:lvl3pPr>
      <a:lvl4pPr algn="l" rtl="0" eaLnBrk="0" fontAlgn="base" hangingPunct="0">
        <a:spcBef>
          <a:spcPct val="0"/>
        </a:spcBef>
        <a:spcAft>
          <a:spcPct val="0"/>
        </a:spcAft>
        <a:defRPr sz="4400">
          <a:solidFill>
            <a:schemeClr val="tx2"/>
          </a:solidFill>
          <a:latin typeface="Tw Cen MT" pitchFamily="34" charset="0"/>
        </a:defRPr>
      </a:lvl4pPr>
      <a:lvl5pPr algn="l" rtl="0" eaLnBrk="0" fontAlgn="base" hangingPunct="0">
        <a:spcBef>
          <a:spcPct val="0"/>
        </a:spcBef>
        <a:spcAft>
          <a:spcPct val="0"/>
        </a:spcAft>
        <a:defRPr sz="4400">
          <a:solidFill>
            <a:schemeClr val="tx2"/>
          </a:solidFill>
          <a:latin typeface="Tw Cen MT" pitchFamily="34" charset="0"/>
        </a:defRPr>
      </a:lvl5pPr>
      <a:lvl6pPr marL="457200" algn="l" rtl="0" fontAlgn="base">
        <a:spcBef>
          <a:spcPct val="0"/>
        </a:spcBef>
        <a:spcAft>
          <a:spcPct val="0"/>
        </a:spcAft>
        <a:defRPr sz="4400">
          <a:solidFill>
            <a:schemeClr val="tx2"/>
          </a:solidFill>
          <a:latin typeface="Tw Cen MT" pitchFamily="34" charset="0"/>
        </a:defRPr>
      </a:lvl6pPr>
      <a:lvl7pPr marL="914400" algn="l" rtl="0" fontAlgn="base">
        <a:spcBef>
          <a:spcPct val="0"/>
        </a:spcBef>
        <a:spcAft>
          <a:spcPct val="0"/>
        </a:spcAft>
        <a:defRPr sz="4400">
          <a:solidFill>
            <a:schemeClr val="tx2"/>
          </a:solidFill>
          <a:latin typeface="Tw Cen MT" pitchFamily="34" charset="0"/>
        </a:defRPr>
      </a:lvl7pPr>
      <a:lvl8pPr marL="1371600" algn="l" rtl="0" fontAlgn="base">
        <a:spcBef>
          <a:spcPct val="0"/>
        </a:spcBef>
        <a:spcAft>
          <a:spcPct val="0"/>
        </a:spcAft>
        <a:defRPr sz="4400">
          <a:solidFill>
            <a:schemeClr val="tx2"/>
          </a:solidFill>
          <a:latin typeface="Tw Cen MT" pitchFamily="34" charset="0"/>
        </a:defRPr>
      </a:lvl8pPr>
      <a:lvl9pPr marL="1828800" algn="l" rtl="0" fontAlgn="base">
        <a:spcBef>
          <a:spcPct val="0"/>
        </a:spcBef>
        <a:spcAft>
          <a:spcPct val="0"/>
        </a:spcAft>
        <a:defRPr sz="4400">
          <a:solidFill>
            <a:schemeClr val="tx2"/>
          </a:solidFill>
          <a:latin typeface="Tw Cen MT"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6BB1C9"/>
        </a:buClr>
        <a:buSzPct val="75000"/>
        <a:buFont typeface="Wingdings"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6585CF"/>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457200" y="0"/>
            <a:ext cx="8001000" cy="1295400"/>
          </a:xfrm>
        </p:spPr>
        <p:txBody>
          <a:bodyPr>
            <a:normAutofit fontScale="90000"/>
          </a:bodyPr>
          <a:lstStyle/>
          <a:p>
            <a:pPr algn="ctr" eaLnBrk="1" fontAlgn="auto" hangingPunct="1">
              <a:spcAft>
                <a:spcPts val="0"/>
              </a:spcAft>
              <a:defRPr/>
            </a:pPr>
            <a:r>
              <a:rPr lang="en-US" sz="4800" dirty="0" smtClean="0"/>
              <a:t>Tales from the Trenches: </a:t>
            </a:r>
            <a:br>
              <a:rPr lang="en-US" sz="4800" dirty="0" smtClean="0"/>
            </a:br>
            <a:r>
              <a:rPr lang="en-US" sz="4800" dirty="0" smtClean="0"/>
              <a:t>Employment Issues Facing UC Today</a:t>
            </a:r>
          </a:p>
        </p:txBody>
      </p:sp>
      <p:sp>
        <p:nvSpPr>
          <p:cNvPr id="9219" name="Rectangle 3"/>
          <p:cNvSpPr>
            <a:spLocks noGrp="1" noChangeArrowheads="1"/>
          </p:cNvSpPr>
          <p:nvPr>
            <p:ph type="body" sz="half" idx="3"/>
          </p:nvPr>
        </p:nvSpPr>
        <p:spPr>
          <a:xfrm>
            <a:off x="685800" y="4800600"/>
            <a:ext cx="8229600" cy="1752600"/>
          </a:xfrm>
        </p:spPr>
        <p:txBody>
          <a:bodyPr/>
          <a:lstStyle/>
          <a:p>
            <a:pPr algn="ctr" eaLnBrk="1" hangingPunct="1">
              <a:lnSpc>
                <a:spcPct val="90000"/>
              </a:lnSpc>
              <a:buFont typeface="Wingdings" pitchFamily="2" charset="2"/>
              <a:buNone/>
            </a:pPr>
            <a:r>
              <a:rPr lang="en-US" sz="1800" dirty="0" smtClean="0"/>
              <a:t>Presented at UCR by </a:t>
            </a:r>
          </a:p>
          <a:p>
            <a:pPr algn="ctr" eaLnBrk="1" hangingPunct="1">
              <a:lnSpc>
                <a:spcPct val="90000"/>
              </a:lnSpc>
              <a:buFont typeface="Wingdings" pitchFamily="2" charset="2"/>
              <a:buNone/>
            </a:pPr>
            <a:r>
              <a:rPr lang="en-US" sz="2800" dirty="0" smtClean="0"/>
              <a:t>Stephanie Leider and Leslie Van Houten </a:t>
            </a:r>
          </a:p>
          <a:p>
            <a:pPr algn="ctr" eaLnBrk="1" hangingPunct="1">
              <a:lnSpc>
                <a:spcPct val="90000"/>
              </a:lnSpc>
              <a:buFont typeface="Wingdings" pitchFamily="2" charset="2"/>
              <a:buNone/>
            </a:pPr>
            <a:r>
              <a:rPr lang="en-US" sz="2000" dirty="0" smtClean="0"/>
              <a:t>Senior Counsel in the Office of General Counsel</a:t>
            </a:r>
          </a:p>
          <a:p>
            <a:pPr algn="ctr" eaLnBrk="1" hangingPunct="1">
              <a:lnSpc>
                <a:spcPct val="90000"/>
              </a:lnSpc>
              <a:buFont typeface="Wingdings" pitchFamily="2" charset="2"/>
              <a:buNone/>
            </a:pPr>
            <a:r>
              <a:rPr lang="en-US" sz="1800" dirty="0" smtClean="0"/>
              <a:t>February 25, 2014</a:t>
            </a:r>
          </a:p>
        </p:txBody>
      </p:sp>
      <p:sp>
        <p:nvSpPr>
          <p:cNvPr id="9220" name="Slide Number Placeholder 7"/>
          <p:cNvSpPr>
            <a:spLocks noGrp="1"/>
          </p:cNvSpPr>
          <p:nvPr>
            <p:ph type="sldNum" sz="quarter" idx="12"/>
          </p:nvPr>
        </p:nvSpPr>
        <p:spPr bwMode="auto">
          <a:noFill/>
          <a:ln>
            <a:miter lim="800000"/>
            <a:headEnd/>
            <a:tailEnd/>
          </a:ln>
        </p:spPr>
        <p:txBody>
          <a:bodyPr/>
          <a:lstStyle/>
          <a:p>
            <a:pPr>
              <a:lnSpc>
                <a:spcPct val="80000"/>
              </a:lnSpc>
            </a:pPr>
            <a:fld id="{1945C20E-C17E-4716-8230-2436CE236EE8}" type="slidenum">
              <a:rPr lang="en-US" sz="1200" smtClean="0">
                <a:solidFill>
                  <a:schemeClr val="bg1"/>
                </a:solidFill>
              </a:rPr>
              <a:pPr>
                <a:lnSpc>
                  <a:spcPct val="80000"/>
                </a:lnSpc>
              </a:pPr>
              <a:t>1</a:t>
            </a:fld>
            <a:endParaRPr lang="en-US" dirty="0" smtClean="0">
              <a:solidFill>
                <a:schemeClr val="bg1"/>
              </a:solidFill>
            </a:endParaRPr>
          </a:p>
        </p:txBody>
      </p:sp>
      <p:pic>
        <p:nvPicPr>
          <p:cNvPr id="9221" name="Picture 12" descr="MPj04089250000[1]"/>
          <p:cNvPicPr>
            <a:picLocks noChangeAspect="1" noChangeArrowheads="1"/>
          </p:cNvPicPr>
          <p:nvPr/>
        </p:nvPicPr>
        <p:blipFill>
          <a:blip r:embed="rId3" cstate="print"/>
          <a:stretch>
            <a:fillRect/>
          </a:stretch>
        </p:blipFill>
        <p:spPr bwMode="auto">
          <a:xfrm>
            <a:off x="1524000" y="1600200"/>
            <a:ext cx="5791200" cy="32004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 you ask….</a:t>
            </a:r>
            <a:endParaRPr lang="en-US" dirty="0"/>
          </a:p>
        </p:txBody>
      </p:sp>
      <p:sp>
        <p:nvSpPr>
          <p:cNvPr id="3" name="Content Placeholder 2"/>
          <p:cNvSpPr>
            <a:spLocks noGrp="1"/>
          </p:cNvSpPr>
          <p:nvPr>
            <p:ph sz="quarter" idx="1"/>
          </p:nvPr>
        </p:nvSpPr>
        <p:spPr/>
        <p:txBody>
          <a:bodyPr/>
          <a:lstStyle/>
          <a:p>
            <a:r>
              <a:rPr lang="en-US" dirty="0" smtClean="0"/>
              <a:t>Will you need an accommodation if you’re hired? </a:t>
            </a:r>
          </a:p>
          <a:p>
            <a:pPr lvl="1"/>
            <a:r>
              <a:rPr lang="en-US" dirty="0" smtClean="0"/>
              <a:t>What if the applicant has an obvious disability?</a:t>
            </a:r>
          </a:p>
          <a:p>
            <a:r>
              <a:rPr lang="en-US" dirty="0" smtClean="0"/>
              <a:t>Have you had any on-the-job injuries in the past?</a:t>
            </a:r>
          </a:p>
          <a:p>
            <a:r>
              <a:rPr lang="en-US" dirty="0" smtClean="0"/>
              <a:t>Do you speak a foreign language?</a:t>
            </a:r>
          </a:p>
          <a:p>
            <a:r>
              <a:rPr lang="en-US" dirty="0" smtClean="0"/>
              <a:t>Are you available to work overtime, if necessary? </a:t>
            </a:r>
          </a:p>
          <a:p>
            <a:r>
              <a:rPr lang="en-US" dirty="0" smtClean="0"/>
              <a:t>What year did you graduate from college? </a:t>
            </a:r>
          </a:p>
          <a:p>
            <a:r>
              <a:rPr lang="en-US" dirty="0" smtClean="0"/>
              <a:t>Where were you born?</a:t>
            </a:r>
          </a:p>
          <a:p>
            <a:r>
              <a:rPr lang="en-US" dirty="0" smtClean="0"/>
              <a:t>Are you a US citizen?</a:t>
            </a:r>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Criminal Background</a:t>
            </a:r>
            <a:endParaRPr lang="en-US" dirty="0"/>
          </a:p>
        </p:txBody>
      </p:sp>
      <p:sp>
        <p:nvSpPr>
          <p:cNvPr id="3" name="Content Placeholder 2"/>
          <p:cNvSpPr>
            <a:spLocks noGrp="1"/>
          </p:cNvSpPr>
          <p:nvPr>
            <p:ph sz="quarter" idx="1"/>
          </p:nvPr>
        </p:nvSpPr>
        <p:spPr/>
        <p:txBody>
          <a:bodyPr/>
          <a:lstStyle/>
          <a:p>
            <a:r>
              <a:rPr lang="en-US" dirty="0" smtClean="0"/>
              <a:t>At what point in the recruitment/hiring process should there be a discussion of reported convictions?</a:t>
            </a:r>
            <a:endParaRPr lang="en-US" dirty="0"/>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610600" cy="990600"/>
          </a:xfrm>
        </p:spPr>
        <p:txBody>
          <a:bodyPr/>
          <a:lstStyle/>
          <a:p>
            <a:r>
              <a:rPr lang="en-US" dirty="0" smtClean="0"/>
              <a:t>Are samples okay?  How about tests? </a:t>
            </a:r>
            <a:endParaRPr lang="en-US" dirty="0"/>
          </a:p>
        </p:txBody>
      </p:sp>
      <p:sp>
        <p:nvSpPr>
          <p:cNvPr id="3" name="Content Placeholder 2"/>
          <p:cNvSpPr>
            <a:spLocks noGrp="1"/>
          </p:cNvSpPr>
          <p:nvPr>
            <p:ph sz="quarter" idx="1"/>
          </p:nvPr>
        </p:nvSpPr>
        <p:spPr/>
        <p:txBody>
          <a:bodyPr/>
          <a:lstStyle/>
          <a:p>
            <a:r>
              <a:rPr lang="en-US" dirty="0" smtClean="0"/>
              <a:t>Can a candidate be asked to provide a writing sample or a past presentation? </a:t>
            </a:r>
          </a:p>
          <a:p>
            <a:r>
              <a:rPr lang="en-US" dirty="0" smtClean="0"/>
              <a:t>To what extent can a candidate’s skills be “tested” during the hiring process?</a:t>
            </a:r>
          </a:p>
          <a:p>
            <a:endParaRPr lang="en-US" dirty="0"/>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 your due diligence</a:t>
            </a:r>
            <a:endParaRPr lang="en-US" dirty="0"/>
          </a:p>
        </p:txBody>
      </p:sp>
      <p:sp>
        <p:nvSpPr>
          <p:cNvPr id="3" name="Content Placeholder 2"/>
          <p:cNvSpPr>
            <a:spLocks noGrp="1"/>
          </p:cNvSpPr>
          <p:nvPr>
            <p:ph sz="quarter" idx="1"/>
          </p:nvPr>
        </p:nvSpPr>
        <p:spPr/>
        <p:txBody>
          <a:bodyPr/>
          <a:lstStyle/>
          <a:p>
            <a:r>
              <a:rPr lang="en-US" dirty="0" smtClean="0"/>
              <a:t>Check references. </a:t>
            </a:r>
          </a:p>
          <a:p>
            <a:r>
              <a:rPr lang="en-US" dirty="0" smtClean="0"/>
              <a:t>If the candidate has prior UC experience, ask to review his/her personnel file. You can do that even if the prior experience was at a different UC location.</a:t>
            </a:r>
          </a:p>
          <a:p>
            <a:pPr>
              <a:buNone/>
            </a:pPr>
            <a:endParaRPr lang="en-US" dirty="0" smtClean="0">
              <a:solidFill>
                <a:srgbClr val="00B050"/>
              </a:solidFill>
            </a:endParaRPr>
          </a:p>
          <a:p>
            <a:pPr>
              <a:buNone/>
            </a:pPr>
            <a:endParaRPr lang="en-US" dirty="0"/>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dirty="0" smtClean="0"/>
              <a:t>Disability Issues</a:t>
            </a:r>
            <a:endParaRPr lang="en-US" sz="4800" dirty="0"/>
          </a:p>
        </p:txBody>
      </p:sp>
      <p:pic>
        <p:nvPicPr>
          <p:cNvPr id="5" name="Content Placeholder 4" descr="woman smiling at desk with lapop.jpg"/>
          <p:cNvPicPr>
            <a:picLocks noGrp="1" noChangeAspect="1"/>
          </p:cNvPicPr>
          <p:nvPr>
            <p:ph sz="quarter" idx="1"/>
          </p:nvPr>
        </p:nvPicPr>
        <p:blipFill>
          <a:blip r:embed="rId2" cstate="print"/>
          <a:stretch>
            <a:fillRect/>
          </a:stretch>
        </p:blipFill>
        <p:spPr>
          <a:xfrm>
            <a:off x="2441575" y="1600200"/>
            <a:ext cx="4495800" cy="4495800"/>
          </a:xfrm>
        </p:spPr>
      </p:pic>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0"/>
            <a:ext cx="8302752" cy="1219200"/>
          </a:xfrm>
        </p:spPr>
        <p:txBody>
          <a:bodyPr/>
          <a:lstStyle/>
          <a:p>
            <a:r>
              <a:rPr lang="en-US" dirty="0" smtClean="0"/>
              <a:t>My Disability Made Me Do it! </a:t>
            </a:r>
            <a:endParaRPr lang="en-US" dirty="0"/>
          </a:p>
        </p:txBody>
      </p:sp>
      <p:sp>
        <p:nvSpPr>
          <p:cNvPr id="3" name="Content Placeholder 2"/>
          <p:cNvSpPr>
            <a:spLocks noGrp="1"/>
          </p:cNvSpPr>
          <p:nvPr>
            <p:ph sz="quarter" idx="1"/>
          </p:nvPr>
        </p:nvSpPr>
        <p:spPr/>
        <p:txBody>
          <a:bodyPr/>
          <a:lstStyle/>
          <a:p>
            <a:r>
              <a:rPr lang="en-US" dirty="0" smtClean="0"/>
              <a:t>Scenario:  </a:t>
            </a:r>
          </a:p>
          <a:p>
            <a:pPr lvl="1"/>
            <a:r>
              <a:rPr lang="en-US" dirty="0" smtClean="0"/>
              <a:t>You have disciplined or are about to discipline Ivan X. Kuze for performance or conduct issues.</a:t>
            </a:r>
          </a:p>
          <a:p>
            <a:pPr lvl="1"/>
            <a:r>
              <a:rPr lang="en-US" dirty="0" smtClean="0"/>
              <a:t>Ivan presents with a doctor’s certification that states that Ivan’s workplace problems are a result of his (undisclosed) disability.</a:t>
            </a:r>
          </a:p>
          <a:p>
            <a:pPr lvl="1"/>
            <a:r>
              <a:rPr lang="en-US" dirty="0" smtClean="0"/>
              <a:t>What do you do?</a:t>
            </a:r>
          </a:p>
          <a:p>
            <a:pPr lvl="1"/>
            <a:r>
              <a:rPr lang="en-US" dirty="0" smtClean="0"/>
              <a:t>What if Ivan’s behavior problems include violence or threats of violence? </a:t>
            </a:r>
            <a:endParaRPr lang="en-US" dirty="0">
              <a:solidFill>
                <a:srgbClr val="00B050"/>
              </a:solidFill>
            </a:endParaRPr>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28600"/>
            <a:ext cx="7699248" cy="838200"/>
          </a:xfrm>
        </p:spPr>
        <p:txBody>
          <a:bodyPr/>
          <a:lstStyle/>
          <a:p>
            <a:r>
              <a:rPr lang="en-US" dirty="0" smtClean="0"/>
              <a:t>You made me sick – and I am out of here on leave!</a:t>
            </a:r>
            <a:endParaRPr lang="en-US" dirty="0"/>
          </a:p>
        </p:txBody>
      </p:sp>
      <p:sp>
        <p:nvSpPr>
          <p:cNvPr id="3" name="Content Placeholder 2"/>
          <p:cNvSpPr>
            <a:spLocks noGrp="1"/>
          </p:cNvSpPr>
          <p:nvPr>
            <p:ph sz="quarter" idx="1"/>
          </p:nvPr>
        </p:nvSpPr>
        <p:spPr>
          <a:xfrm>
            <a:off x="304800" y="1905000"/>
            <a:ext cx="8686800" cy="4191000"/>
          </a:xfrm>
        </p:spPr>
        <p:txBody>
          <a:bodyPr/>
          <a:lstStyle/>
          <a:p>
            <a:r>
              <a:rPr lang="en-US" dirty="0" smtClean="0"/>
              <a:t>Scenario:</a:t>
            </a:r>
          </a:p>
          <a:p>
            <a:pPr lvl="1"/>
            <a:r>
              <a:rPr lang="en-US" dirty="0" smtClean="0"/>
              <a:t>Anita NuBoss has been subject to progressive discipline.</a:t>
            </a:r>
          </a:p>
          <a:p>
            <a:pPr lvl="1"/>
            <a:r>
              <a:rPr lang="en-US" dirty="0" smtClean="0"/>
              <a:t>Over the past year, Anita has inferred that she is dealing with some vaguely defined medical issues but has refused to take leave or discuss the issues with the disability manager.  </a:t>
            </a:r>
          </a:p>
          <a:p>
            <a:pPr lvl="1"/>
            <a:r>
              <a:rPr lang="en-US" dirty="0" smtClean="0"/>
              <a:t>On the eve of giving her a Notice of Intent to Terminate, Anita presents with an FML certification taking her out on leave for a “serious health condition.”</a:t>
            </a:r>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7851648" cy="838200"/>
          </a:xfrm>
        </p:spPr>
        <p:txBody>
          <a:bodyPr/>
          <a:lstStyle/>
          <a:p>
            <a:r>
              <a:rPr lang="en-US" dirty="0" smtClean="0"/>
              <a:t>You made me sick – and I am out of here on leave!  </a:t>
            </a:r>
            <a:endParaRPr lang="en-US" dirty="0"/>
          </a:p>
        </p:txBody>
      </p:sp>
      <p:sp>
        <p:nvSpPr>
          <p:cNvPr id="3" name="Content Placeholder 2"/>
          <p:cNvSpPr>
            <a:spLocks noGrp="1"/>
          </p:cNvSpPr>
          <p:nvPr>
            <p:ph sz="quarter" idx="1"/>
          </p:nvPr>
        </p:nvSpPr>
        <p:spPr>
          <a:xfrm>
            <a:off x="304800" y="1981200"/>
            <a:ext cx="8686800" cy="4114800"/>
          </a:xfrm>
        </p:spPr>
        <p:txBody>
          <a:bodyPr/>
          <a:lstStyle/>
          <a:p>
            <a:pPr lvl="1"/>
            <a:r>
              <a:rPr lang="en-US" dirty="0" smtClean="0"/>
              <a:t>Once the 12 workweeks is up, she requests additional leave as a reasonable accommodation. </a:t>
            </a:r>
            <a:endParaRPr lang="en-US" dirty="0" smtClean="0">
              <a:solidFill>
                <a:srgbClr val="00B050"/>
              </a:solidFill>
            </a:endParaRPr>
          </a:p>
          <a:p>
            <a:pPr lvl="1"/>
            <a:r>
              <a:rPr lang="en-US" dirty="0" smtClean="0"/>
              <a:t>Your disability manager does the interactive process (IP) and informs you that Anita has a disability and that the additional leave would be a reasonable accommodation.</a:t>
            </a:r>
          </a:p>
          <a:p>
            <a:pPr lvl="1"/>
            <a:r>
              <a:rPr lang="en-US" dirty="0" smtClean="0"/>
              <a:t>Two months of additional leave are approved as a reasonable accommodation. </a:t>
            </a:r>
          </a:p>
          <a:p>
            <a:pPr lvl="1"/>
            <a:r>
              <a:rPr lang="en-US" dirty="0" smtClean="0"/>
              <a:t>You are counting the days until she returns so that you can give her the NOI. </a:t>
            </a:r>
          </a:p>
          <a:p>
            <a:pPr lvl="1"/>
            <a:r>
              <a:rPr lang="en-US" dirty="0" smtClean="0"/>
              <a:t>What is the best practice once Anita returns to work? </a:t>
            </a:r>
            <a:endParaRPr lang="en-US" dirty="0">
              <a:solidFill>
                <a:srgbClr val="00B050"/>
              </a:solidFill>
            </a:endParaRPr>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17</a:t>
            </a:fld>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28600"/>
            <a:ext cx="7699248" cy="914400"/>
          </a:xfrm>
        </p:spPr>
        <p:txBody>
          <a:bodyPr/>
          <a:lstStyle/>
          <a:p>
            <a:r>
              <a:rPr lang="en-US" dirty="0" smtClean="0"/>
              <a:t>You’re fit, I’m fit, is everyone </a:t>
            </a:r>
            <a:br>
              <a:rPr lang="en-US" dirty="0" smtClean="0"/>
            </a:br>
            <a:r>
              <a:rPr lang="en-US" dirty="0" smtClean="0"/>
              <a:t>fit for duty? </a:t>
            </a:r>
            <a:endParaRPr lang="en-US" dirty="0"/>
          </a:p>
        </p:txBody>
      </p:sp>
      <p:sp>
        <p:nvSpPr>
          <p:cNvPr id="3" name="Content Placeholder 2"/>
          <p:cNvSpPr>
            <a:spLocks noGrp="1"/>
          </p:cNvSpPr>
          <p:nvPr>
            <p:ph sz="quarter" idx="1"/>
          </p:nvPr>
        </p:nvSpPr>
        <p:spPr>
          <a:xfrm>
            <a:off x="228600" y="1752600"/>
            <a:ext cx="8537448" cy="4343400"/>
          </a:xfrm>
        </p:spPr>
        <p:txBody>
          <a:bodyPr/>
          <a:lstStyle/>
          <a:p>
            <a:r>
              <a:rPr lang="en-US" dirty="0" smtClean="0"/>
              <a:t>Scenario:</a:t>
            </a:r>
          </a:p>
          <a:p>
            <a:pPr lvl="1"/>
            <a:r>
              <a:rPr lang="en-US" dirty="0" smtClean="0"/>
              <a:t>Ralph Ruffer’s job requires him to climb ladders, walk on roof tops, and navigate uneven surfaces.</a:t>
            </a:r>
          </a:p>
          <a:p>
            <a:pPr lvl="1"/>
            <a:r>
              <a:rPr lang="en-US" dirty="0" smtClean="0"/>
              <a:t>Ralph has returned from leave for a broken pelvis, which he injured while motorcycling with his buddies; he is released by his doctor to return to work with no restrictions</a:t>
            </a:r>
          </a:p>
          <a:p>
            <a:pPr lvl="1"/>
            <a:r>
              <a:rPr lang="en-US" dirty="0" smtClean="0"/>
              <a:t>Recently you have noticed that Ralph seems unsteady on his feet; his coworkers report that he missed a rung on a ladder and almost fell; and he is more hesitant when navigating the roof tops.</a:t>
            </a:r>
            <a:endParaRPr lang="en-US" dirty="0"/>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18</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28600"/>
            <a:ext cx="7699248" cy="914400"/>
          </a:xfrm>
        </p:spPr>
        <p:txBody>
          <a:bodyPr/>
          <a:lstStyle/>
          <a:p>
            <a:r>
              <a:rPr lang="en-US" dirty="0" smtClean="0"/>
              <a:t>You’re fit, I’m fit, is everyone </a:t>
            </a:r>
            <a:br>
              <a:rPr lang="en-US" dirty="0" smtClean="0"/>
            </a:br>
            <a:r>
              <a:rPr lang="en-US" dirty="0" smtClean="0"/>
              <a:t>fit for duty?  </a:t>
            </a:r>
            <a:endParaRPr lang="en-US" dirty="0"/>
          </a:p>
        </p:txBody>
      </p:sp>
      <p:sp>
        <p:nvSpPr>
          <p:cNvPr id="3" name="Content Placeholder 2"/>
          <p:cNvSpPr>
            <a:spLocks noGrp="1"/>
          </p:cNvSpPr>
          <p:nvPr>
            <p:ph sz="quarter" idx="1"/>
          </p:nvPr>
        </p:nvSpPr>
        <p:spPr>
          <a:xfrm>
            <a:off x="228600" y="2057400"/>
            <a:ext cx="8537448" cy="4038600"/>
          </a:xfrm>
        </p:spPr>
        <p:txBody>
          <a:bodyPr/>
          <a:lstStyle/>
          <a:p>
            <a:pPr lvl="1"/>
            <a:r>
              <a:rPr lang="en-US" dirty="0" smtClean="0"/>
              <a:t>You are concerned because Ralph is doing a roofing project in the middle of campus and all day long there are pedestrians walking directly below the roof and scaffolding on which he is working.</a:t>
            </a:r>
          </a:p>
          <a:p>
            <a:pPr lvl="1"/>
            <a:r>
              <a:rPr lang="en-US" dirty="0" smtClean="0"/>
              <a:t>You don’t trust the Return to Work (RTW) certification from Ralph’s doctor and want a doctor </a:t>
            </a:r>
            <a:r>
              <a:rPr lang="en-US" i="1" dirty="0" smtClean="0"/>
              <a:t>you </a:t>
            </a:r>
            <a:r>
              <a:rPr lang="en-US" dirty="0" smtClean="0"/>
              <a:t>trust to look at Ralph.</a:t>
            </a:r>
          </a:p>
          <a:p>
            <a:pPr lvl="1"/>
            <a:r>
              <a:rPr lang="en-US" dirty="0" smtClean="0"/>
              <a:t>Can you send him out for a fitness for duty exam? </a:t>
            </a:r>
            <a:endParaRPr lang="en-US" dirty="0"/>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19</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lgn="ctr"/>
            <a:r>
              <a:rPr lang="en-US" sz="4800" dirty="0" smtClean="0"/>
              <a:t>Hiring Issues</a:t>
            </a:r>
            <a:endParaRPr lang="en-US" sz="4800" dirty="0"/>
          </a:p>
        </p:txBody>
      </p:sp>
      <p:sp>
        <p:nvSpPr>
          <p:cNvPr id="6" name="Slide Number Placeholder 5"/>
          <p:cNvSpPr>
            <a:spLocks noGrp="1"/>
          </p:cNvSpPr>
          <p:nvPr>
            <p:ph type="sldNum" sz="quarter" idx="11"/>
          </p:nvPr>
        </p:nvSpPr>
        <p:spPr/>
        <p:txBody>
          <a:bodyPr/>
          <a:lstStyle/>
          <a:p>
            <a:pPr>
              <a:defRPr/>
            </a:pPr>
            <a:fld id="{1E65DBB2-85B3-4038-81EB-F8FF4B9ACB2B}" type="slidenum">
              <a:rPr lang="en-US" smtClean="0"/>
              <a:pPr>
                <a:defRPr/>
              </a:pPr>
              <a:t>2</a:t>
            </a:fld>
            <a:endParaRPr lang="en-US" dirty="0"/>
          </a:p>
        </p:txBody>
      </p:sp>
      <p:pic>
        <p:nvPicPr>
          <p:cNvPr id="1026" name="Picture 2" descr="C:\Documents and Settings\sleider\Local Settings\Temporary Internet Files\Content.IE5\NYSBKWED\MP900448494[1].jpg"/>
          <p:cNvPicPr>
            <a:picLocks noChangeAspect="1" noChangeArrowheads="1"/>
          </p:cNvPicPr>
          <p:nvPr/>
        </p:nvPicPr>
        <p:blipFill>
          <a:blip r:embed="rId2" cstate="print"/>
          <a:srcRect/>
          <a:stretch>
            <a:fillRect/>
          </a:stretch>
        </p:blipFill>
        <p:spPr bwMode="auto">
          <a:xfrm>
            <a:off x="1219200" y="1905000"/>
            <a:ext cx="6477000" cy="4114800"/>
          </a:xfrm>
          <a:prstGeom prst="rect">
            <a:avLst/>
          </a:prstGeom>
          <a:noFill/>
        </p:spPr>
      </p:pic>
      <p:sp>
        <p:nvSpPr>
          <p:cNvPr id="12" name="Content Placeholder 11"/>
          <p:cNvSpPr>
            <a:spLocks noGrp="1"/>
          </p:cNvSpPr>
          <p:nvPr>
            <p:ph sz="quarter" idx="1"/>
          </p:nvPr>
        </p:nvSpPr>
        <p:spPr/>
        <p:txBody>
          <a:bodyPr/>
          <a:lstStyle/>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 good deed goes unpunished</a:t>
            </a:r>
            <a:endParaRPr lang="en-US" dirty="0"/>
          </a:p>
        </p:txBody>
      </p:sp>
      <p:sp>
        <p:nvSpPr>
          <p:cNvPr id="3" name="Content Placeholder 2"/>
          <p:cNvSpPr>
            <a:spLocks noGrp="1"/>
          </p:cNvSpPr>
          <p:nvPr>
            <p:ph sz="quarter" idx="1"/>
          </p:nvPr>
        </p:nvSpPr>
        <p:spPr>
          <a:xfrm>
            <a:off x="0" y="1600200"/>
            <a:ext cx="8766048" cy="4495800"/>
          </a:xfrm>
        </p:spPr>
        <p:txBody>
          <a:bodyPr/>
          <a:lstStyle/>
          <a:p>
            <a:r>
              <a:rPr lang="en-US" dirty="0" smtClean="0"/>
              <a:t>Scenario: </a:t>
            </a:r>
          </a:p>
          <a:p>
            <a:pPr lvl="1"/>
            <a:r>
              <a:rPr lang="en-US" sz="2500" dirty="0" smtClean="0"/>
              <a:t>About 3 years ago, Liza Round told you that she was having problems arriving by 8.  She asked for an 8:30 start time, and you agreed. </a:t>
            </a:r>
          </a:p>
          <a:p>
            <a:pPr lvl="1"/>
            <a:r>
              <a:rPr lang="en-US" sz="2500" dirty="0" smtClean="0"/>
              <a:t>Six months come and go, and Liza starts coming in later and later.  When you talk to her, she vaguely references a medical condition and asks to come in at 9.  You once again agree.</a:t>
            </a:r>
          </a:p>
          <a:p>
            <a:pPr lvl="1"/>
            <a:r>
              <a:rPr lang="en-US" sz="2500" dirty="0" smtClean="0"/>
              <a:t>When Liza continues to be late, you let her know that she is not keeping her end of the bargain.  Liza brings a note from her doctor that says “I recommend that Liza’s workday start at 10.”</a:t>
            </a:r>
          </a:p>
          <a:p>
            <a:pPr lvl="1"/>
            <a:endParaRPr lang="en-US" dirty="0"/>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 good deed goes unpunished</a:t>
            </a:r>
            <a:endParaRPr lang="en-US" dirty="0"/>
          </a:p>
        </p:txBody>
      </p:sp>
      <p:sp>
        <p:nvSpPr>
          <p:cNvPr id="3" name="Content Placeholder 2"/>
          <p:cNvSpPr>
            <a:spLocks noGrp="1"/>
          </p:cNvSpPr>
          <p:nvPr>
            <p:ph sz="quarter" idx="1"/>
          </p:nvPr>
        </p:nvSpPr>
        <p:spPr>
          <a:xfrm>
            <a:off x="228600" y="1828800"/>
            <a:ext cx="8537448" cy="4267200"/>
          </a:xfrm>
        </p:spPr>
        <p:txBody>
          <a:bodyPr/>
          <a:lstStyle/>
          <a:p>
            <a:pPr lvl="1"/>
            <a:r>
              <a:rPr lang="en-US" dirty="0" smtClean="0"/>
              <a:t>The doctor’s note also states that Liza should be excused from her duties as a driver.   Although Liza’s position requires that she drive 3 times a week to an off-site lab, you reluctantly agree.  </a:t>
            </a:r>
          </a:p>
          <a:p>
            <a:pPr lvl="1"/>
            <a:r>
              <a:rPr lang="en-US" dirty="0" smtClean="0"/>
              <a:t>You have tried this for 6 months.  Liza’s schedule and her inability to drive are disrupting the work of the department, and she is routinely coming in at 10:30 now.  You want to discipline her and call HR.</a:t>
            </a:r>
          </a:p>
          <a:p>
            <a:pPr lvl="1"/>
            <a:r>
              <a:rPr lang="en-US" dirty="0" smtClean="0"/>
              <a:t>What are the problems you see here? </a:t>
            </a:r>
            <a:endParaRPr lang="en-US" dirty="0"/>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21</a:t>
            </a:fld>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there TMI in the Personnel File? </a:t>
            </a:r>
            <a:endParaRPr lang="en-US" dirty="0"/>
          </a:p>
        </p:txBody>
      </p:sp>
      <p:sp>
        <p:nvSpPr>
          <p:cNvPr id="3" name="Content Placeholder 2"/>
          <p:cNvSpPr>
            <a:spLocks noGrp="1"/>
          </p:cNvSpPr>
          <p:nvPr>
            <p:ph sz="quarter" idx="1"/>
          </p:nvPr>
        </p:nvSpPr>
        <p:spPr/>
        <p:txBody>
          <a:bodyPr/>
          <a:lstStyle/>
          <a:p>
            <a:r>
              <a:rPr lang="en-US" sz="3000" dirty="0" smtClean="0"/>
              <a:t>Which types of documents should go into a “medical file” rather than the employee’s personnel file? </a:t>
            </a:r>
          </a:p>
          <a:p>
            <a:pPr lvl="2"/>
            <a:r>
              <a:rPr lang="en-US" sz="2400" dirty="0" smtClean="0"/>
              <a:t>All documents related to Family and Medical Leave </a:t>
            </a:r>
          </a:p>
          <a:p>
            <a:pPr lvl="2"/>
            <a:r>
              <a:rPr lang="en-US" sz="2400" dirty="0" smtClean="0"/>
              <a:t>All documents related to disability accommodation, including requests for accommodation and documentation provided to substantiate disability or provide the employee’s limitations</a:t>
            </a:r>
          </a:p>
          <a:p>
            <a:pPr lvl="2"/>
            <a:r>
              <a:rPr lang="en-US" sz="2400" dirty="0" smtClean="0"/>
              <a:t>Doctor’s notes provided to excuse employee’s absences unrelated to FML or disability</a:t>
            </a:r>
            <a:endParaRPr lang="en-US" sz="2400" dirty="0"/>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22</a:t>
            </a:fld>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dirty="0" smtClean="0"/>
              <a:t>Other Employment Issues</a:t>
            </a:r>
            <a:endParaRPr lang="en-US" sz="4800" dirty="0"/>
          </a:p>
        </p:txBody>
      </p:sp>
      <p:pic>
        <p:nvPicPr>
          <p:cNvPr id="5" name="Content Placeholder 4" descr="multiracial group working together - 4 people.jpg"/>
          <p:cNvPicPr>
            <a:picLocks noGrp="1" noChangeAspect="1"/>
          </p:cNvPicPr>
          <p:nvPr>
            <p:ph sz="quarter" idx="1"/>
          </p:nvPr>
        </p:nvPicPr>
        <p:blipFill>
          <a:blip r:embed="rId2" cstate="print"/>
          <a:stretch>
            <a:fillRect/>
          </a:stretch>
        </p:blipFill>
        <p:spPr>
          <a:xfrm>
            <a:off x="1329456" y="1600200"/>
            <a:ext cx="6720037" cy="4495800"/>
          </a:xfrm>
        </p:spPr>
      </p:pic>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23</a:t>
            </a:fld>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 friend or not to friend?</a:t>
            </a:r>
            <a:endParaRPr lang="en-US" dirty="0"/>
          </a:p>
        </p:txBody>
      </p:sp>
      <p:sp>
        <p:nvSpPr>
          <p:cNvPr id="3" name="Content Placeholder 2"/>
          <p:cNvSpPr>
            <a:spLocks noGrp="1"/>
          </p:cNvSpPr>
          <p:nvPr>
            <p:ph sz="quarter" idx="1"/>
          </p:nvPr>
        </p:nvSpPr>
        <p:spPr/>
        <p:txBody>
          <a:bodyPr/>
          <a:lstStyle/>
          <a:p>
            <a:r>
              <a:rPr lang="en-US" dirty="0" smtClean="0"/>
              <a:t>What guidance can you provide regarding staff’s usage of social media – i.e., Facebook, “friending” students or coworkers? </a:t>
            </a:r>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24</a:t>
            </a:fld>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Blogging gone bad?</a:t>
            </a:r>
            <a:endParaRPr lang="en-US" dirty="0"/>
          </a:p>
        </p:txBody>
      </p:sp>
      <p:sp>
        <p:nvSpPr>
          <p:cNvPr id="3" name="Content Placeholder 2"/>
          <p:cNvSpPr>
            <a:spLocks noGrp="1"/>
          </p:cNvSpPr>
          <p:nvPr>
            <p:ph sz="quarter" idx="1"/>
          </p:nvPr>
        </p:nvSpPr>
        <p:spPr/>
        <p:txBody>
          <a:bodyPr/>
          <a:lstStyle/>
          <a:p>
            <a:r>
              <a:rPr lang="en-US" dirty="0" smtClean="0"/>
              <a:t>You are receiving complaints that a direct report is doing the following and you’re considering whether any action should be taken:</a:t>
            </a:r>
          </a:p>
          <a:p>
            <a:pPr lvl="1"/>
            <a:r>
              <a:rPr lang="en-US" dirty="0" smtClean="0"/>
              <a:t>She is expressing concerns on her blog that the University is “wasting public resources” by funding a particular campus project.</a:t>
            </a:r>
          </a:p>
          <a:p>
            <a:pPr lvl="2"/>
            <a:r>
              <a:rPr lang="en-US" dirty="0" smtClean="0"/>
              <a:t>What if the post disclosed confidential information that the employee learned in the course of her University job?</a:t>
            </a:r>
          </a:p>
          <a:p>
            <a:pPr lvl="2"/>
            <a:r>
              <a:rPr lang="en-US" dirty="0" smtClean="0"/>
              <a:t>What if the University had a contractual commitment to keep that information confidential until the project launched? </a:t>
            </a:r>
          </a:p>
          <a:p>
            <a:endParaRPr lang="en-US" dirty="0"/>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25</a:t>
            </a:fld>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Blogging gone bad?</a:t>
            </a:r>
            <a:endParaRPr lang="en-US" dirty="0"/>
          </a:p>
        </p:txBody>
      </p:sp>
      <p:sp>
        <p:nvSpPr>
          <p:cNvPr id="3" name="Content Placeholder 2"/>
          <p:cNvSpPr>
            <a:spLocks noGrp="1"/>
          </p:cNvSpPr>
          <p:nvPr>
            <p:ph sz="quarter" idx="1"/>
          </p:nvPr>
        </p:nvSpPr>
        <p:spPr/>
        <p:txBody>
          <a:bodyPr/>
          <a:lstStyle/>
          <a:p>
            <a:r>
              <a:rPr lang="en-US" dirty="0" smtClean="0"/>
              <a:t>You are receiving complaints that a direct report is doing the following and you’re considering whether any action should be taken:</a:t>
            </a:r>
          </a:p>
          <a:p>
            <a:pPr lvl="1"/>
            <a:r>
              <a:rPr lang="en-US" dirty="0" smtClean="0"/>
              <a:t>He is posting lewd comments and “photo-shopped” photos of a female coworker. </a:t>
            </a:r>
          </a:p>
          <a:p>
            <a:pPr lvl="1"/>
            <a:r>
              <a:rPr lang="en-US" dirty="0" smtClean="0"/>
              <a:t>She is mocking an Associate VC’s recent speech, using very derogatory language. </a:t>
            </a:r>
          </a:p>
          <a:p>
            <a:pPr lvl="2"/>
            <a:r>
              <a:rPr lang="en-US" dirty="0" smtClean="0"/>
              <a:t>What if her post also includes inflammatory statements about the AVC that are false? </a:t>
            </a:r>
            <a:endParaRPr lang="en-US" dirty="0"/>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26</a:t>
            </a:fld>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Okay to text? </a:t>
            </a:r>
            <a:endParaRPr lang="en-US" dirty="0"/>
          </a:p>
        </p:txBody>
      </p:sp>
      <p:sp>
        <p:nvSpPr>
          <p:cNvPr id="3" name="Content Placeholder 2"/>
          <p:cNvSpPr>
            <a:spLocks noGrp="1"/>
          </p:cNvSpPr>
          <p:nvPr>
            <p:ph sz="quarter" idx="1"/>
          </p:nvPr>
        </p:nvSpPr>
        <p:spPr/>
        <p:txBody>
          <a:bodyPr/>
          <a:lstStyle/>
          <a:p>
            <a:r>
              <a:rPr lang="en-US" dirty="0" smtClean="0"/>
              <a:t>Should employees be permitted to communicate with their supervisor via text message when reporting absences/tardiness or when discussing other job-related issues? </a:t>
            </a:r>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27</a:t>
            </a:fld>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Mythical “At-Will” Employee</a:t>
            </a:r>
            <a:endParaRPr lang="en-US" dirty="0"/>
          </a:p>
        </p:txBody>
      </p:sp>
      <p:sp>
        <p:nvSpPr>
          <p:cNvPr id="3" name="Content Placeholder 2"/>
          <p:cNvSpPr>
            <a:spLocks noGrp="1"/>
          </p:cNvSpPr>
          <p:nvPr>
            <p:ph sz="quarter" idx="1"/>
          </p:nvPr>
        </p:nvSpPr>
        <p:spPr>
          <a:xfrm>
            <a:off x="228600" y="1752600"/>
            <a:ext cx="8686800" cy="4343400"/>
          </a:xfrm>
        </p:spPr>
        <p:txBody>
          <a:bodyPr/>
          <a:lstStyle/>
          <a:p>
            <a:r>
              <a:rPr lang="en-US" sz="2600" dirty="0" smtClean="0"/>
              <a:t>There are a number of appointments at the University that are considered to be “at-will”:  SMG, probationary employees, employees employed under individual employment contracts, per diem employees.</a:t>
            </a:r>
          </a:p>
          <a:p>
            <a:r>
              <a:rPr lang="en-US" sz="2600" dirty="0" smtClean="0"/>
              <a:t>“At-will” means that an employee can be fired for a good reason, a bad reason, or no reason at all – but not for an unlawful reason. </a:t>
            </a:r>
          </a:p>
          <a:p>
            <a:r>
              <a:rPr lang="en-US" sz="2600" dirty="0" smtClean="0"/>
              <a:t>It is unlawful to take an adverse employment action against an employee because of an employee’s protected status or protected conduct.</a:t>
            </a:r>
            <a:endParaRPr lang="en-US" sz="2600" dirty="0"/>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28</a:t>
            </a:fld>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Mythical “At-Will” Employee</a:t>
            </a:r>
            <a:endParaRPr lang="en-US" dirty="0"/>
          </a:p>
        </p:txBody>
      </p:sp>
      <p:sp>
        <p:nvSpPr>
          <p:cNvPr id="3" name="Content Placeholder 2"/>
          <p:cNvSpPr>
            <a:spLocks noGrp="1"/>
          </p:cNvSpPr>
          <p:nvPr>
            <p:ph sz="quarter" idx="1"/>
          </p:nvPr>
        </p:nvSpPr>
        <p:spPr>
          <a:xfrm>
            <a:off x="228600" y="1752600"/>
            <a:ext cx="8686800" cy="4800600"/>
          </a:xfrm>
        </p:spPr>
        <p:txBody>
          <a:bodyPr/>
          <a:lstStyle/>
          <a:p>
            <a:r>
              <a:rPr lang="en-US" sz="2400" dirty="0" smtClean="0"/>
              <a:t>Protected categories include race, color, national origin, religion, sex, gender, gender expression, gender identity, pregnancy, physical or mental disability, medical condition (cancer-related or genetic characteristics), genetic information (including family medical history), ancestry, marital status, age, sexual orientation, citizenship, or service in the uniformed services.  </a:t>
            </a:r>
          </a:p>
          <a:p>
            <a:r>
              <a:rPr lang="en-US" sz="2400" dirty="0" smtClean="0"/>
              <a:t>Protected </a:t>
            </a:r>
            <a:r>
              <a:rPr lang="en-US" sz="2400" smtClean="0"/>
              <a:t>activities include </a:t>
            </a:r>
            <a:r>
              <a:rPr lang="en-US" sz="2400" dirty="0" smtClean="0"/>
              <a:t>whistle-blowing, union activity,  taking Family and Medical Leave, asking for a disability accommodation, filing a claim of harassment or discrimination, resisting unlawful employment practices (such as testifying in support of a coworker’s harassment claim), public expressions on matters of public concern, etc. </a:t>
            </a:r>
            <a:endParaRPr lang="en-US" sz="2400" dirty="0"/>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29</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Guiding Principles		</a:t>
            </a:r>
            <a:endParaRPr lang="en-US" dirty="0"/>
          </a:p>
        </p:txBody>
      </p:sp>
      <p:sp>
        <p:nvSpPr>
          <p:cNvPr id="3" name="Content Placeholder 2"/>
          <p:cNvSpPr>
            <a:spLocks noGrp="1"/>
          </p:cNvSpPr>
          <p:nvPr>
            <p:ph sz="quarter" idx="1"/>
          </p:nvPr>
        </p:nvSpPr>
        <p:spPr>
          <a:xfrm>
            <a:off x="612648" y="1981200"/>
            <a:ext cx="8153400" cy="4114800"/>
          </a:xfrm>
        </p:spPr>
        <p:txBody>
          <a:bodyPr/>
          <a:lstStyle/>
          <a:p>
            <a:r>
              <a:rPr lang="en-US" sz="3600" dirty="0" smtClean="0"/>
              <a:t>Equal Access</a:t>
            </a:r>
          </a:p>
          <a:p>
            <a:r>
              <a:rPr lang="en-US" sz="3600" dirty="0" smtClean="0"/>
              <a:t>Fair Treatment</a:t>
            </a:r>
          </a:p>
          <a:p>
            <a:r>
              <a:rPr lang="en-US" sz="3600" dirty="0" smtClean="0"/>
              <a:t>Consistent Process</a:t>
            </a:r>
          </a:p>
          <a:p>
            <a:r>
              <a:rPr lang="en-US" sz="3600" dirty="0" smtClean="0"/>
              <a:t>Good Faith Efforts</a:t>
            </a:r>
            <a:endParaRPr lang="en-US" sz="3600" dirty="0"/>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Mythical “At-Will” Employee</a:t>
            </a:r>
            <a:endParaRPr lang="en-US" dirty="0"/>
          </a:p>
        </p:txBody>
      </p:sp>
      <p:sp>
        <p:nvSpPr>
          <p:cNvPr id="3" name="Content Placeholder 2"/>
          <p:cNvSpPr>
            <a:spLocks noGrp="1"/>
          </p:cNvSpPr>
          <p:nvPr>
            <p:ph sz="quarter" idx="1"/>
          </p:nvPr>
        </p:nvSpPr>
        <p:spPr>
          <a:xfrm>
            <a:off x="228600" y="1752600"/>
            <a:ext cx="8686800" cy="4343400"/>
          </a:xfrm>
        </p:spPr>
        <p:txBody>
          <a:bodyPr/>
          <a:lstStyle/>
          <a:p>
            <a:r>
              <a:rPr lang="en-US" sz="2800" u="sng" dirty="0" smtClean="0"/>
              <a:t>Best Practice</a:t>
            </a:r>
            <a:r>
              <a:rPr lang="en-US" sz="2800" dirty="0" smtClean="0"/>
              <a:t>: </a:t>
            </a:r>
          </a:p>
          <a:p>
            <a:pPr lvl="1"/>
            <a:r>
              <a:rPr lang="en-US" dirty="0" smtClean="0"/>
              <a:t>Because almost everyone is either in a protected category or may have engaged in protected activity, it is critical that any adverse employment action be based on business justification unrelated to the person’s protected status or protected conduct.  </a:t>
            </a:r>
          </a:p>
          <a:p>
            <a:pPr lvl="1"/>
            <a:r>
              <a:rPr lang="en-US" dirty="0" smtClean="0"/>
              <a:t>The reasons for the adverse employment action should be documented contemporaneously.</a:t>
            </a:r>
            <a:endParaRPr lang="en-US" dirty="0"/>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30</a:t>
            </a:fld>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14400"/>
          </a:xfrm>
        </p:spPr>
        <p:txBody>
          <a:bodyPr/>
          <a:lstStyle/>
          <a:p>
            <a:r>
              <a:rPr lang="en-US" dirty="0" smtClean="0"/>
              <a:t>Back to probationary employees</a:t>
            </a:r>
            <a:br>
              <a:rPr lang="en-US" dirty="0" smtClean="0"/>
            </a:br>
            <a:r>
              <a:rPr lang="en-US" dirty="0" smtClean="0"/>
              <a:t>for a moment….</a:t>
            </a:r>
            <a:endParaRPr lang="en-US" dirty="0"/>
          </a:p>
        </p:txBody>
      </p:sp>
      <p:sp>
        <p:nvSpPr>
          <p:cNvPr id="3" name="Content Placeholder 2"/>
          <p:cNvSpPr>
            <a:spLocks noGrp="1"/>
          </p:cNvSpPr>
          <p:nvPr>
            <p:ph sz="quarter" idx="1"/>
          </p:nvPr>
        </p:nvSpPr>
        <p:spPr>
          <a:xfrm>
            <a:off x="612648" y="2057400"/>
            <a:ext cx="8153400" cy="4038600"/>
          </a:xfrm>
        </p:spPr>
        <p:txBody>
          <a:bodyPr/>
          <a:lstStyle/>
          <a:p>
            <a:r>
              <a:rPr lang="en-US" dirty="0" smtClean="0"/>
              <a:t>Should probationary employees be given performance evaluations? </a:t>
            </a:r>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31</a:t>
            </a:fld>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302752" cy="990600"/>
          </a:xfrm>
        </p:spPr>
        <p:txBody>
          <a:bodyPr/>
          <a:lstStyle/>
          <a:p>
            <a:r>
              <a:rPr lang="en-US" dirty="0" smtClean="0"/>
              <a:t>Are you right? And can you prove it? </a:t>
            </a:r>
            <a:endParaRPr lang="en-US" dirty="0"/>
          </a:p>
        </p:txBody>
      </p:sp>
      <p:sp>
        <p:nvSpPr>
          <p:cNvPr id="3" name="Content Placeholder 2"/>
          <p:cNvSpPr>
            <a:spLocks noGrp="1"/>
          </p:cNvSpPr>
          <p:nvPr>
            <p:ph sz="quarter" idx="1"/>
          </p:nvPr>
        </p:nvSpPr>
        <p:spPr>
          <a:xfrm>
            <a:off x="152400" y="1600200"/>
            <a:ext cx="8534400" cy="4495800"/>
          </a:xfrm>
        </p:spPr>
        <p:txBody>
          <a:bodyPr/>
          <a:lstStyle/>
          <a:p>
            <a:r>
              <a:rPr lang="en-US" dirty="0" smtClean="0"/>
              <a:t>Scenario:</a:t>
            </a:r>
          </a:p>
          <a:p>
            <a:pPr lvl="1"/>
            <a:r>
              <a:rPr lang="en-US" dirty="0" smtClean="0"/>
              <a:t>Gonzo Lott is a repeat whistleblower and outspoken critic of the University in public media.</a:t>
            </a:r>
          </a:p>
          <a:p>
            <a:pPr lvl="1"/>
            <a:r>
              <a:rPr lang="en-US" dirty="0" smtClean="0"/>
              <a:t>Many of the improper governmental activities (IGAs) Gonzo has reported have been validated.</a:t>
            </a:r>
          </a:p>
          <a:p>
            <a:pPr lvl="1"/>
            <a:r>
              <a:rPr lang="en-US" dirty="0" smtClean="0"/>
              <a:t>Gonzo and his immediate supervisor have an openly hostile relationship.</a:t>
            </a:r>
          </a:p>
          <a:p>
            <a:pPr lvl="1"/>
            <a:r>
              <a:rPr lang="en-US" dirty="0" smtClean="0"/>
              <a:t>Gonzo has been subject to progressive discipline and a final written warning is about to be issued.</a:t>
            </a:r>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32</a:t>
            </a:fld>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302752" cy="990600"/>
          </a:xfrm>
        </p:spPr>
        <p:txBody>
          <a:bodyPr/>
          <a:lstStyle/>
          <a:p>
            <a:r>
              <a:rPr lang="en-US" dirty="0" smtClean="0"/>
              <a:t>Are you right? And can you prove it? </a:t>
            </a:r>
            <a:endParaRPr lang="en-US" dirty="0"/>
          </a:p>
        </p:txBody>
      </p:sp>
      <p:sp>
        <p:nvSpPr>
          <p:cNvPr id="3" name="Content Placeholder 2"/>
          <p:cNvSpPr>
            <a:spLocks noGrp="1"/>
          </p:cNvSpPr>
          <p:nvPr>
            <p:ph sz="quarter" idx="1"/>
          </p:nvPr>
        </p:nvSpPr>
        <p:spPr>
          <a:xfrm>
            <a:off x="152400" y="1600200"/>
            <a:ext cx="8686800" cy="4495800"/>
          </a:xfrm>
        </p:spPr>
        <p:txBody>
          <a:bodyPr/>
          <a:lstStyle/>
          <a:p>
            <a:r>
              <a:rPr lang="en-US" dirty="0" smtClean="0"/>
              <a:t>Scenario (cont’d) </a:t>
            </a:r>
          </a:p>
          <a:p>
            <a:pPr lvl="1"/>
            <a:r>
              <a:rPr lang="en-US" dirty="0" smtClean="0"/>
              <a:t>Two of the issues for which he is being disciplined are for failure to return to work after midday doctor’s appointments.  The 2 hours for the doctor’s appointments had been approved and there was a clear understanding that Gonzo would return to work after the appointments and he did not.</a:t>
            </a:r>
          </a:p>
          <a:p>
            <a:pPr lvl="1"/>
            <a:r>
              <a:rPr lang="en-US" dirty="0" smtClean="0"/>
              <a:t>The department’s practice for absences is to simply rely on the supervisor’s word about what happened and not obtain the employee’s side of the story.</a:t>
            </a:r>
          </a:p>
          <a:p>
            <a:pPr lvl="1"/>
            <a:r>
              <a:rPr lang="en-US" dirty="0" smtClean="0"/>
              <a:t>Do you see any problems with this approach in this case? </a:t>
            </a:r>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33</a:t>
            </a:fld>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302752" cy="990600"/>
          </a:xfrm>
        </p:spPr>
        <p:txBody>
          <a:bodyPr/>
          <a:lstStyle/>
          <a:p>
            <a:r>
              <a:rPr lang="en-US" dirty="0" smtClean="0"/>
              <a:t>Are you right? And can you prove it? </a:t>
            </a:r>
            <a:endParaRPr lang="en-US" dirty="0"/>
          </a:p>
        </p:txBody>
      </p:sp>
      <p:sp>
        <p:nvSpPr>
          <p:cNvPr id="3" name="Content Placeholder 2"/>
          <p:cNvSpPr>
            <a:spLocks noGrp="1"/>
          </p:cNvSpPr>
          <p:nvPr>
            <p:ph sz="quarter" idx="1"/>
          </p:nvPr>
        </p:nvSpPr>
        <p:spPr>
          <a:xfrm>
            <a:off x="152400" y="1752600"/>
            <a:ext cx="8686800" cy="4343400"/>
          </a:xfrm>
        </p:spPr>
        <p:txBody>
          <a:bodyPr/>
          <a:lstStyle/>
          <a:p>
            <a:r>
              <a:rPr lang="en-US" dirty="0" smtClean="0"/>
              <a:t>How the Public Employment Relations Board (PERB) sees things: </a:t>
            </a:r>
          </a:p>
          <a:p>
            <a:pPr lvl="1"/>
            <a:r>
              <a:rPr lang="en-US" dirty="0" smtClean="0"/>
              <a:t>In written decisions, PERB has found that discipline based on cursory investigations are evidence of a connection between the employee’s protected union activity and the adverse employment action taken on the basis of the investigation.</a:t>
            </a:r>
          </a:p>
          <a:p>
            <a:pPr lvl="2"/>
            <a:r>
              <a:rPr lang="en-US" sz="2400" dirty="0" smtClean="0"/>
              <a:t>In one case, the employer disciplined the employee without interviewing any of the witnesses.</a:t>
            </a:r>
          </a:p>
          <a:p>
            <a:pPr lvl="2"/>
            <a:r>
              <a:rPr lang="en-US" sz="2400" dirty="0" smtClean="0"/>
              <a:t>In another case, the discipline was based entirely on hearsay.</a:t>
            </a:r>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34</a:t>
            </a:fld>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302752" cy="990600"/>
          </a:xfrm>
        </p:spPr>
        <p:txBody>
          <a:bodyPr/>
          <a:lstStyle/>
          <a:p>
            <a:r>
              <a:rPr lang="en-US" dirty="0" smtClean="0"/>
              <a:t>Are you right? And can you prove it? </a:t>
            </a:r>
            <a:endParaRPr lang="en-US" dirty="0"/>
          </a:p>
        </p:txBody>
      </p:sp>
      <p:sp>
        <p:nvSpPr>
          <p:cNvPr id="3" name="Content Placeholder 2"/>
          <p:cNvSpPr>
            <a:spLocks noGrp="1"/>
          </p:cNvSpPr>
          <p:nvPr>
            <p:ph sz="quarter" idx="1"/>
          </p:nvPr>
        </p:nvSpPr>
        <p:spPr>
          <a:xfrm>
            <a:off x="152400" y="1981200"/>
            <a:ext cx="8686800" cy="4114800"/>
          </a:xfrm>
        </p:spPr>
        <p:txBody>
          <a:bodyPr/>
          <a:lstStyle/>
          <a:p>
            <a:r>
              <a:rPr lang="en-US" dirty="0" smtClean="0"/>
              <a:t>How the Public Employment Relations Board (PERB) sees things (cont’d): </a:t>
            </a:r>
          </a:p>
          <a:p>
            <a:pPr lvl="2"/>
            <a:r>
              <a:rPr lang="en-US" sz="2400" dirty="0" smtClean="0"/>
              <a:t>In a recent case, the supervisor received complaints about the employee third hand and included those complaints in the discipline in question. PERB found that the failure to investigate some of the claims management was relying on in the discipline was evidence that there was a relationship between the employee’s union activities and the adverse employment action.</a:t>
            </a:r>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35</a:t>
            </a:fld>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302752" cy="990600"/>
          </a:xfrm>
        </p:spPr>
        <p:txBody>
          <a:bodyPr/>
          <a:lstStyle/>
          <a:p>
            <a:r>
              <a:rPr lang="en-US" dirty="0" smtClean="0"/>
              <a:t>Are you right? And can you prove it? </a:t>
            </a:r>
            <a:endParaRPr lang="en-US" dirty="0"/>
          </a:p>
        </p:txBody>
      </p:sp>
      <p:sp>
        <p:nvSpPr>
          <p:cNvPr id="3" name="Content Placeholder 2"/>
          <p:cNvSpPr>
            <a:spLocks noGrp="1"/>
          </p:cNvSpPr>
          <p:nvPr>
            <p:ph sz="quarter" idx="1"/>
          </p:nvPr>
        </p:nvSpPr>
        <p:spPr>
          <a:xfrm>
            <a:off x="152400" y="1981200"/>
            <a:ext cx="8686800" cy="4114800"/>
          </a:xfrm>
        </p:spPr>
        <p:txBody>
          <a:bodyPr/>
          <a:lstStyle/>
          <a:p>
            <a:r>
              <a:rPr lang="en-US" dirty="0" smtClean="0"/>
              <a:t>Issues raised:</a:t>
            </a:r>
          </a:p>
          <a:p>
            <a:pPr lvl="2"/>
            <a:r>
              <a:rPr lang="en-US" sz="2400" dirty="0" smtClean="0"/>
              <a:t>Fundamental fairness requires that you obtain the employee’s side of the story.</a:t>
            </a:r>
          </a:p>
          <a:p>
            <a:pPr lvl="2"/>
            <a:r>
              <a:rPr lang="en-US" sz="2400" dirty="0" smtClean="0"/>
              <a:t>In addition to providing the employee with a chance to respond, the employee’s position is now on record and cannot be “augmented” at the hearing. </a:t>
            </a:r>
          </a:p>
          <a:p>
            <a:pPr lvl="2"/>
            <a:r>
              <a:rPr lang="en-US" sz="2400" dirty="0" smtClean="0"/>
              <a:t>Always ask:  “If challenged, how will I prove this allegation?”</a:t>
            </a:r>
          </a:p>
          <a:p>
            <a:pPr lvl="2"/>
            <a:r>
              <a:rPr lang="en-US" sz="2400" dirty="0" smtClean="0"/>
              <a:t>If you cannot prove the allegation – if, for example, you want to rely on information from a person who refuses to be identified – it should not be used as grounds for discipline.</a:t>
            </a:r>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36</a:t>
            </a:fld>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“By agreement” employees</a:t>
            </a:r>
            <a:endParaRPr lang="en-US" dirty="0"/>
          </a:p>
        </p:txBody>
      </p:sp>
      <p:sp>
        <p:nvSpPr>
          <p:cNvPr id="3" name="Content Placeholder 2"/>
          <p:cNvSpPr>
            <a:spLocks noGrp="1"/>
          </p:cNvSpPr>
          <p:nvPr>
            <p:ph sz="quarter" idx="1"/>
          </p:nvPr>
        </p:nvSpPr>
        <p:spPr/>
        <p:txBody>
          <a:bodyPr/>
          <a:lstStyle/>
          <a:p>
            <a:r>
              <a:rPr lang="en-US" dirty="0" smtClean="0"/>
              <a:t>We pay some people fixed rates “by agreement” for performing certain activities that would be considered non-exempt duties.  What if the activities could take more hours than anticipated, resulting in the employee receiving less than minimum wage for the hours worked?</a:t>
            </a:r>
          </a:p>
          <a:p>
            <a:r>
              <a:rPr lang="en-US" dirty="0" smtClean="0"/>
              <a:t>What if the employee works more than 40 hours in one week? </a:t>
            </a:r>
            <a:endParaRPr lang="en-US" dirty="0"/>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37</a:t>
            </a:fld>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Working 9 to 5</a:t>
            </a:r>
            <a:endParaRPr lang="en-US" dirty="0"/>
          </a:p>
        </p:txBody>
      </p:sp>
      <p:sp>
        <p:nvSpPr>
          <p:cNvPr id="3" name="Content Placeholder 2"/>
          <p:cNvSpPr>
            <a:spLocks noGrp="1"/>
          </p:cNvSpPr>
          <p:nvPr>
            <p:ph sz="quarter" idx="1"/>
          </p:nvPr>
        </p:nvSpPr>
        <p:spPr/>
        <p:txBody>
          <a:bodyPr/>
          <a:lstStyle/>
          <a:p>
            <a:r>
              <a:rPr lang="en-US" dirty="0" smtClean="0"/>
              <a:t>Can we require FLSA-exempt staff to report for duty from 9 am to 5 pm (or some other designated 8-hour period)? </a:t>
            </a:r>
          </a:p>
          <a:p>
            <a:pPr lvl="1"/>
            <a:r>
              <a:rPr lang="en-US" dirty="0" smtClean="0"/>
              <a:t>In most cases, yes. </a:t>
            </a:r>
          </a:p>
          <a:p>
            <a:pPr lvl="1"/>
            <a:r>
              <a:rPr lang="en-US" sz="2400" u="sng" dirty="0" smtClean="0"/>
              <a:t>PPSM 31 (Hours of Work)</a:t>
            </a:r>
            <a:r>
              <a:rPr lang="en-US" sz="2400" dirty="0" smtClean="0"/>
              <a:t>:  “The workweek for full-time exempt employees is normally considered to be 40 hours, and for part-time employees the proportion of 40 hours equivalent to the appointment percentage; however, greater emphasis is placed on meeting the responsibilities assigned to the position than on working a specified number of hours.” </a:t>
            </a:r>
            <a:endParaRPr lang="en-US" sz="2400" dirty="0"/>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38</a:t>
            </a:fld>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are the University</a:t>
            </a:r>
            <a:endParaRPr lang="en-US" dirty="0"/>
          </a:p>
        </p:txBody>
      </p:sp>
      <p:sp>
        <p:nvSpPr>
          <p:cNvPr id="3" name="Content Placeholder 2"/>
          <p:cNvSpPr>
            <a:spLocks noGrp="1"/>
          </p:cNvSpPr>
          <p:nvPr>
            <p:ph sz="quarter" idx="1"/>
          </p:nvPr>
        </p:nvSpPr>
        <p:spPr>
          <a:xfrm>
            <a:off x="304800" y="1600200"/>
            <a:ext cx="8461248" cy="4495800"/>
          </a:xfrm>
        </p:spPr>
        <p:txBody>
          <a:bodyPr/>
          <a:lstStyle/>
          <a:p>
            <a:r>
              <a:rPr lang="en-US" dirty="0" smtClean="0"/>
              <a:t>Scenario One:</a:t>
            </a:r>
          </a:p>
          <a:p>
            <a:pPr lvl="1"/>
            <a:r>
              <a:rPr lang="en-US" dirty="0" smtClean="0"/>
              <a:t>Shanda Lear, your direct report, tells you that she wants to use 3 weeks of vacation to care for her mother who is going to have surgery. </a:t>
            </a:r>
          </a:p>
          <a:p>
            <a:pPr lvl="1"/>
            <a:r>
              <a:rPr lang="en-US" dirty="0" smtClean="0"/>
              <a:t>You tell her she might be eligible for FML and suggest that she check the website.</a:t>
            </a:r>
          </a:p>
          <a:p>
            <a:pPr lvl="1"/>
            <a:r>
              <a:rPr lang="en-US" dirty="0" smtClean="0"/>
              <a:t>A few hours later, Shanda asks you if there is someone she can call if she has questions about FML so you email her the name and extension of the person who processes FML paperwork for your department. </a:t>
            </a:r>
          </a:p>
          <a:p>
            <a:pPr lvl="1"/>
            <a:r>
              <a:rPr lang="en-US" dirty="0" smtClean="0"/>
              <a:t>Should you do anything else? </a:t>
            </a:r>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39</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839200" cy="990600"/>
          </a:xfrm>
        </p:spPr>
        <p:txBody>
          <a:bodyPr/>
          <a:lstStyle/>
          <a:p>
            <a:r>
              <a:rPr lang="en-US" dirty="0" smtClean="0"/>
              <a:t>To google or not to google</a:t>
            </a:r>
            <a:endParaRPr lang="en-US" dirty="0"/>
          </a:p>
        </p:txBody>
      </p:sp>
      <p:sp>
        <p:nvSpPr>
          <p:cNvPr id="3" name="Content Placeholder 2"/>
          <p:cNvSpPr>
            <a:spLocks noGrp="1"/>
          </p:cNvSpPr>
          <p:nvPr>
            <p:ph sz="quarter" idx="1"/>
          </p:nvPr>
        </p:nvSpPr>
        <p:spPr/>
        <p:txBody>
          <a:bodyPr/>
          <a:lstStyle/>
          <a:p>
            <a:r>
              <a:rPr lang="en-US" dirty="0" smtClean="0"/>
              <a:t>You’re screening candidates for a job to determine who should be interviewed.  A couple names on the list are familiar so you’re thinking about doing some internet research to jog your memory.</a:t>
            </a:r>
          </a:p>
          <a:p>
            <a:r>
              <a:rPr lang="en-US" dirty="0" smtClean="0"/>
              <a:t>Is that a good idea? </a:t>
            </a:r>
            <a:endParaRPr lang="en-US" dirty="0"/>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4</a:t>
            </a:fld>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are the University</a:t>
            </a:r>
            <a:endParaRPr lang="en-US" dirty="0"/>
          </a:p>
        </p:txBody>
      </p:sp>
      <p:sp>
        <p:nvSpPr>
          <p:cNvPr id="3" name="Content Placeholder 2"/>
          <p:cNvSpPr>
            <a:spLocks noGrp="1"/>
          </p:cNvSpPr>
          <p:nvPr>
            <p:ph sz="quarter" idx="1"/>
          </p:nvPr>
        </p:nvSpPr>
        <p:spPr>
          <a:xfrm>
            <a:off x="304800" y="1600200"/>
            <a:ext cx="8461248" cy="4495800"/>
          </a:xfrm>
        </p:spPr>
        <p:txBody>
          <a:bodyPr/>
          <a:lstStyle/>
          <a:p>
            <a:r>
              <a:rPr lang="en-US" dirty="0" smtClean="0"/>
              <a:t>Scenario Two: </a:t>
            </a:r>
          </a:p>
          <a:p>
            <a:pPr lvl="1"/>
            <a:r>
              <a:rPr lang="en-US" dirty="0" smtClean="0"/>
              <a:t>Randy, another of your direct reports, tells you that he just learned that Tony Diggs, who is responsible for booking all outside catering services for the campus, is a silent partner in the catering company that has been handling all the large jobs on campus for the last two years.  </a:t>
            </a:r>
          </a:p>
          <a:p>
            <a:pPr lvl="1"/>
            <a:r>
              <a:rPr lang="en-US" dirty="0" smtClean="0"/>
              <a:t>You tell him that sounds like a conflict of interest and possibly an “improper governmental activity” under the Whistleblower Policy.  You recommend that he notify UCR’s Locally Designated Official (LDO).</a:t>
            </a:r>
          </a:p>
          <a:p>
            <a:pPr lvl="1"/>
            <a:r>
              <a:rPr lang="en-US" dirty="0" smtClean="0"/>
              <a:t>Should you do anything else? </a:t>
            </a:r>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40</a:t>
            </a:fld>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are the University</a:t>
            </a:r>
            <a:endParaRPr lang="en-US" dirty="0"/>
          </a:p>
        </p:txBody>
      </p:sp>
      <p:sp>
        <p:nvSpPr>
          <p:cNvPr id="3" name="Content Placeholder 2"/>
          <p:cNvSpPr>
            <a:spLocks noGrp="1"/>
          </p:cNvSpPr>
          <p:nvPr>
            <p:ph sz="quarter" idx="1"/>
          </p:nvPr>
        </p:nvSpPr>
        <p:spPr>
          <a:xfrm>
            <a:off x="152400" y="1600200"/>
            <a:ext cx="8610600" cy="4495800"/>
          </a:xfrm>
        </p:spPr>
        <p:txBody>
          <a:bodyPr/>
          <a:lstStyle/>
          <a:p>
            <a:r>
              <a:rPr lang="en-US" dirty="0" smtClean="0"/>
              <a:t>Scenario Three: </a:t>
            </a:r>
          </a:p>
          <a:p>
            <a:pPr lvl="1"/>
            <a:r>
              <a:rPr lang="en-US" sz="2300" dirty="0" smtClean="0"/>
              <a:t>Your friend, Bernadette Bridge, is a manager in another department.  A few weeks ago, she confided that she filed a sexual harassment complaint against Lou Scannon, her supervisor, after putting up with his lecherous comments and overtures for years.  She says she is applying for positions elsewhere on campus so she can escape him and have a fresh start.  </a:t>
            </a:r>
          </a:p>
          <a:p>
            <a:pPr lvl="1"/>
            <a:r>
              <a:rPr lang="en-US" sz="2300" dirty="0" smtClean="0"/>
              <a:t>Last week, she told you she had just interviewed for the “perfect” position and Hiram Quiggley, the hiring manager, told her she was the frontrunner by a mile. </a:t>
            </a:r>
          </a:p>
          <a:p>
            <a:pPr lvl="1"/>
            <a:r>
              <a:rPr lang="en-US" sz="2300" dirty="0" smtClean="0"/>
              <a:t>Today, she’s in tears.  She wasn’t offered the job.  They went with someone who had no UC experience and lacked the advanced degree the posting said was desired (which she had).</a:t>
            </a:r>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41</a:t>
            </a:fld>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are the University</a:t>
            </a:r>
            <a:endParaRPr lang="en-US" dirty="0"/>
          </a:p>
        </p:txBody>
      </p:sp>
      <p:sp>
        <p:nvSpPr>
          <p:cNvPr id="3" name="Content Placeholder 2"/>
          <p:cNvSpPr>
            <a:spLocks noGrp="1"/>
          </p:cNvSpPr>
          <p:nvPr>
            <p:ph sz="quarter" idx="1"/>
          </p:nvPr>
        </p:nvSpPr>
        <p:spPr>
          <a:xfrm>
            <a:off x="228600" y="1600200"/>
            <a:ext cx="8610600" cy="4495800"/>
          </a:xfrm>
        </p:spPr>
        <p:txBody>
          <a:bodyPr/>
          <a:lstStyle/>
          <a:p>
            <a:r>
              <a:rPr lang="en-US" dirty="0" smtClean="0"/>
              <a:t>Scenario Three (cont’d): </a:t>
            </a:r>
          </a:p>
          <a:p>
            <a:pPr lvl="1"/>
            <a:r>
              <a:rPr lang="en-US" sz="2400" dirty="0" smtClean="0"/>
              <a:t>She says she asked Hiram what happened and he told her that, after talking with Lou, he just wasn’t comfortable hiring someone who had such a bad track record with support staff.   Bernadette tells you Lou clearly fabricated what he told Hiram in retaliation for the sexual harassment complaint as she’s had no problems with staff.  </a:t>
            </a:r>
          </a:p>
          <a:p>
            <a:pPr lvl="1"/>
            <a:r>
              <a:rPr lang="en-US" sz="2400" dirty="0" smtClean="0"/>
              <a:t>You suggest that she file a retaliation complaint with the LDO and/or Labor Relations, but she says she’s not comfortable filing another complaint and will just pursue other opportunities. She thanks you for “letting her vent” and asks you to </a:t>
            </a:r>
            <a:r>
              <a:rPr lang="en-US" sz="2400" i="1" dirty="0" smtClean="0"/>
              <a:t>promise </a:t>
            </a:r>
            <a:r>
              <a:rPr lang="en-US" sz="2400" dirty="0" smtClean="0"/>
              <a:t>you won’t tell anyone what she has shared. </a:t>
            </a:r>
          </a:p>
          <a:p>
            <a:pPr lvl="1"/>
            <a:r>
              <a:rPr lang="en-US" sz="2400" dirty="0" smtClean="0"/>
              <a:t>Should you agree? </a:t>
            </a:r>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42</a:t>
            </a:fld>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Between a rock and a hard place</a:t>
            </a:r>
            <a:endParaRPr lang="en-US" dirty="0"/>
          </a:p>
        </p:txBody>
      </p:sp>
      <p:sp>
        <p:nvSpPr>
          <p:cNvPr id="3" name="Content Placeholder 2"/>
          <p:cNvSpPr>
            <a:spLocks noGrp="1"/>
          </p:cNvSpPr>
          <p:nvPr>
            <p:ph sz="quarter" idx="1"/>
          </p:nvPr>
        </p:nvSpPr>
        <p:spPr>
          <a:xfrm>
            <a:off x="381000" y="1600200"/>
            <a:ext cx="8229600" cy="4495800"/>
          </a:xfrm>
        </p:spPr>
        <p:txBody>
          <a:bodyPr/>
          <a:lstStyle/>
          <a:p>
            <a:r>
              <a:rPr lang="en-US" dirty="0" smtClean="0"/>
              <a:t>Scenario: </a:t>
            </a:r>
          </a:p>
          <a:p>
            <a:pPr lvl="1"/>
            <a:r>
              <a:rPr lang="en-US" dirty="0" smtClean="0"/>
              <a:t>Bjorn Lyer, one of your direct reports, filed a complaint with the LDO alleging that you had done something he believed was an improper governmental activity (IGA). An investigation was done under the Whistleblower Policy, which resulted in a finding that (a) you had not done what was alleged and (b) even if you had, it would not have been an IGA.  </a:t>
            </a:r>
          </a:p>
          <a:p>
            <a:pPr lvl="1"/>
            <a:r>
              <a:rPr lang="en-US" dirty="0" smtClean="0"/>
              <a:t>You feel relieved and vindicated – but also annoyed that a complaint was ever filed.</a:t>
            </a:r>
            <a:r>
              <a:rPr lang="en-US" sz="2400" dirty="0" smtClean="0"/>
              <a:t>  </a:t>
            </a:r>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43</a:t>
            </a:fld>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838200"/>
          </a:xfrm>
        </p:spPr>
        <p:txBody>
          <a:bodyPr/>
          <a:lstStyle/>
          <a:p>
            <a:r>
              <a:rPr lang="en-US" dirty="0" smtClean="0"/>
              <a:t>Between a rock and a hard place</a:t>
            </a:r>
            <a:endParaRPr lang="en-US" dirty="0"/>
          </a:p>
        </p:txBody>
      </p:sp>
      <p:sp>
        <p:nvSpPr>
          <p:cNvPr id="3" name="Content Placeholder 2"/>
          <p:cNvSpPr>
            <a:spLocks noGrp="1"/>
          </p:cNvSpPr>
          <p:nvPr>
            <p:ph sz="quarter" idx="1"/>
          </p:nvPr>
        </p:nvSpPr>
        <p:spPr>
          <a:xfrm>
            <a:off x="152400" y="1600200"/>
            <a:ext cx="8610600" cy="4495800"/>
          </a:xfrm>
        </p:spPr>
        <p:txBody>
          <a:bodyPr/>
          <a:lstStyle/>
          <a:p>
            <a:pPr lvl="1"/>
            <a:r>
              <a:rPr lang="en-US" dirty="0" smtClean="0"/>
              <a:t>Bjorn was never a model employee, although you routinely rated him “Meets Expectations” on his performance evaluations and hoped he would improve.  </a:t>
            </a:r>
          </a:p>
          <a:p>
            <a:pPr lvl="1"/>
            <a:r>
              <a:rPr lang="en-US" dirty="0" smtClean="0"/>
              <a:t>Since filing the complaint, Bjorn’s performance has completely gone downhill.  Dozens of his projects are overdue, the ones he has turned in are filled with errors, and he is never at the office. Just when you’re about to put him on a Performance Improvement Plan, you happen to overhear him crowing to a coworker that he’s been totally blowing off work but knows he is “untouchable” because he blew the whistle on you.</a:t>
            </a:r>
          </a:p>
          <a:p>
            <a:pPr lvl="1"/>
            <a:r>
              <a:rPr lang="en-US" dirty="0" smtClean="0"/>
              <a:t>What can you do?</a:t>
            </a:r>
            <a:endParaRPr lang="en-US" dirty="0" smtClean="0">
              <a:solidFill>
                <a:srgbClr val="00B050"/>
              </a:solidFill>
            </a:endParaRPr>
          </a:p>
          <a:p>
            <a:pPr lvl="1"/>
            <a:endParaRPr lang="en-US" sz="2200" dirty="0" smtClean="0"/>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44</a:t>
            </a:fld>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20" name="Rectangle 4"/>
          <p:cNvSpPr>
            <a:spLocks noGrp="1" noChangeArrowheads="1"/>
          </p:cNvSpPr>
          <p:nvPr>
            <p:ph type="title"/>
          </p:nvPr>
        </p:nvSpPr>
        <p:spPr/>
        <p:txBody>
          <a:bodyPr>
            <a:normAutofit/>
          </a:bodyPr>
          <a:lstStyle/>
          <a:p>
            <a:pPr eaLnBrk="1" fontAlgn="auto" hangingPunct="1">
              <a:spcAft>
                <a:spcPts val="0"/>
              </a:spcAft>
              <a:defRPr/>
            </a:pPr>
            <a:r>
              <a:rPr lang="en-US" dirty="0" smtClean="0"/>
              <a:t>Questions?</a:t>
            </a:r>
          </a:p>
        </p:txBody>
      </p:sp>
      <p:sp>
        <p:nvSpPr>
          <p:cNvPr id="5" name="Content Placeholder 4"/>
          <p:cNvSpPr>
            <a:spLocks noGrp="1"/>
          </p:cNvSpPr>
          <p:nvPr>
            <p:ph sz="quarter" idx="1"/>
          </p:nvPr>
        </p:nvSpPr>
        <p:spPr/>
        <p:txBody>
          <a:bodyPr/>
          <a:lstStyle/>
          <a:p>
            <a:endParaRPr lang="en-US" dirty="0"/>
          </a:p>
        </p:txBody>
      </p:sp>
      <p:pic>
        <p:nvPicPr>
          <p:cNvPr id="59395" name="Picture 4" descr="C:\Documents and Settings\sleider\Local Settings\Temporary Internet Files\Content.IE5\MSWC2OCE\MP900439536[1].jpg"/>
          <p:cNvPicPr>
            <a:picLocks noChangeAspect="1" noChangeArrowheads="1"/>
          </p:cNvPicPr>
          <p:nvPr/>
        </p:nvPicPr>
        <p:blipFill>
          <a:blip r:embed="rId2" cstate="print"/>
          <a:srcRect/>
          <a:stretch>
            <a:fillRect/>
          </a:stretch>
        </p:blipFill>
        <p:spPr bwMode="auto">
          <a:xfrm>
            <a:off x="1600200" y="2133600"/>
            <a:ext cx="6400800" cy="34448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You’re on the selection panel</a:t>
            </a:r>
            <a:endParaRPr lang="en-US" dirty="0"/>
          </a:p>
        </p:txBody>
      </p:sp>
      <p:sp>
        <p:nvSpPr>
          <p:cNvPr id="3" name="Content Placeholder 2"/>
          <p:cNvSpPr>
            <a:spLocks noGrp="1"/>
          </p:cNvSpPr>
          <p:nvPr>
            <p:ph sz="quarter" idx="1"/>
          </p:nvPr>
        </p:nvSpPr>
        <p:spPr>
          <a:xfrm>
            <a:off x="304800" y="1524000"/>
            <a:ext cx="8305800" cy="4953000"/>
          </a:xfrm>
        </p:spPr>
        <p:txBody>
          <a:bodyPr/>
          <a:lstStyle/>
          <a:p>
            <a:r>
              <a:rPr lang="en-US" dirty="0" smtClean="0"/>
              <a:t>Scenario One: </a:t>
            </a:r>
          </a:p>
          <a:p>
            <a:pPr lvl="1"/>
            <a:r>
              <a:rPr lang="en-US" sz="2400" dirty="0" smtClean="0"/>
              <a:t>You’re on a selection panel that has identified the 4 top candidates, and interviews are being scheduled.  </a:t>
            </a:r>
          </a:p>
          <a:p>
            <a:pPr lvl="1"/>
            <a:r>
              <a:rPr lang="en-US" sz="2400" dirty="0" smtClean="0"/>
              <a:t>Oliver D. Map, who lives in Europe, can’t make a trip to campus anytime soon and therefore asks to be interviewed via Skype.  That is arranged, and his interview is done first.  </a:t>
            </a:r>
          </a:p>
          <a:p>
            <a:pPr lvl="1"/>
            <a:r>
              <a:rPr lang="en-US" sz="2400" dirty="0" smtClean="0"/>
              <a:t>The other 3 candidates are local and available for in-person interviews.  But, a panel member suggests that all 4 should be interviewed via Skype so that everyone is treated the same.</a:t>
            </a:r>
          </a:p>
          <a:p>
            <a:pPr lvl="1"/>
            <a:r>
              <a:rPr lang="en-US" sz="2400" dirty="0" smtClean="0"/>
              <a:t>What do you think?</a:t>
            </a:r>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You’re on the selection panel</a:t>
            </a:r>
            <a:endParaRPr lang="en-US" dirty="0"/>
          </a:p>
        </p:txBody>
      </p:sp>
      <p:sp>
        <p:nvSpPr>
          <p:cNvPr id="3" name="Content Placeholder 2"/>
          <p:cNvSpPr>
            <a:spLocks noGrp="1"/>
          </p:cNvSpPr>
          <p:nvPr>
            <p:ph sz="quarter" idx="1"/>
          </p:nvPr>
        </p:nvSpPr>
        <p:spPr>
          <a:xfrm>
            <a:off x="304800" y="1524000"/>
            <a:ext cx="8305800" cy="4953000"/>
          </a:xfrm>
        </p:spPr>
        <p:txBody>
          <a:bodyPr/>
          <a:lstStyle/>
          <a:p>
            <a:r>
              <a:rPr lang="en-US" dirty="0" smtClean="0"/>
              <a:t>Scenario One (cont’d): </a:t>
            </a:r>
          </a:p>
          <a:p>
            <a:pPr lvl="1"/>
            <a:r>
              <a:rPr lang="en-US" sz="2400" dirty="0" smtClean="0"/>
              <a:t>Another panel member says she has a terrible memory, she’s currently serving on five different panels, and she’s worried she won’t be able to keep the candidates straight when it comes time to decide which one to recommend to the hiring manager.   She suggests taking a photo of each candidate  so that she’ll be able to refresh her recollection later.</a:t>
            </a:r>
          </a:p>
          <a:p>
            <a:pPr lvl="1"/>
            <a:r>
              <a:rPr lang="en-US" sz="2400" dirty="0" smtClean="0"/>
              <a:t>Are photos a good idea? </a:t>
            </a:r>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You’re on the selection panel</a:t>
            </a:r>
            <a:endParaRPr lang="en-US" dirty="0"/>
          </a:p>
        </p:txBody>
      </p:sp>
      <p:sp>
        <p:nvSpPr>
          <p:cNvPr id="3" name="Content Placeholder 2"/>
          <p:cNvSpPr>
            <a:spLocks noGrp="1"/>
          </p:cNvSpPr>
          <p:nvPr>
            <p:ph sz="quarter" idx="1"/>
          </p:nvPr>
        </p:nvSpPr>
        <p:spPr>
          <a:xfrm>
            <a:off x="457200" y="1676400"/>
            <a:ext cx="8153400" cy="4800600"/>
          </a:xfrm>
        </p:spPr>
        <p:txBody>
          <a:bodyPr/>
          <a:lstStyle/>
          <a:p>
            <a:r>
              <a:rPr lang="en-US" sz="2700" dirty="0" smtClean="0"/>
              <a:t>Scenario Two:</a:t>
            </a:r>
          </a:p>
          <a:p>
            <a:pPr lvl="1"/>
            <a:r>
              <a:rPr lang="en-US" sz="2400" dirty="0" smtClean="0"/>
              <a:t>You’re now on a different selection panel comprised of 5 members.  Scheduling the interviews was a nightmare because all the panel members are so busy.  A couple days before the first scheduled interview, one of your fellow panel members, Kay Sera, finds out that she has to be out-of-state for a work commitment and will have to miss the first interview.   But, she’ll be back in time for the others. </a:t>
            </a:r>
          </a:p>
          <a:p>
            <a:pPr lvl="1"/>
            <a:r>
              <a:rPr lang="en-US" sz="2400" dirty="0" smtClean="0"/>
              <a:t>Kay suggests that the first candidate’s interview be videotaped so she can just see it later. </a:t>
            </a:r>
          </a:p>
          <a:p>
            <a:pPr lvl="1"/>
            <a:r>
              <a:rPr lang="en-US" sz="2400" dirty="0" smtClean="0"/>
              <a:t>Your thoughts?  </a:t>
            </a:r>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You’re on the selection panel</a:t>
            </a:r>
            <a:endParaRPr lang="en-US" dirty="0"/>
          </a:p>
        </p:txBody>
      </p:sp>
      <p:sp>
        <p:nvSpPr>
          <p:cNvPr id="3" name="Content Placeholder 2"/>
          <p:cNvSpPr>
            <a:spLocks noGrp="1"/>
          </p:cNvSpPr>
          <p:nvPr>
            <p:ph sz="quarter" idx="1"/>
          </p:nvPr>
        </p:nvSpPr>
        <p:spPr>
          <a:xfrm>
            <a:off x="457200" y="1524000"/>
            <a:ext cx="8382000" cy="4953000"/>
          </a:xfrm>
        </p:spPr>
        <p:txBody>
          <a:bodyPr/>
          <a:lstStyle/>
          <a:p>
            <a:r>
              <a:rPr lang="en-US" sz="2700" dirty="0" smtClean="0"/>
              <a:t>Scenario Two (cont’d):</a:t>
            </a:r>
          </a:p>
          <a:p>
            <a:pPr lvl="1"/>
            <a:r>
              <a:rPr lang="en-US" sz="2400" dirty="0" smtClean="0"/>
              <a:t>You were overruled and Gladys Ovanow, the first candidate – who is the strongest candidate “on paper” and also the only minority candidate – is interviewed and video-taped.  </a:t>
            </a:r>
          </a:p>
          <a:p>
            <a:pPr lvl="1"/>
            <a:r>
              <a:rPr lang="en-US" sz="2400" dirty="0" smtClean="0"/>
              <a:t>During your post-interview meeting, the consensus is that Gladys didn’t live up to her CV.  But, the group also thinks that she was really uncomfortable because of the video camera. </a:t>
            </a:r>
          </a:p>
          <a:p>
            <a:pPr lvl="1"/>
            <a:r>
              <a:rPr lang="en-US" sz="2400" dirty="0" smtClean="0"/>
              <a:t>A panel member suggests that perhaps the other candidates’ interviews should be video-taped too – to put everyone on equal footing – even though Kay will be back and can participate. </a:t>
            </a:r>
          </a:p>
          <a:p>
            <a:pPr lvl="1"/>
            <a:r>
              <a:rPr lang="en-US" sz="2400" dirty="0" smtClean="0"/>
              <a:t>What do you think?</a:t>
            </a:r>
          </a:p>
          <a:p>
            <a:pPr lvl="1"/>
            <a:endParaRPr lang="en-US" sz="2400" dirty="0" smtClean="0"/>
          </a:p>
          <a:p>
            <a:pPr lvl="1"/>
            <a:endParaRPr lang="en-US" sz="2400" dirty="0" smtClean="0"/>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OFCCP Requirements	</a:t>
            </a:r>
            <a:endParaRPr lang="en-US" dirty="0"/>
          </a:p>
        </p:txBody>
      </p:sp>
      <p:sp>
        <p:nvSpPr>
          <p:cNvPr id="3" name="Content Placeholder 2"/>
          <p:cNvSpPr>
            <a:spLocks noGrp="1"/>
          </p:cNvSpPr>
          <p:nvPr>
            <p:ph sz="quarter" idx="1"/>
          </p:nvPr>
        </p:nvSpPr>
        <p:spPr>
          <a:xfrm>
            <a:off x="609600" y="1981200"/>
            <a:ext cx="7924800" cy="4114800"/>
          </a:xfrm>
        </p:spPr>
        <p:txBody>
          <a:bodyPr/>
          <a:lstStyle/>
          <a:p>
            <a:r>
              <a:rPr lang="en-US" sz="2600" dirty="0" smtClean="0"/>
              <a:t>New OFCCP requirements will require that candidates be given an opportunity to disclose whether they are disabled or a veteran at the time of the application.  </a:t>
            </a:r>
          </a:p>
          <a:p>
            <a:pPr lvl="1"/>
            <a:r>
              <a:rPr lang="en-US" dirty="0" smtClean="0"/>
              <a:t>How will that impact the recruitment process?</a:t>
            </a:r>
          </a:p>
        </p:txBody>
      </p:sp>
      <p:sp>
        <p:nvSpPr>
          <p:cNvPr id="4" name="Slide Number Placeholder 3"/>
          <p:cNvSpPr>
            <a:spLocks noGrp="1"/>
          </p:cNvSpPr>
          <p:nvPr>
            <p:ph type="sldNum" sz="quarter" idx="11"/>
          </p:nvPr>
        </p:nvSpPr>
        <p:spPr/>
        <p:txBody>
          <a:bodyPr/>
          <a:lstStyle/>
          <a:p>
            <a:pPr>
              <a:defRPr/>
            </a:pPr>
            <a:fld id="{03C48FEA-6BCB-403E-AD93-CD467E3122E1}" type="slidenum">
              <a:rPr lang="en-US" smtClean="0"/>
              <a:pPr>
                <a:defRPr/>
              </a:pPr>
              <a:t>9</a:t>
            </a:fld>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9696</TotalTime>
  <Words>3261</Words>
  <Application>Microsoft Office PowerPoint</Application>
  <PresentationFormat>On-screen Show (4:3)</PresentationFormat>
  <Paragraphs>231</Paragraphs>
  <Slides>45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45</vt:i4>
      </vt:variant>
    </vt:vector>
  </HeadingPairs>
  <TitlesOfParts>
    <vt:vector size="50" baseType="lpstr">
      <vt:lpstr>Arial</vt:lpstr>
      <vt:lpstr>Tw Cen MT</vt:lpstr>
      <vt:lpstr>Wingdings</vt:lpstr>
      <vt:lpstr>Wingdings 2</vt:lpstr>
      <vt:lpstr>Median</vt:lpstr>
      <vt:lpstr>Tales from the Trenches:  Employment Issues Facing UC Today</vt:lpstr>
      <vt:lpstr>Hiring Issues</vt:lpstr>
      <vt:lpstr>Guiding Principles  </vt:lpstr>
      <vt:lpstr>To google or not to google</vt:lpstr>
      <vt:lpstr>You’re on the selection panel</vt:lpstr>
      <vt:lpstr>You’re on the selection panel</vt:lpstr>
      <vt:lpstr>You’re on the selection panel</vt:lpstr>
      <vt:lpstr>You’re on the selection panel</vt:lpstr>
      <vt:lpstr>New OFCCP Requirements </vt:lpstr>
      <vt:lpstr>Can you ask….</vt:lpstr>
      <vt:lpstr>Criminal Background</vt:lpstr>
      <vt:lpstr>Are samples okay?  How about tests? </vt:lpstr>
      <vt:lpstr>Do your due diligence</vt:lpstr>
      <vt:lpstr>Disability Issues</vt:lpstr>
      <vt:lpstr>My Disability Made Me Do it! </vt:lpstr>
      <vt:lpstr>You made me sick – and I am out of here on leave!</vt:lpstr>
      <vt:lpstr>You made me sick – and I am out of here on leave!  </vt:lpstr>
      <vt:lpstr>You’re fit, I’m fit, is everyone  fit for duty? </vt:lpstr>
      <vt:lpstr>You’re fit, I’m fit, is everyone  fit for duty?  </vt:lpstr>
      <vt:lpstr>No good deed goes unpunished</vt:lpstr>
      <vt:lpstr>No good deed goes unpunished</vt:lpstr>
      <vt:lpstr>Is there TMI in the Personnel File? </vt:lpstr>
      <vt:lpstr>Other Employment Issues</vt:lpstr>
      <vt:lpstr>To friend or not to friend?</vt:lpstr>
      <vt:lpstr>Blogging gone bad?</vt:lpstr>
      <vt:lpstr>Blogging gone bad?</vt:lpstr>
      <vt:lpstr>Okay to text? </vt:lpstr>
      <vt:lpstr>The Mythical “At-Will” Employee</vt:lpstr>
      <vt:lpstr>The Mythical “At-Will” Employee</vt:lpstr>
      <vt:lpstr>The Mythical “At-Will” Employee</vt:lpstr>
      <vt:lpstr>Back to probationary employees for a moment….</vt:lpstr>
      <vt:lpstr>Are you right? And can you prove it? </vt:lpstr>
      <vt:lpstr>Are you right? And can you prove it? </vt:lpstr>
      <vt:lpstr>Are you right? And can you prove it? </vt:lpstr>
      <vt:lpstr>Are you right? And can you prove it? </vt:lpstr>
      <vt:lpstr>Are you right? And can you prove it? </vt:lpstr>
      <vt:lpstr>“By agreement” employees</vt:lpstr>
      <vt:lpstr> Working 9 to 5</vt:lpstr>
      <vt:lpstr>You are the University</vt:lpstr>
      <vt:lpstr>You are the University</vt:lpstr>
      <vt:lpstr>You are the University</vt:lpstr>
      <vt:lpstr>You are the University</vt:lpstr>
      <vt:lpstr>Between a rock and a hard place</vt:lpstr>
      <vt:lpstr>Between a rock and a hard place</vt:lpstr>
      <vt:lpstr>Questions?</vt:lpstr>
    </vt:vector>
  </TitlesOfParts>
  <Company>UCOP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Important Changes for  Family and Medical Leaves</dc:title>
  <dc:creator>University of California</dc:creator>
  <cp:lastModifiedBy>David Bergquist</cp:lastModifiedBy>
  <cp:revision>493</cp:revision>
  <dcterms:created xsi:type="dcterms:W3CDTF">2009-02-11T17:08:17Z</dcterms:created>
  <dcterms:modified xsi:type="dcterms:W3CDTF">2016-10-20T00:35:31Z</dcterms:modified>
</cp:coreProperties>
</file>