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Lst>
  <p:notesMasterIdLst>
    <p:notesMasterId r:id="rId61"/>
  </p:notesMasterIdLst>
  <p:handoutMasterIdLst>
    <p:handoutMasterId r:id="rId62"/>
  </p:handoutMasterIdLst>
  <p:sldIdLst>
    <p:sldId id="256" r:id="rId2"/>
    <p:sldId id="442" r:id="rId3"/>
    <p:sldId id="395" r:id="rId4"/>
    <p:sldId id="446" r:id="rId5"/>
    <p:sldId id="401" r:id="rId6"/>
    <p:sldId id="403" r:id="rId7"/>
    <p:sldId id="404" r:id="rId8"/>
    <p:sldId id="342" r:id="rId9"/>
    <p:sldId id="370" r:id="rId10"/>
    <p:sldId id="405" r:id="rId11"/>
    <p:sldId id="406" r:id="rId12"/>
    <p:sldId id="408" r:id="rId13"/>
    <p:sldId id="409" r:id="rId14"/>
    <p:sldId id="407" r:id="rId15"/>
    <p:sldId id="410" r:id="rId16"/>
    <p:sldId id="411" r:id="rId17"/>
    <p:sldId id="412" r:id="rId18"/>
    <p:sldId id="413" r:id="rId19"/>
    <p:sldId id="444" r:id="rId20"/>
    <p:sldId id="445" r:id="rId21"/>
    <p:sldId id="414" r:id="rId22"/>
    <p:sldId id="415" r:id="rId23"/>
    <p:sldId id="416" r:id="rId24"/>
    <p:sldId id="417" r:id="rId25"/>
    <p:sldId id="447" r:id="rId26"/>
    <p:sldId id="419" r:id="rId27"/>
    <p:sldId id="418" r:id="rId28"/>
    <p:sldId id="420" r:id="rId29"/>
    <p:sldId id="421" r:id="rId30"/>
    <p:sldId id="422" r:id="rId31"/>
    <p:sldId id="423" r:id="rId32"/>
    <p:sldId id="424" r:id="rId33"/>
    <p:sldId id="425" r:id="rId34"/>
    <p:sldId id="426" r:id="rId35"/>
    <p:sldId id="441" r:id="rId36"/>
    <p:sldId id="427" r:id="rId37"/>
    <p:sldId id="428" r:id="rId38"/>
    <p:sldId id="429" r:id="rId39"/>
    <p:sldId id="430" r:id="rId40"/>
    <p:sldId id="431" r:id="rId41"/>
    <p:sldId id="364" r:id="rId42"/>
    <p:sldId id="385" r:id="rId43"/>
    <p:sldId id="432" r:id="rId44"/>
    <p:sldId id="433" r:id="rId45"/>
    <p:sldId id="434" r:id="rId46"/>
    <p:sldId id="435" r:id="rId47"/>
    <p:sldId id="436" r:id="rId48"/>
    <p:sldId id="437" r:id="rId49"/>
    <p:sldId id="438" r:id="rId50"/>
    <p:sldId id="356" r:id="rId51"/>
    <p:sldId id="373" r:id="rId52"/>
    <p:sldId id="345" r:id="rId53"/>
    <p:sldId id="392" r:id="rId54"/>
    <p:sldId id="448" r:id="rId55"/>
    <p:sldId id="449" r:id="rId56"/>
    <p:sldId id="451" r:id="rId57"/>
    <p:sldId id="450" r:id="rId58"/>
    <p:sldId id="452" r:id="rId59"/>
    <p:sldId id="341" r:id="rId60"/>
  </p:sldIdLst>
  <p:sldSz cx="9144000" cy="6858000" type="screen4x3"/>
  <p:notesSz cx="6858000" cy="9418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4" autoAdjust="0"/>
    <p:restoredTop sz="94561" autoAdjust="0"/>
  </p:normalViewPr>
  <p:slideViewPr>
    <p:cSldViewPr>
      <p:cViewPr varScale="1">
        <p:scale>
          <a:sx n="109" d="100"/>
          <a:sy n="109" d="100"/>
        </p:scale>
        <p:origin x="1620" y="102"/>
      </p:cViewPr>
      <p:guideLst>
        <p:guide orient="horz" pos="2160"/>
        <p:guide pos="2880"/>
      </p:guideLst>
    </p:cSldViewPr>
  </p:slideViewPr>
  <p:outlineViewPr>
    <p:cViewPr>
      <p:scale>
        <a:sx n="33" d="100"/>
        <a:sy n="33" d="100"/>
      </p:scale>
      <p:origin x="0" y="37602"/>
    </p:cViewPr>
  </p:outlineViewPr>
  <p:notesTextViewPr>
    <p:cViewPr>
      <p:scale>
        <a:sx n="100" d="100"/>
        <a:sy n="100" d="100"/>
      </p:scale>
      <p:origin x="0" y="0"/>
    </p:cViewPr>
  </p:notesTextViewPr>
  <p:notesViewPr>
    <p:cSldViewPr>
      <p:cViewPr varScale="1">
        <p:scale>
          <a:sx n="56" d="100"/>
          <a:sy n="56" d="100"/>
        </p:scale>
        <p:origin x="-2550" y="-84"/>
      </p:cViewPr>
      <p:guideLst>
        <p:guide orient="horz" pos="296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defTabSz="919656" eaLnBrk="1" hangingPunct="1">
              <a:defRPr sz="1200"/>
            </a:lvl1pPr>
          </a:lstStyle>
          <a:p>
            <a:pPr>
              <a:defRPr/>
            </a:pPr>
            <a:endParaRPr lang="en-US" dirty="0"/>
          </a:p>
        </p:txBody>
      </p:sp>
      <p:sp>
        <p:nvSpPr>
          <p:cNvPr id="186371" name="Rectangle 3"/>
          <p:cNvSpPr>
            <a:spLocks noGrp="1" noChangeArrowheads="1"/>
          </p:cNvSpPr>
          <p:nvPr>
            <p:ph type="dt" sz="quarter" idx="1"/>
          </p:nvPr>
        </p:nvSpPr>
        <p:spPr bwMode="auto">
          <a:xfrm>
            <a:off x="3884613" y="0"/>
            <a:ext cx="2971800" cy="471254"/>
          </a:xfrm>
          <a:prstGeom prst="rect">
            <a:avLst/>
          </a:prstGeom>
          <a:noFill/>
          <a:ln w="9525">
            <a:noFill/>
            <a:miter lim="800000"/>
            <a:headEnd/>
            <a:tailEnd/>
          </a:ln>
          <a:effectLst/>
        </p:spPr>
        <p:txBody>
          <a:bodyPr vert="horz" wrap="square" lIns="91956" tIns="45979" rIns="91956" bIns="45979" numCol="1" anchor="t" anchorCtr="0" compatLnSpc="1">
            <a:prstTxWarp prst="textNoShape">
              <a:avLst/>
            </a:prstTxWarp>
          </a:bodyPr>
          <a:lstStyle>
            <a:lvl1pPr algn="r" defTabSz="919656" eaLnBrk="1" hangingPunct="1">
              <a:defRPr sz="1200"/>
            </a:lvl1pPr>
          </a:lstStyle>
          <a:p>
            <a:pPr>
              <a:defRPr/>
            </a:pPr>
            <a:endParaRPr lang="en-US" dirty="0"/>
          </a:p>
        </p:txBody>
      </p:sp>
      <p:sp>
        <p:nvSpPr>
          <p:cNvPr id="186372" name="Rectangle 4"/>
          <p:cNvSpPr>
            <a:spLocks noGrp="1" noChangeArrowheads="1"/>
          </p:cNvSpPr>
          <p:nvPr>
            <p:ph type="ftr" sz="quarter" idx="2"/>
          </p:nvPr>
        </p:nvSpPr>
        <p:spPr bwMode="auto">
          <a:xfrm>
            <a:off x="0"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defTabSz="919656" eaLnBrk="1" hangingPunct="1">
              <a:defRPr sz="1200"/>
            </a:lvl1pPr>
          </a:lstStyle>
          <a:p>
            <a:pPr>
              <a:defRPr/>
            </a:pPr>
            <a:endParaRPr lang="en-US" dirty="0"/>
          </a:p>
        </p:txBody>
      </p:sp>
      <p:sp>
        <p:nvSpPr>
          <p:cNvPr id="186373" name="Rectangle 5"/>
          <p:cNvSpPr>
            <a:spLocks noGrp="1" noChangeArrowheads="1"/>
          </p:cNvSpPr>
          <p:nvPr>
            <p:ph type="sldNum" sz="quarter" idx="3"/>
          </p:nvPr>
        </p:nvSpPr>
        <p:spPr bwMode="auto">
          <a:xfrm>
            <a:off x="3884613" y="8945776"/>
            <a:ext cx="2971800" cy="471254"/>
          </a:xfrm>
          <a:prstGeom prst="rect">
            <a:avLst/>
          </a:prstGeom>
          <a:noFill/>
          <a:ln w="9525">
            <a:noFill/>
            <a:miter lim="800000"/>
            <a:headEnd/>
            <a:tailEnd/>
          </a:ln>
          <a:effectLst/>
        </p:spPr>
        <p:txBody>
          <a:bodyPr vert="horz" wrap="square" lIns="91956" tIns="45979" rIns="91956" bIns="45979" numCol="1" anchor="b" anchorCtr="0" compatLnSpc="1">
            <a:prstTxWarp prst="textNoShape">
              <a:avLst/>
            </a:prstTxWarp>
          </a:bodyPr>
          <a:lstStyle>
            <a:lvl1pPr algn="r" defTabSz="919656" eaLnBrk="1" hangingPunct="1">
              <a:defRPr sz="1200"/>
            </a:lvl1pPr>
          </a:lstStyle>
          <a:p>
            <a:pPr>
              <a:defRPr/>
            </a:pPr>
            <a:fld id="{4B43B820-3E6A-44D7-9ECB-B4F1E6E3810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eaLnBrk="1" hangingPunct="1">
              <a:defRPr sz="1200"/>
            </a:lvl1pPr>
          </a:lstStyle>
          <a:p>
            <a:pPr>
              <a:defRPr/>
            </a:pPr>
            <a:endParaRPr lang="en-US" dirty="0"/>
          </a:p>
        </p:txBody>
      </p:sp>
      <p:sp>
        <p:nvSpPr>
          <p:cNvPr id="193539" name="Rectangle 3"/>
          <p:cNvSpPr>
            <a:spLocks noGrp="1" noChangeArrowheads="1"/>
          </p:cNvSpPr>
          <p:nvPr>
            <p:ph type="dt" idx="1"/>
          </p:nvPr>
        </p:nvSpPr>
        <p:spPr bwMode="auto">
          <a:xfrm>
            <a:off x="3884613" y="0"/>
            <a:ext cx="2971800" cy="471254"/>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lvl1pPr algn="r" eaLnBrk="1" hangingPunct="1">
              <a:defRPr sz="1200"/>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074738" y="706438"/>
            <a:ext cx="4708525" cy="3532187"/>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85800" y="4474497"/>
            <a:ext cx="5486400" cy="4238066"/>
          </a:xfrm>
          <a:prstGeom prst="rect">
            <a:avLst/>
          </a:prstGeom>
          <a:noFill/>
          <a:ln w="9525">
            <a:noFill/>
            <a:miter lim="800000"/>
            <a:headEnd/>
            <a:tailEnd/>
          </a:ln>
          <a:effectLst/>
        </p:spPr>
        <p:txBody>
          <a:bodyPr vert="horz" wrap="square" lIns="90242" tIns="45121" rIns="90242" bIns="45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3542" name="Rectangle 6"/>
          <p:cNvSpPr>
            <a:spLocks noGrp="1" noChangeArrowheads="1"/>
          </p:cNvSpPr>
          <p:nvPr>
            <p:ph type="ftr" sz="quarter" idx="4"/>
          </p:nvPr>
        </p:nvSpPr>
        <p:spPr bwMode="auto">
          <a:xfrm>
            <a:off x="0"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eaLnBrk="1" hangingPunct="1">
              <a:defRPr sz="1200"/>
            </a:lvl1pPr>
          </a:lstStyle>
          <a:p>
            <a:pPr>
              <a:defRPr/>
            </a:pPr>
            <a:endParaRPr lang="en-US" dirty="0"/>
          </a:p>
        </p:txBody>
      </p:sp>
      <p:sp>
        <p:nvSpPr>
          <p:cNvPr id="193543" name="Rectangle 7"/>
          <p:cNvSpPr>
            <a:spLocks noGrp="1" noChangeArrowheads="1"/>
          </p:cNvSpPr>
          <p:nvPr>
            <p:ph type="sldNum" sz="quarter" idx="5"/>
          </p:nvPr>
        </p:nvSpPr>
        <p:spPr bwMode="auto">
          <a:xfrm>
            <a:off x="3884613" y="8945776"/>
            <a:ext cx="2971800" cy="471254"/>
          </a:xfrm>
          <a:prstGeom prst="rect">
            <a:avLst/>
          </a:prstGeom>
          <a:noFill/>
          <a:ln w="9525">
            <a:noFill/>
            <a:miter lim="800000"/>
            <a:headEnd/>
            <a:tailEnd/>
          </a:ln>
          <a:effectLst/>
        </p:spPr>
        <p:txBody>
          <a:bodyPr vert="horz" wrap="square" lIns="90242" tIns="45121" rIns="90242" bIns="45121" numCol="1" anchor="b" anchorCtr="0" compatLnSpc="1">
            <a:prstTxWarp prst="textNoShape">
              <a:avLst/>
            </a:prstTxWarp>
          </a:bodyPr>
          <a:lstStyle>
            <a:lvl1pPr algn="r" eaLnBrk="1" hangingPunct="1">
              <a:defRPr sz="1200"/>
            </a:lvl1pPr>
          </a:lstStyle>
          <a:p>
            <a:pPr>
              <a:defRPr/>
            </a:pPr>
            <a:fld id="{E2944912-8985-43FF-B78B-4335E05589C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CFE876E6-4B68-4286-8868-1589695B450B}"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11</a:t>
            </a:fld>
            <a:endParaRPr lang="en-US" dirty="0"/>
          </a:p>
        </p:txBody>
      </p:sp>
    </p:spTree>
    <p:extLst>
      <p:ext uri="{BB962C8B-B14F-4D97-AF65-F5344CB8AC3E}">
        <p14:creationId xmlns:p14="http://schemas.microsoft.com/office/powerpoint/2010/main" val="202844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University’s policies are very broad and protect</a:t>
            </a:r>
            <a:r>
              <a:rPr lang="en-US" baseline="0" dirty="0" smtClean="0"/>
              <a:t> employees, faculty, students, vendors, contractors, and visitors and protects persons who are not the target of the conduct.</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18</a:t>
            </a:fld>
            <a:endParaRPr lang="en-US" dirty="0"/>
          </a:p>
        </p:txBody>
      </p:sp>
    </p:spTree>
    <p:extLst>
      <p:ext uri="{BB962C8B-B14F-4D97-AF65-F5344CB8AC3E}">
        <p14:creationId xmlns:p14="http://schemas.microsoft.com/office/powerpoint/2010/main" val="18967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26</a:t>
            </a:fld>
            <a:endParaRPr lang="en-US" dirty="0"/>
          </a:p>
        </p:txBody>
      </p:sp>
    </p:spTree>
    <p:extLst>
      <p:ext uri="{BB962C8B-B14F-4D97-AF65-F5344CB8AC3E}">
        <p14:creationId xmlns:p14="http://schemas.microsoft.com/office/powerpoint/2010/main" val="196929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44912-8985-43FF-B78B-4335E05589CA}" type="slidenum">
              <a:rPr lang="en-US" smtClean="0"/>
              <a:pPr>
                <a:defRPr/>
              </a:pPr>
              <a:t>45</a:t>
            </a:fld>
            <a:endParaRPr lang="en-US" dirty="0"/>
          </a:p>
        </p:txBody>
      </p:sp>
    </p:spTree>
    <p:extLst>
      <p:ext uri="{BB962C8B-B14F-4D97-AF65-F5344CB8AC3E}">
        <p14:creationId xmlns:p14="http://schemas.microsoft.com/office/powerpoint/2010/main" val="40672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Amy Lee (slides 58 &amp; 59)</a:t>
            </a:r>
            <a:endParaRPr lang="en-US" dirty="0"/>
          </a:p>
        </p:txBody>
      </p:sp>
      <p:sp>
        <p:nvSpPr>
          <p:cNvPr id="4" name="Slide Number Placeholder 3"/>
          <p:cNvSpPr>
            <a:spLocks noGrp="1"/>
          </p:cNvSpPr>
          <p:nvPr>
            <p:ph type="sldNum" sz="quarter" idx="10"/>
          </p:nvPr>
        </p:nvSpPr>
        <p:spPr/>
        <p:txBody>
          <a:bodyPr/>
          <a:lstStyle/>
          <a:p>
            <a:fld id="{C6086CBB-33DD-4A21-9168-1FF31DF31C44}" type="slidenum">
              <a:rPr lang="en-US" smtClean="0"/>
              <a:pPr/>
              <a:t>46</a:t>
            </a:fld>
            <a:endParaRPr lang="en-US" dirty="0"/>
          </a:p>
        </p:txBody>
      </p:sp>
    </p:spTree>
    <p:extLst>
      <p:ext uri="{BB962C8B-B14F-4D97-AF65-F5344CB8AC3E}">
        <p14:creationId xmlns:p14="http://schemas.microsoft.com/office/powerpoint/2010/main" val="26452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 Shondella Reed-</a:t>
            </a:r>
            <a:r>
              <a:rPr lang="en-US" baseline="0" dirty="0" smtClean="0"/>
              <a:t> slides 43-57.</a:t>
            </a: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3718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7510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9099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dirty="0"/>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5E45251-A921-46C1-BA74-111BF82582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74E413-1EF6-424A-A891-CC0D3F93F9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4C26692-D479-44BA-98FE-A203F716F7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3810000" y="6248400"/>
            <a:ext cx="2667000" cy="365125"/>
          </a:xfrm>
        </p:spPr>
        <p:txBody>
          <a:bodyPr/>
          <a:lstStyle>
            <a:lvl1pPr>
              <a:defRPr/>
            </a:lvl1pPr>
          </a:lstStyle>
          <a:p>
            <a:pPr>
              <a:defRPr/>
            </a:pPr>
            <a:endParaRPr lang="en-US" dirty="0"/>
          </a:p>
        </p:txBody>
      </p:sp>
      <p:sp>
        <p:nvSpPr>
          <p:cNvPr id="7" name="Footer Placeholder 2"/>
          <p:cNvSpPr>
            <a:spLocks noGrp="1"/>
          </p:cNvSpPr>
          <p:nvPr>
            <p:ph type="ftr" sz="quarter" idx="11"/>
          </p:nvPr>
        </p:nvSpPr>
        <p:spPr>
          <a:xfrm>
            <a:off x="609600" y="6248400"/>
            <a:ext cx="3048000" cy="365125"/>
          </a:xfrm>
        </p:spPr>
        <p:txBody>
          <a:bodyPr/>
          <a:lstStyle>
            <a:lvl1pPr>
              <a:defRPr/>
            </a:lvl1pPr>
          </a:lstStyle>
          <a:p>
            <a:pPr>
              <a:defRPr/>
            </a:pPr>
            <a:endParaRPr lang="en-US" dirty="0"/>
          </a:p>
        </p:txBody>
      </p:sp>
      <p:sp>
        <p:nvSpPr>
          <p:cNvPr id="8" name="Slide Number Placeholder 22"/>
          <p:cNvSpPr>
            <a:spLocks noGrp="1"/>
          </p:cNvSpPr>
          <p:nvPr>
            <p:ph type="sldNum" sz="quarter" idx="12"/>
          </p:nvPr>
        </p:nvSpPr>
        <p:spPr>
          <a:xfrm>
            <a:off x="8305800" y="6324600"/>
            <a:ext cx="533400" cy="244475"/>
          </a:xfrm>
        </p:spPr>
        <p:txBody>
          <a:bodyPr/>
          <a:lstStyle>
            <a:lvl1pPr>
              <a:defRPr/>
            </a:lvl1pPr>
          </a:lstStyle>
          <a:p>
            <a:pPr>
              <a:defRPr/>
            </a:pPr>
            <a:fld id="{1E65DBB2-85B3-4038-81EB-F8FF4B9ACB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solidFill>
                  <a:schemeClr val="tx1"/>
                </a:solidFill>
              </a:defRPr>
            </a:lvl1pPr>
          </a:lstStyle>
          <a:p>
            <a:pPr>
              <a:defRPr/>
            </a:pPr>
            <a:fld id="{03C48FEA-6BCB-403E-AD93-CD467E3122E1}" type="slidenum">
              <a:rPr lang="en-US"/>
              <a:pPr>
                <a:defRPr/>
              </a:pPr>
              <a:t>‹#›</a:t>
            </a:fld>
            <a:endParaRPr lang="en-US" dirty="0"/>
          </a:p>
        </p:txBody>
      </p:sp>
      <p:sp>
        <p:nvSpPr>
          <p:cNvPr id="6" name="Footer Placeholder 9"/>
          <p:cNvSpPr>
            <a:spLocks noGrp="1"/>
          </p:cNvSpPr>
          <p:nvPr>
            <p:ph type="ftr" sz="quarter" idx="12"/>
          </p:nvPr>
        </p:nvSpPr>
        <p:spPr/>
        <p:txBody>
          <a:bodyPr/>
          <a:lstStyle>
            <a:lvl1pPr>
              <a:defRPr sz="200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dirty="0"/>
          </a:p>
        </p:txBody>
      </p:sp>
      <p:sp>
        <p:nvSpPr>
          <p:cNvPr id="8" name="Slide Number Placeholder 12"/>
          <p:cNvSpPr>
            <a:spLocks noGrp="1"/>
          </p:cNvSpPr>
          <p:nvPr>
            <p:ph type="sldNum" sz="quarter" idx="11"/>
          </p:nvPr>
        </p:nvSpPr>
        <p:spPr>
          <a:xfrm>
            <a:off x="0" y="1752600"/>
            <a:ext cx="1295400" cy="701675"/>
          </a:xfrm>
        </p:spPr>
        <p:txBody>
          <a:bodyPr/>
          <a:lstStyle>
            <a:lvl1pPr>
              <a:defRPr/>
            </a:lvl1pPr>
          </a:lstStyle>
          <a:p>
            <a:pPr>
              <a:defRPr/>
            </a:pPr>
            <a:fld id="{2739718C-4B19-4C51-AA5C-D1B0DE2F2DBC}"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5DAA4F8-8BA2-46E3-9B12-481057047C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C30D45D0-C300-40BD-894E-719583682A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81B14A4F-AFAE-49D7-8FFD-753A47E894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FBED87C-9F52-458D-820E-BE3EDB0D66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921CC6E-7E38-4345-BCB3-786949CB83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en-US" dirty="0"/>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9F54C416-2509-4AC6-BDBD-8C7B648E1F5F}"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457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3" name="Slide Number Placeholder 22"/>
          <p:cNvSpPr>
            <a:spLocks noGrp="1"/>
          </p:cNvSpPr>
          <p:nvPr>
            <p:ph type="sldNum" sz="quarter" idx="4"/>
          </p:nvPr>
        </p:nvSpPr>
        <p:spPr>
          <a:xfrm>
            <a:off x="8001000" y="6248400"/>
            <a:ext cx="762000" cy="396875"/>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2400" b="1"/>
            </a:lvl1pPr>
          </a:lstStyle>
          <a:p>
            <a:pPr>
              <a:defRPr/>
            </a:pPr>
            <a:fld id="{9F36CCCF-F677-483E-BC8C-8320B74E3E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79" r:id="rId4"/>
    <p:sldLayoutId id="2147484180" r:id="rId5"/>
    <p:sldLayoutId id="2147484181" r:id="rId6"/>
    <p:sldLayoutId id="2147484187" r:id="rId7"/>
    <p:sldLayoutId id="2147484182" r:id="rId8"/>
    <p:sldLayoutId id="2147484188" r:id="rId9"/>
    <p:sldLayoutId id="2147484183" r:id="rId10"/>
    <p:sldLayoutId id="2147484189" r:id="rId11"/>
    <p:sldLayoutId id="2147484190"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6BB1C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585C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8001000" cy="1295400"/>
          </a:xfrm>
        </p:spPr>
        <p:txBody>
          <a:bodyPr>
            <a:noAutofit/>
          </a:bodyPr>
          <a:lstStyle/>
          <a:p>
            <a:pPr algn="ctr" eaLnBrk="1" fontAlgn="auto" hangingPunct="1">
              <a:spcAft>
                <a:spcPts val="0"/>
              </a:spcAft>
              <a:defRPr/>
            </a:pPr>
            <a:r>
              <a:rPr lang="en-US" sz="4000" dirty="0" smtClean="0"/>
              <a:t>New Chair Training</a:t>
            </a:r>
            <a:r>
              <a:rPr lang="en-US" sz="4000" dirty="0" smtClean="0"/>
              <a:t>: Legal/Policy</a:t>
            </a:r>
          </a:p>
        </p:txBody>
      </p:sp>
      <p:sp>
        <p:nvSpPr>
          <p:cNvPr id="9219" name="Rectangle 3"/>
          <p:cNvSpPr>
            <a:spLocks noGrp="1" noChangeArrowheads="1"/>
          </p:cNvSpPr>
          <p:nvPr>
            <p:ph type="body" sz="half" idx="3"/>
          </p:nvPr>
        </p:nvSpPr>
        <p:spPr>
          <a:xfrm>
            <a:off x="685800" y="4800600"/>
            <a:ext cx="8229600" cy="1752600"/>
          </a:xfrm>
        </p:spPr>
        <p:txBody>
          <a:bodyPr/>
          <a:lstStyle/>
          <a:p>
            <a:pPr algn="ctr" eaLnBrk="1" hangingPunct="1">
              <a:lnSpc>
                <a:spcPct val="90000"/>
              </a:lnSpc>
              <a:buFont typeface="Wingdings" pitchFamily="2" charset="2"/>
              <a:buNone/>
            </a:pPr>
            <a:r>
              <a:rPr lang="en-US" sz="1800" dirty="0" smtClean="0"/>
              <a:t>Presented at UCR by </a:t>
            </a:r>
          </a:p>
          <a:p>
            <a:pPr algn="ctr" eaLnBrk="1" hangingPunct="1">
              <a:lnSpc>
                <a:spcPct val="90000"/>
              </a:lnSpc>
              <a:buFont typeface="Wingdings" pitchFamily="2" charset="2"/>
              <a:buNone/>
            </a:pPr>
            <a:endParaRPr lang="en-US" sz="1800" dirty="0" smtClean="0"/>
          </a:p>
          <a:p>
            <a:pPr algn="ctr" eaLnBrk="1" hangingPunct="1">
              <a:lnSpc>
                <a:spcPct val="90000"/>
              </a:lnSpc>
              <a:buFont typeface="Wingdings" pitchFamily="2" charset="2"/>
              <a:buNone/>
            </a:pPr>
            <a:r>
              <a:rPr lang="en-US" sz="1800" dirty="0" smtClean="0"/>
              <a:t>David Bergquist, Chief Campus Counsel</a:t>
            </a:r>
            <a:endParaRPr lang="en-US" sz="1800" dirty="0"/>
          </a:p>
          <a:p>
            <a:pPr algn="ctr" eaLnBrk="1" hangingPunct="1">
              <a:lnSpc>
                <a:spcPct val="90000"/>
              </a:lnSpc>
              <a:buFont typeface="Wingdings" pitchFamily="2" charset="2"/>
              <a:buNone/>
            </a:pPr>
            <a:r>
              <a:rPr lang="en-US" sz="1800" smtClean="0"/>
              <a:t>October 10</a:t>
            </a:r>
            <a:r>
              <a:rPr lang="en-US" sz="1800" smtClean="0"/>
              <a:t>, 2018</a:t>
            </a:r>
            <a:endParaRPr lang="en-US" sz="1800" dirty="0" smtClean="0"/>
          </a:p>
        </p:txBody>
      </p:sp>
      <p:sp>
        <p:nvSpPr>
          <p:cNvPr id="9220" name="Slide Number Placeholder 7"/>
          <p:cNvSpPr>
            <a:spLocks noGrp="1"/>
          </p:cNvSpPr>
          <p:nvPr>
            <p:ph type="sldNum" sz="quarter" idx="12"/>
          </p:nvPr>
        </p:nvSpPr>
        <p:spPr bwMode="auto">
          <a:noFill/>
          <a:ln>
            <a:miter lim="800000"/>
            <a:headEnd/>
            <a:tailEnd/>
          </a:ln>
        </p:spPr>
        <p:txBody>
          <a:bodyPr/>
          <a:lstStyle/>
          <a:p>
            <a:pPr>
              <a:lnSpc>
                <a:spcPct val="80000"/>
              </a:lnSpc>
            </a:pPr>
            <a:fld id="{1945C20E-C17E-4716-8230-2436CE236EE8}" type="slidenum">
              <a:rPr lang="en-US" sz="1200" smtClean="0">
                <a:solidFill>
                  <a:schemeClr val="bg1"/>
                </a:solidFill>
              </a:rPr>
              <a:pPr>
                <a:lnSpc>
                  <a:spcPct val="80000"/>
                </a:lnSpc>
              </a:pPr>
              <a:t>1</a:t>
            </a:fld>
            <a:endParaRPr lang="en-US" dirty="0" smtClean="0">
              <a:solidFill>
                <a:schemeClr val="bg1"/>
              </a:solidFill>
            </a:endParaRPr>
          </a:p>
        </p:txBody>
      </p:sp>
      <p:pic>
        <p:nvPicPr>
          <p:cNvPr id="9221"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1600200"/>
            <a:ext cx="42672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Employment Laws and Policies</a:t>
            </a:r>
          </a:p>
        </p:txBody>
      </p:sp>
      <p:sp>
        <p:nvSpPr>
          <p:cNvPr id="3" name="Content Placeholder 2"/>
          <p:cNvSpPr>
            <a:spLocks noGrp="1"/>
          </p:cNvSpPr>
          <p:nvPr>
            <p:ph idx="1"/>
          </p:nvPr>
        </p:nvSpPr>
        <p:spPr>
          <a:xfrm>
            <a:off x="612648" y="1600200"/>
            <a:ext cx="8153400" cy="4724400"/>
          </a:xfrm>
        </p:spPr>
        <p:txBody>
          <a:bodyPr>
            <a:normAutofit fontScale="25000" lnSpcReduction="20000"/>
          </a:bodyPr>
          <a:lstStyle/>
          <a:p>
            <a:pPr algn="ctr">
              <a:lnSpc>
                <a:spcPct val="120000"/>
              </a:lnSpc>
              <a:spcBef>
                <a:spcPts val="0"/>
              </a:spcBef>
              <a:buNone/>
            </a:pPr>
            <a:endParaRPr lang="en-US" sz="4800" b="1" dirty="0" smtClean="0"/>
          </a:p>
          <a:p>
            <a:r>
              <a:rPr lang="en-US" sz="9600" dirty="0" smtClean="0"/>
              <a:t>Anti-discrimination laws (a subsection of employment law) are designed to protect prospective employees and employees from being </a:t>
            </a:r>
            <a:r>
              <a:rPr lang="en-US" sz="9600" b="1" dirty="0" smtClean="0"/>
              <a:t>treated unfairly based upon specific characteristics </a:t>
            </a:r>
            <a:r>
              <a:rPr lang="en-US" sz="9600" dirty="0" smtClean="0"/>
              <a:t>and were enacted to </a:t>
            </a:r>
            <a:r>
              <a:rPr lang="en-US" sz="9600" b="1" dirty="0" smtClean="0"/>
              <a:t>ensure equality </a:t>
            </a:r>
            <a:r>
              <a:rPr lang="en-US" sz="9600" dirty="0" smtClean="0"/>
              <a:t>in employment.</a:t>
            </a:r>
          </a:p>
          <a:p>
            <a:r>
              <a:rPr lang="en-US" sz="9600" dirty="0" smtClean="0"/>
              <a:t>Supervisors and managers (including with help from Equity Advisors) play an integral role in ensuring compliance with employment laws by setting the appropriate tone and fairly and consistently applying:</a:t>
            </a:r>
          </a:p>
          <a:p>
            <a:pPr lvl="2"/>
            <a:r>
              <a:rPr lang="en-US" sz="9600" dirty="0" smtClean="0"/>
              <a:t>Recruiting Practices</a:t>
            </a:r>
          </a:p>
          <a:p>
            <a:pPr lvl="2"/>
            <a:r>
              <a:rPr lang="en-US" sz="9600" dirty="0" smtClean="0"/>
              <a:t>Performance Management (progressive discipline, appraisals and day-to-day supervision)</a:t>
            </a:r>
          </a:p>
          <a:p>
            <a:pPr lvl="2"/>
            <a:r>
              <a:rPr lang="en-US" sz="9600" dirty="0" smtClean="0"/>
              <a:t>Application of Personnel Policies and Practices, including the APM</a:t>
            </a:r>
          </a:p>
          <a:p>
            <a:endParaRPr lang="en-US" sz="3600" dirty="0" smtClean="0"/>
          </a:p>
          <a:p>
            <a:pPr lvl="1"/>
            <a:endParaRPr lang="en-US" sz="3600" dirty="0" smtClean="0"/>
          </a:p>
          <a:p>
            <a:pPr lvl="1">
              <a:buNone/>
            </a:pPr>
            <a:r>
              <a:rPr lang="en-US" sz="3600" dirty="0" smtClean="0"/>
              <a:t> </a:t>
            </a:r>
            <a:endParaRPr lang="en-US" sz="36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10</a:t>
            </a:fld>
            <a:endParaRPr lang="en-US" dirty="0"/>
          </a:p>
        </p:txBody>
      </p:sp>
    </p:spTree>
    <p:extLst>
      <p:ext uri="{BB962C8B-B14F-4D97-AF65-F5344CB8AC3E}">
        <p14:creationId xmlns:p14="http://schemas.microsoft.com/office/powerpoint/2010/main" val="170392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020762"/>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i="1" dirty="0" smtClean="0">
                <a:latin typeface="Garamond" pitchFamily="18" charset="0"/>
              </a:rPr>
              <a:t/>
            </a:r>
            <a:br>
              <a:rPr lang="en-US" i="1" dirty="0" smtClean="0">
                <a:latin typeface="Garamond" pitchFamily="18" charset="0"/>
              </a:rPr>
            </a:br>
            <a:r>
              <a:rPr lang="en-US" sz="4900" dirty="0"/>
              <a:t>Federal </a:t>
            </a:r>
            <a:r>
              <a:rPr lang="en-US" sz="4900" dirty="0" smtClean="0"/>
              <a:t>Employment </a:t>
            </a:r>
            <a:r>
              <a:rPr lang="en-US" sz="4900" dirty="0"/>
              <a:t>Laws</a:t>
            </a:r>
            <a:r>
              <a:rPr lang="en-US" dirty="0" smtClean="0"/>
              <a:t/>
            </a:r>
            <a:br>
              <a:rPr lang="en-US" dirty="0" smtClean="0"/>
            </a:br>
            <a:r>
              <a:rPr lang="en-US" sz="4800" dirty="0" smtClean="0"/>
              <a:t>          </a:t>
            </a:r>
            <a:br>
              <a:rPr lang="en-US" sz="4800" dirty="0" smtClean="0"/>
            </a:br>
            <a:endParaRPr lang="en-US" sz="4300" b="1" dirty="0">
              <a:solidFill>
                <a:schemeClr val="tx1"/>
              </a:solidFill>
            </a:endParaRPr>
          </a:p>
        </p:txBody>
      </p:sp>
      <p:sp>
        <p:nvSpPr>
          <p:cNvPr id="3" name="Content Placeholder 2"/>
          <p:cNvSpPr>
            <a:spLocks noGrp="1"/>
          </p:cNvSpPr>
          <p:nvPr>
            <p:ph idx="1"/>
          </p:nvPr>
        </p:nvSpPr>
        <p:spPr>
          <a:xfrm>
            <a:off x="609600" y="1676400"/>
            <a:ext cx="8001000" cy="4876800"/>
          </a:xfrm>
        </p:spPr>
        <p:txBody>
          <a:bodyPr numCol="1">
            <a:normAutofit fontScale="25000" lnSpcReduction="20000"/>
          </a:bodyPr>
          <a:lstStyle/>
          <a:p>
            <a:pPr>
              <a:buFont typeface="Wingdings" pitchFamily="2" charset="2"/>
              <a:buChar char="q"/>
            </a:pPr>
            <a:r>
              <a:rPr lang="en-US" sz="7200" b="1" dirty="0"/>
              <a:t>Title VII  of The Civil Rights Act of 1964 (“Title VII”) </a:t>
            </a:r>
            <a:r>
              <a:rPr lang="en-US" sz="7200" dirty="0"/>
              <a:t>– prohibits discrimination in employment based upon race, color, sex, religion, and national origin</a:t>
            </a:r>
            <a:r>
              <a:rPr lang="en-US" sz="7200" dirty="0" smtClean="0"/>
              <a:t>.</a:t>
            </a:r>
            <a:endParaRPr lang="en-US" sz="7200" b="1" dirty="0" smtClean="0"/>
          </a:p>
          <a:p>
            <a:pPr>
              <a:buFont typeface="Wingdings" pitchFamily="2" charset="2"/>
              <a:buChar char="q"/>
            </a:pPr>
            <a:r>
              <a:rPr lang="en-US" sz="7200" b="1" dirty="0" smtClean="0"/>
              <a:t>Age Discrimination in Employment of 1963 (“ADEA”)</a:t>
            </a:r>
            <a:r>
              <a:rPr lang="en-US" sz="7200" dirty="0" smtClean="0"/>
              <a:t> – prohibits discrimination against people age 40 years or older.</a:t>
            </a:r>
          </a:p>
          <a:p>
            <a:pPr>
              <a:buFont typeface="Wingdings" pitchFamily="2" charset="2"/>
              <a:buChar char="q"/>
            </a:pPr>
            <a:r>
              <a:rPr lang="en-US" sz="7200" b="1" dirty="0" smtClean="0"/>
              <a:t>Americans with Disabilities Act of 1990 (“ADA”)</a:t>
            </a:r>
            <a:r>
              <a:rPr lang="en-US" sz="7200" dirty="0" smtClean="0"/>
              <a:t> – prohibits discrimination against qualified individuals with disabilities. </a:t>
            </a:r>
          </a:p>
          <a:p>
            <a:pPr>
              <a:buFont typeface="Wingdings" pitchFamily="2" charset="2"/>
              <a:buChar char="q"/>
            </a:pPr>
            <a:r>
              <a:rPr lang="en-US" sz="7200" b="1" dirty="0" smtClean="0"/>
              <a:t>Family Medical Leave Act</a:t>
            </a:r>
            <a:r>
              <a:rPr lang="en-US" sz="7200" dirty="0" smtClean="0"/>
              <a:t> – in part, prohibits employment actions based upon the taking of protected family medical leave.</a:t>
            </a:r>
          </a:p>
          <a:p>
            <a:pPr>
              <a:buFont typeface="Wingdings" pitchFamily="2" charset="2"/>
              <a:buChar char="q"/>
            </a:pPr>
            <a:r>
              <a:rPr lang="en-US" sz="7200" b="1" dirty="0" smtClean="0"/>
              <a:t>Equal Pay Act of 1963</a:t>
            </a:r>
            <a:r>
              <a:rPr lang="en-US" sz="7200" dirty="0" smtClean="0"/>
              <a:t> – prohibits wage discrimination based upon gender.</a:t>
            </a:r>
          </a:p>
          <a:p>
            <a:pPr>
              <a:buFont typeface="Wingdings" pitchFamily="2" charset="2"/>
              <a:buChar char="q"/>
            </a:pPr>
            <a:r>
              <a:rPr lang="en-US" sz="7200" b="1" dirty="0" smtClean="0"/>
              <a:t>Lily Ledbetter  Fair Pay Act – </a:t>
            </a:r>
            <a:r>
              <a:rPr lang="en-US" sz="7200" dirty="0" smtClean="0"/>
              <a:t>discrimination in violation of Title VII, ADEA and ADA  (compensation) will accrue every time an employee receives a paycheck that is discriminatory.  Redefined the statute of limitations.</a:t>
            </a:r>
          </a:p>
          <a:p>
            <a:pPr>
              <a:buFont typeface="Wingdings" pitchFamily="2" charset="2"/>
              <a:buChar char="q"/>
            </a:pPr>
            <a:r>
              <a:rPr lang="en-US" sz="7200" b="1" dirty="0" smtClean="0"/>
              <a:t>Uniform Services Employment and Reemployment Rights Act (“USERRA”)</a:t>
            </a:r>
            <a:r>
              <a:rPr lang="en-US" sz="7200" dirty="0" smtClean="0"/>
              <a:t>  - prohibits discrimination in  employment based upon current or former military service.</a:t>
            </a:r>
          </a:p>
          <a:p>
            <a:pPr>
              <a:buFont typeface="Wingdings" pitchFamily="2" charset="2"/>
              <a:buChar char="q"/>
            </a:pPr>
            <a:r>
              <a:rPr lang="en-US" sz="7200" b="1" dirty="0" smtClean="0"/>
              <a:t>Genetic Information Non-Disclosure Act (“GINA”)- </a:t>
            </a:r>
            <a:r>
              <a:rPr lang="en-US" sz="7200" dirty="0" smtClean="0"/>
              <a:t>prohibits employment decisions based on genetic information (including family medical history).</a:t>
            </a:r>
          </a:p>
          <a:p>
            <a:endParaRPr lang="en-US" sz="7200"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11</a:t>
            </a:fld>
            <a:endParaRPr lang="en-US" dirty="0"/>
          </a:p>
        </p:txBody>
      </p:sp>
    </p:spTree>
    <p:extLst>
      <p:ext uri="{BB962C8B-B14F-4D97-AF65-F5344CB8AC3E}">
        <p14:creationId xmlns:p14="http://schemas.microsoft.com/office/powerpoint/2010/main" val="47955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772400" cy="1066800"/>
          </a:xfrm>
        </p:spPr>
        <p:txBody>
          <a:bodyPr>
            <a:normAutofit/>
          </a:bodyPr>
          <a:lstStyle/>
          <a:p>
            <a:r>
              <a:rPr lang="en-US" dirty="0"/>
              <a:t>California</a:t>
            </a:r>
            <a:r>
              <a:rPr lang="en-US" b="1" cap="small" dirty="0" smtClean="0">
                <a:effectLst>
                  <a:outerShdw blurRad="38100" dist="38100" dir="2700000" algn="tl">
                    <a:srgbClr val="000000">
                      <a:alpha val="43137"/>
                    </a:srgbClr>
                  </a:outerShdw>
                </a:effectLst>
              </a:rPr>
              <a:t> </a:t>
            </a:r>
            <a:r>
              <a:rPr lang="en-US" dirty="0"/>
              <a:t>Employment Laws</a:t>
            </a:r>
          </a:p>
        </p:txBody>
      </p:sp>
      <p:sp>
        <p:nvSpPr>
          <p:cNvPr id="3" name="Content Placeholder 2"/>
          <p:cNvSpPr>
            <a:spLocks noGrp="1"/>
          </p:cNvSpPr>
          <p:nvPr>
            <p:ph idx="1"/>
          </p:nvPr>
        </p:nvSpPr>
        <p:spPr>
          <a:xfrm>
            <a:off x="457200" y="1600200"/>
            <a:ext cx="8229600" cy="4724400"/>
          </a:xfrm>
        </p:spPr>
        <p:txBody>
          <a:bodyPr>
            <a:normAutofit/>
          </a:bodyPr>
          <a:lstStyle/>
          <a:p>
            <a:pPr algn="ctr">
              <a:buNone/>
            </a:pPr>
            <a:endParaRPr lang="en-US" sz="1200" b="1" dirty="0" smtClean="0"/>
          </a:p>
          <a:p>
            <a:pPr>
              <a:spcBef>
                <a:spcPts val="0"/>
              </a:spcBef>
            </a:pPr>
            <a:r>
              <a:rPr lang="en-US" sz="2400" dirty="0" smtClean="0"/>
              <a:t>California’s Fair Employment and Housing Act (“</a:t>
            </a:r>
            <a:r>
              <a:rPr lang="en-US" sz="2400" b="1" dirty="0" smtClean="0"/>
              <a:t>FEHA</a:t>
            </a:r>
            <a:r>
              <a:rPr lang="en-US" sz="2400" dirty="0" smtClean="0"/>
              <a:t>”) prohibits discrimination or harassment on the basis of </a:t>
            </a:r>
            <a:r>
              <a:rPr lang="en-US" sz="2400" b="1" dirty="0" smtClean="0"/>
              <a:t>protected characteristics.</a:t>
            </a:r>
          </a:p>
          <a:p>
            <a:r>
              <a:rPr lang="en-US" sz="2400" dirty="0" smtClean="0"/>
              <a:t>FEHA provides broader protections for employees than the Federal Statutes and most legal actions are brought under state law as opposed to </a:t>
            </a:r>
            <a:r>
              <a:rPr lang="en-US" sz="2400" b="1" dirty="0" smtClean="0"/>
              <a:t>federal laws (Title VII, ADEA, ADA </a:t>
            </a:r>
            <a:r>
              <a:rPr lang="en-US" sz="2400" dirty="0" smtClean="0"/>
              <a:t>etc).</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12</a:t>
            </a:fld>
            <a:endParaRPr lang="en-US" dirty="0"/>
          </a:p>
        </p:txBody>
      </p:sp>
    </p:spTree>
    <p:extLst>
      <p:ext uri="{BB962C8B-B14F-4D97-AF65-F5344CB8AC3E}">
        <p14:creationId xmlns:p14="http://schemas.microsoft.com/office/powerpoint/2010/main" val="315901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7897" y="457200"/>
            <a:ext cx="8077200" cy="685800"/>
          </a:xfrm>
        </p:spPr>
        <p:txBody>
          <a:bodyPr>
            <a:normAutofit fontScale="90000"/>
          </a:bodyPr>
          <a:lstStyle/>
          <a:p>
            <a:pPr lvl="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kern="1200" dirty="0">
                <a:latin typeface="+mj-lt"/>
                <a:ea typeface="+mj-ea"/>
                <a:cs typeface="+mj-cs"/>
              </a:rPr>
              <a:t>University </a:t>
            </a:r>
            <a:r>
              <a:rPr lang="en-US" kern="1200" dirty="0" smtClean="0">
                <a:latin typeface="+mj-lt"/>
                <a:ea typeface="+mj-ea"/>
                <a:cs typeface="+mj-cs"/>
              </a:rPr>
              <a:t>Anti-Discrimination </a:t>
            </a:r>
            <a:r>
              <a:rPr lang="en-US" kern="1200" dirty="0">
                <a:latin typeface="+mj-lt"/>
                <a:ea typeface="+mj-ea"/>
                <a:cs typeface="+mj-cs"/>
              </a:rPr>
              <a:t>Policies</a:t>
            </a:r>
            <a:r>
              <a:rPr lang="en-US" sz="2400" dirty="0" smtClean="0"/>
              <a:t/>
            </a:r>
            <a:br>
              <a:rPr lang="en-US" sz="2400" dirty="0" smtClean="0"/>
            </a:br>
            <a:r>
              <a:rPr lang="en-US" dirty="0" smtClean="0">
                <a:latin typeface="Garamond" pitchFamily="18" charset="0"/>
              </a:rPr>
              <a:t/>
            </a:r>
            <a:br>
              <a:rPr lang="en-US" dirty="0" smtClean="0">
                <a:latin typeface="Garamond" pitchFamily="18" charset="0"/>
              </a:rPr>
            </a:br>
            <a:r>
              <a:rPr lang="en-US" sz="2400" dirty="0" smtClean="0"/>
              <a:t/>
            </a:r>
            <a:br>
              <a:rPr lang="en-US" sz="2400" dirty="0" smtClean="0"/>
            </a:br>
            <a:endParaRPr lang="en-US" sz="4300" dirty="0"/>
          </a:p>
        </p:txBody>
      </p:sp>
      <p:sp>
        <p:nvSpPr>
          <p:cNvPr id="3" name="Content Placeholder 2"/>
          <p:cNvSpPr>
            <a:spLocks noGrp="1"/>
          </p:cNvSpPr>
          <p:nvPr>
            <p:ph sz="quarter" idx="1"/>
          </p:nvPr>
        </p:nvSpPr>
        <p:spPr>
          <a:xfrm>
            <a:off x="596317" y="1524000"/>
            <a:ext cx="8153400" cy="4800600"/>
          </a:xfrm>
        </p:spPr>
        <p:txBody>
          <a:bodyPr>
            <a:normAutofit fontScale="92500" lnSpcReduction="10000"/>
          </a:bodyPr>
          <a:lstStyle/>
          <a:p>
            <a:pPr marL="366713" lvl="1" indent="0">
              <a:buClr>
                <a:schemeClr val="accent2">
                  <a:lumMod val="75000"/>
                </a:schemeClr>
              </a:buClr>
              <a:buNone/>
            </a:pPr>
            <a:r>
              <a:rPr lang="en-US" sz="2400" dirty="0" smtClean="0"/>
              <a:t>A number of University Policies prohibit discrimination in employment based upon personal characteristics. </a:t>
            </a:r>
          </a:p>
          <a:p>
            <a:pPr lvl="1">
              <a:buClr>
                <a:schemeClr val="accent2">
                  <a:lumMod val="75000"/>
                </a:schemeClr>
              </a:buClr>
              <a:buFont typeface="Wingdings" pitchFamily="2" charset="2"/>
              <a:buChar char="q"/>
            </a:pPr>
            <a:r>
              <a:rPr lang="en-US" sz="2400" dirty="0" smtClean="0"/>
              <a:t>Non-Discrimination Policy and Affirmative Action Policy Re Academic and Staff Employment (PPSM 12 and 14; APM-035) – prohibits discrimination on the basis of  race, color, sex, sexual orientation,  gender identity, physical/mental disability, marital status, Religion, Citizenship, genetic information,  physical/medical condition,  pregnancy, uniformed services, etc.</a:t>
            </a:r>
          </a:p>
          <a:p>
            <a:pPr lvl="1">
              <a:buClr>
                <a:schemeClr val="accent2">
                  <a:lumMod val="75000"/>
                </a:schemeClr>
              </a:buClr>
              <a:buFont typeface="Wingdings" pitchFamily="2" charset="2"/>
              <a:buChar char="q"/>
            </a:pPr>
            <a:r>
              <a:rPr lang="en-US" sz="2400" dirty="0" smtClean="0"/>
              <a:t>PPSM 14 (Affirmative Action)</a:t>
            </a:r>
          </a:p>
          <a:p>
            <a:pPr lvl="1">
              <a:buClr>
                <a:schemeClr val="accent2">
                  <a:lumMod val="75000"/>
                </a:schemeClr>
              </a:buClr>
              <a:buFont typeface="Wingdings" pitchFamily="2" charset="2"/>
              <a:buChar char="q"/>
            </a:pPr>
            <a:r>
              <a:rPr lang="en-US" sz="2400" dirty="0" smtClean="0"/>
              <a:t>PPSM 20 (Recruitment)</a:t>
            </a:r>
          </a:p>
          <a:p>
            <a:pPr lvl="1">
              <a:buClr>
                <a:schemeClr val="accent2">
                  <a:lumMod val="75000"/>
                </a:schemeClr>
              </a:buClr>
              <a:buFont typeface="Wingdings" pitchFamily="2" charset="2"/>
              <a:buChar char="q"/>
            </a:pPr>
            <a:r>
              <a:rPr lang="en-US" sz="2400" dirty="0" smtClean="0"/>
              <a:t>PPSM 21 (Appointment)</a:t>
            </a:r>
          </a:p>
          <a:p>
            <a:pPr lvl="1">
              <a:buClr>
                <a:schemeClr val="accent2">
                  <a:lumMod val="75000"/>
                </a:schemeClr>
              </a:buClr>
              <a:buFont typeface="Wingdings" pitchFamily="2" charset="2"/>
              <a:buChar char="q"/>
            </a:pPr>
            <a:r>
              <a:rPr lang="en-US" sz="2400" dirty="0" smtClean="0"/>
              <a:t>Principles of Community </a:t>
            </a:r>
          </a:p>
          <a:p>
            <a:pPr lvl="1">
              <a:buClr>
                <a:schemeClr val="accent2">
                  <a:lumMod val="75000"/>
                </a:schemeClr>
              </a:buClr>
              <a:buFont typeface="Wingdings" pitchFamily="2" charset="2"/>
              <a:buChar char="q"/>
            </a:pPr>
            <a:r>
              <a:rPr lang="en-US" sz="2400" dirty="0" smtClean="0"/>
              <a:t>Sexual Harassment &amp; Sexual Violence Policy </a:t>
            </a:r>
          </a:p>
          <a:p>
            <a:endParaRPr lang="en-US" sz="2400" dirty="0" smtClean="0"/>
          </a:p>
          <a:p>
            <a:pPr>
              <a:buNone/>
            </a:pPr>
            <a:endParaRPr lang="en-US" sz="2000" dirty="0" smtClean="0"/>
          </a:p>
          <a:p>
            <a:pPr lvl="1"/>
            <a:endParaRPr lang="en-US" sz="1600" dirty="0" smtClean="0"/>
          </a:p>
          <a:p>
            <a:pPr>
              <a:buNone/>
            </a:pPr>
            <a:endParaRPr lang="en-US" sz="2000" dirty="0" smtClean="0"/>
          </a:p>
          <a:p>
            <a:endParaRPr lang="en-US" sz="2000" dirty="0" smtClean="0"/>
          </a:p>
          <a:p>
            <a:endParaRPr lang="en-US" sz="2000" dirty="0" smtClean="0"/>
          </a:p>
          <a:p>
            <a:pPr>
              <a:buNone/>
            </a:pPr>
            <a:endParaRPr lang="en-US" sz="2000"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13</a:t>
            </a:fld>
            <a:endParaRPr lang="en-US" dirty="0"/>
          </a:p>
        </p:txBody>
      </p:sp>
    </p:spTree>
    <p:extLst>
      <p:ext uri="{BB962C8B-B14F-4D97-AF65-F5344CB8AC3E}">
        <p14:creationId xmlns:p14="http://schemas.microsoft.com/office/powerpoint/2010/main" val="1932692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62000"/>
          </a:xfrm>
        </p:spPr>
        <p:txBody>
          <a:bodyPr>
            <a:noAutofit/>
          </a:bodyPr>
          <a:lstStyle/>
          <a:p>
            <a:r>
              <a:rPr lang="en-US" sz="4000" dirty="0"/>
              <a:t>Theories of Employment </a:t>
            </a:r>
            <a:r>
              <a:rPr lang="en-US" sz="4000" dirty="0" smtClean="0"/>
              <a:t>Discrimination</a:t>
            </a:r>
            <a:endParaRPr lang="en-US" sz="4000" dirty="0"/>
          </a:p>
        </p:txBody>
      </p:sp>
      <p:sp>
        <p:nvSpPr>
          <p:cNvPr id="3" name="Content Placeholder 2"/>
          <p:cNvSpPr>
            <a:spLocks noGrp="1"/>
          </p:cNvSpPr>
          <p:nvPr>
            <p:ph idx="1"/>
          </p:nvPr>
        </p:nvSpPr>
        <p:spPr>
          <a:xfrm>
            <a:off x="502640" y="1431925"/>
            <a:ext cx="8229600" cy="5181600"/>
          </a:xfrm>
        </p:spPr>
        <p:txBody>
          <a:bodyPr>
            <a:normAutofit/>
          </a:bodyPr>
          <a:lstStyle/>
          <a:p>
            <a:pPr algn="ctr">
              <a:spcBef>
                <a:spcPts val="1800"/>
              </a:spcBef>
              <a:buNone/>
            </a:pPr>
            <a:endParaRPr lang="en-US" sz="1200" b="1" dirty="0" smtClean="0"/>
          </a:p>
          <a:p>
            <a:pPr marL="457200" lvl="1" indent="-514350">
              <a:spcBef>
                <a:spcPts val="1200"/>
              </a:spcBef>
              <a:buAutoNum type="arabicPeriod"/>
            </a:pPr>
            <a:r>
              <a:rPr lang="en-US" sz="2400" u="sng" dirty="0" smtClean="0"/>
              <a:t>Disparate Impact</a:t>
            </a:r>
            <a:r>
              <a:rPr lang="en-US" sz="2400" dirty="0" smtClean="0"/>
              <a:t> – a facially neutral employment practice  that has a disproportionate impact on a protected group.</a:t>
            </a:r>
          </a:p>
          <a:p>
            <a:pPr lvl="3" indent="-514350">
              <a:spcBef>
                <a:spcPts val="600"/>
              </a:spcBef>
            </a:pPr>
            <a:r>
              <a:rPr lang="en-US" sz="2400" dirty="0" smtClean="0"/>
              <a:t>Largely a </a:t>
            </a:r>
            <a:r>
              <a:rPr lang="en-US" sz="2400" b="1" dirty="0" smtClean="0"/>
              <a:t>statistical </a:t>
            </a:r>
            <a:r>
              <a:rPr lang="en-US" sz="2400" dirty="0" smtClean="0"/>
              <a:t>analysis and </a:t>
            </a:r>
            <a:r>
              <a:rPr lang="en-US" sz="2400" b="1" dirty="0" smtClean="0"/>
              <a:t>unintentional</a:t>
            </a:r>
          </a:p>
          <a:p>
            <a:pPr marL="1828800" lvl="3" indent="-514350">
              <a:buNone/>
            </a:pPr>
            <a:endParaRPr lang="en-US" sz="2400" dirty="0" smtClean="0"/>
          </a:p>
          <a:p>
            <a:pPr marL="457200" lvl="1" indent="-514350">
              <a:buAutoNum type="arabicPeriod"/>
            </a:pPr>
            <a:r>
              <a:rPr lang="en-US" sz="2400" u="sng" dirty="0" smtClean="0"/>
              <a:t>Disparate Treatment</a:t>
            </a:r>
            <a:r>
              <a:rPr lang="en-US" sz="2400" dirty="0" smtClean="0"/>
              <a:t> – an individual of a protected group is shown to have been singled out and treated less favorably than others similarly situated on the basis of an impermissible criterion.</a:t>
            </a:r>
          </a:p>
          <a:p>
            <a:pPr lvl="3" indent="-514350">
              <a:spcBef>
                <a:spcPts val="600"/>
              </a:spcBef>
            </a:pPr>
            <a:r>
              <a:rPr lang="en-US" sz="2400" dirty="0" smtClean="0"/>
              <a:t>Most common type of discrimination claim and is usually </a:t>
            </a:r>
            <a:r>
              <a:rPr lang="en-US" sz="2400" b="1" dirty="0" smtClean="0"/>
              <a:t>case specific and intentional</a:t>
            </a:r>
            <a:endParaRPr lang="en-US" sz="2400" b="1"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14</a:t>
            </a:fld>
            <a:endParaRPr lang="en-US" dirty="0"/>
          </a:p>
        </p:txBody>
      </p:sp>
    </p:spTree>
    <p:extLst>
      <p:ext uri="{BB962C8B-B14F-4D97-AF65-F5344CB8AC3E}">
        <p14:creationId xmlns:p14="http://schemas.microsoft.com/office/powerpoint/2010/main" val="145720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 y="609600"/>
            <a:ext cx="8153400" cy="990600"/>
          </a:xfrm>
        </p:spPr>
        <p:txBody>
          <a:bodyPr>
            <a:normAutofit fontScale="90000"/>
          </a:bodyPr>
          <a:lstStyle/>
          <a:p>
            <a:pPr lvl="1" algn="ctr"/>
            <a:r>
              <a:rPr lang="en-US" i="1" dirty="0" smtClean="0">
                <a:latin typeface="Garamond" pitchFamily="18" charset="0"/>
              </a:rPr>
              <a:t/>
            </a:r>
            <a:br>
              <a:rPr lang="en-US" i="1" dirty="0" smtClean="0">
                <a:latin typeface="Garamond" pitchFamily="18" charset="0"/>
              </a:rPr>
            </a:br>
            <a:r>
              <a:rPr lang="en-US" sz="4900" kern="1200" dirty="0">
                <a:latin typeface="+mj-lt"/>
                <a:ea typeface="+mj-ea"/>
                <a:cs typeface="+mj-cs"/>
              </a:rPr>
              <a:t>Discrimination vs. Harassment</a:t>
            </a:r>
            <a:r>
              <a:rPr lang="en-US" sz="5900" b="1" cap="small" dirty="0" smtClean="0">
                <a:effectLst>
                  <a:outerShdw blurRad="38100" dist="38100" dir="2700000" algn="tl">
                    <a:srgbClr val="000000">
                      <a:alpha val="43137"/>
                    </a:srgbClr>
                  </a:outerShdw>
                </a:effectLst>
              </a:rPr>
              <a:t/>
            </a:r>
            <a:br>
              <a:rPr lang="en-US" sz="5900" b="1" cap="small" dirty="0" smtClean="0">
                <a:effectLst>
                  <a:outerShdw blurRad="38100" dist="38100" dir="2700000" algn="tl">
                    <a:srgbClr val="000000">
                      <a:alpha val="43137"/>
                    </a:srgbClr>
                  </a:outerShdw>
                </a:effectLst>
              </a:rPr>
            </a:br>
            <a:r>
              <a:rPr lang="en-US" dirty="0" smtClean="0"/>
              <a:t/>
            </a:r>
            <a:br>
              <a:rPr lang="en-US" dirty="0" smtClean="0"/>
            </a:br>
            <a:endParaRPr lang="en-US" sz="4300" dirty="0"/>
          </a:p>
        </p:txBody>
      </p:sp>
      <p:sp>
        <p:nvSpPr>
          <p:cNvPr id="3" name="Content Placeholder 2"/>
          <p:cNvSpPr>
            <a:spLocks noGrp="1"/>
          </p:cNvSpPr>
          <p:nvPr>
            <p:ph idx="1"/>
          </p:nvPr>
        </p:nvSpPr>
        <p:spPr>
          <a:xfrm>
            <a:off x="762000" y="1600200"/>
            <a:ext cx="8153400" cy="4495800"/>
          </a:xfrm>
        </p:spPr>
        <p:txBody>
          <a:bodyPr>
            <a:normAutofit fontScale="47500" lnSpcReduction="20000"/>
          </a:bodyPr>
          <a:lstStyle/>
          <a:p>
            <a:pPr algn="ctr">
              <a:buNone/>
            </a:pPr>
            <a:endParaRPr lang="en-US" sz="1300" b="1" dirty="0" smtClean="0"/>
          </a:p>
          <a:p>
            <a:r>
              <a:rPr lang="en-US" sz="4400" b="1" dirty="0" smtClean="0"/>
              <a:t>Discrimination </a:t>
            </a:r>
            <a:r>
              <a:rPr lang="en-US" sz="4400" dirty="0" smtClean="0"/>
              <a:t>-  is an adverse employment action based upon a protected characteristic, as opposed to a legitimate work-related reasons.  For example:</a:t>
            </a:r>
          </a:p>
          <a:p>
            <a:pPr lvl="1"/>
            <a:r>
              <a:rPr lang="en-US" sz="4400" dirty="0" smtClean="0"/>
              <a:t>Hiring</a:t>
            </a:r>
          </a:p>
          <a:p>
            <a:pPr lvl="1"/>
            <a:r>
              <a:rPr lang="en-US" sz="4400" dirty="0" smtClean="0"/>
              <a:t>Promotion</a:t>
            </a:r>
          </a:p>
          <a:p>
            <a:pPr lvl="1"/>
            <a:r>
              <a:rPr lang="en-US" sz="4400" dirty="0" smtClean="0"/>
              <a:t>Work Assignments</a:t>
            </a:r>
          </a:p>
          <a:p>
            <a:pPr lvl="1"/>
            <a:r>
              <a:rPr lang="en-US" sz="4400" dirty="0" smtClean="0"/>
              <a:t>Pay Determinations</a:t>
            </a:r>
          </a:p>
          <a:p>
            <a:pPr lvl="1"/>
            <a:r>
              <a:rPr lang="en-US" sz="4400" dirty="0" smtClean="0"/>
              <a:t>Failure to accommodate</a:t>
            </a:r>
          </a:p>
          <a:p>
            <a:pPr lvl="1"/>
            <a:r>
              <a:rPr lang="en-US" sz="4400" dirty="0" smtClean="0"/>
              <a:t>Separation</a:t>
            </a:r>
          </a:p>
          <a:p>
            <a:pPr lvl="1">
              <a:buNone/>
            </a:pPr>
            <a:endParaRPr lang="en-US" sz="2500" dirty="0" smtClean="0"/>
          </a:p>
          <a:p>
            <a:r>
              <a:rPr lang="en-US" sz="4400" b="1" dirty="0" smtClean="0"/>
              <a:t>Harassment</a:t>
            </a:r>
            <a:r>
              <a:rPr lang="en-US" sz="4400" dirty="0" smtClean="0"/>
              <a:t> (a type of discrimination) – is workplace behavior by any person based  on a protected characteristic that unreasonably interferes with work performance or creates an intimidating, hostile or offensive work environment. </a:t>
            </a:r>
          </a:p>
          <a:p>
            <a:endParaRPr lang="en-US" sz="4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15</a:t>
            </a:fld>
            <a:endParaRPr lang="en-US" dirty="0"/>
          </a:p>
        </p:txBody>
      </p:sp>
    </p:spTree>
    <p:extLst>
      <p:ext uri="{BB962C8B-B14F-4D97-AF65-F5344CB8AC3E}">
        <p14:creationId xmlns:p14="http://schemas.microsoft.com/office/powerpoint/2010/main" val="264599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sz="2800" dirty="0" smtClean="0"/>
              <a:t> </a:t>
            </a:r>
            <a:br>
              <a:rPr lang="en-US" sz="2800" dirty="0" smtClean="0"/>
            </a:br>
            <a:r>
              <a:rPr lang="en-US" sz="2800" dirty="0" smtClean="0"/>
              <a:t/>
            </a:r>
            <a:br>
              <a:rPr lang="en-US" sz="2800" dirty="0" smtClean="0"/>
            </a:br>
            <a:r>
              <a:rPr lang="en-US" sz="4900" dirty="0"/>
              <a:t>Discrimination</a:t>
            </a:r>
            <a:r>
              <a:rPr lang="en-US" sz="4900" cap="small" dirty="0">
                <a:effectLst>
                  <a:outerShdw blurRad="38100" dist="38100" dir="2700000" algn="tl">
                    <a:srgbClr val="000000">
                      <a:alpha val="43137"/>
                    </a:srgbClr>
                  </a:outerShdw>
                </a:effectLst>
              </a:rPr>
              <a:t> </a:t>
            </a:r>
            <a:r>
              <a:rPr lang="en-US" sz="4900" dirty="0"/>
              <a:t>vs. Harassment</a:t>
            </a:r>
            <a:r>
              <a:rPr lang="en-US" dirty="0" smtClean="0"/>
              <a:t/>
            </a:r>
            <a:br>
              <a:rPr lang="en-US" dirty="0" smtClean="0"/>
            </a:br>
            <a:endParaRPr lang="en-US" sz="4300" dirty="0"/>
          </a:p>
        </p:txBody>
      </p:sp>
      <p:sp>
        <p:nvSpPr>
          <p:cNvPr id="3" name="Content Placeholder 2"/>
          <p:cNvSpPr>
            <a:spLocks noGrp="1"/>
          </p:cNvSpPr>
          <p:nvPr>
            <p:ph idx="1"/>
          </p:nvPr>
        </p:nvSpPr>
        <p:spPr>
          <a:xfrm>
            <a:off x="457200" y="1706562"/>
            <a:ext cx="8229600" cy="4724400"/>
          </a:xfrm>
        </p:spPr>
        <p:txBody>
          <a:bodyPr>
            <a:normAutofit fontScale="40000" lnSpcReduction="20000"/>
          </a:bodyPr>
          <a:lstStyle/>
          <a:p>
            <a:pPr eaLnBrk="1" hangingPunct="1">
              <a:buNone/>
              <a:defRPr/>
            </a:pPr>
            <a:r>
              <a:rPr lang="en-US" sz="8600" b="1" cap="small" dirty="0" smtClean="0">
                <a:effectLst>
                  <a:outerShdw blurRad="38100" dist="38100" dir="2700000" algn="tl">
                    <a:srgbClr val="000000">
                      <a:alpha val="43137"/>
                    </a:srgbClr>
                  </a:outerShdw>
                </a:effectLst>
              </a:rPr>
              <a:t>Hostile Work Environment</a:t>
            </a:r>
          </a:p>
          <a:p>
            <a:pPr algn="ctr" eaLnBrk="1" hangingPunct="1">
              <a:buNone/>
              <a:defRPr/>
            </a:pPr>
            <a:endParaRPr lang="en-US" sz="3000" dirty="0" smtClean="0"/>
          </a:p>
          <a:p>
            <a:pPr eaLnBrk="1" hangingPunct="1">
              <a:defRPr/>
            </a:pPr>
            <a:r>
              <a:rPr lang="en-US" sz="6000" dirty="0" smtClean="0"/>
              <a:t>Is a type of discrimination/harassment.</a:t>
            </a:r>
          </a:p>
          <a:p>
            <a:pPr eaLnBrk="1" hangingPunct="1">
              <a:buNone/>
              <a:defRPr/>
            </a:pPr>
            <a:endParaRPr lang="en-US" sz="2500" dirty="0" smtClean="0"/>
          </a:p>
          <a:p>
            <a:pPr eaLnBrk="1" hangingPunct="1">
              <a:defRPr/>
            </a:pPr>
            <a:r>
              <a:rPr lang="en-US" sz="6000" dirty="0" smtClean="0"/>
              <a:t>Anti-discrimination/Anti-harassment laws don’t require civil or tasteful behavior.  But forbids discriminatory workplace behaviors that are </a:t>
            </a:r>
            <a:r>
              <a:rPr lang="en-US" sz="6000" b="1" dirty="0" smtClean="0"/>
              <a:t>objectively offensive so as to negatively affect the conditions of employment</a:t>
            </a:r>
            <a:r>
              <a:rPr lang="en-US" sz="6000" dirty="0" smtClean="0"/>
              <a:t>.  </a:t>
            </a:r>
          </a:p>
          <a:p>
            <a:pPr eaLnBrk="1" hangingPunct="1">
              <a:buNone/>
              <a:defRPr/>
            </a:pPr>
            <a:endParaRPr lang="en-US" sz="2500" dirty="0" smtClean="0"/>
          </a:p>
          <a:p>
            <a:pPr eaLnBrk="1" hangingPunct="1">
              <a:defRPr/>
            </a:pPr>
            <a:r>
              <a:rPr lang="en-US" sz="6000" dirty="0" smtClean="0"/>
              <a:t>The severity of the conduct is judged by a </a:t>
            </a:r>
            <a:r>
              <a:rPr lang="en-US" sz="6000" b="1" dirty="0" smtClean="0"/>
              <a:t>reasonable person </a:t>
            </a:r>
            <a:r>
              <a:rPr lang="en-US" sz="6000" dirty="0" smtClean="0"/>
              <a:t>considering all the circumstances involved in the situation.</a:t>
            </a:r>
          </a:p>
          <a:p>
            <a:pPr eaLnBrk="1" hangingPunct="1">
              <a:buNone/>
              <a:defRPr/>
            </a:pPr>
            <a:endParaRPr lang="en-US" sz="2500" dirty="0" smtClean="0"/>
          </a:p>
          <a:p>
            <a:pPr eaLnBrk="1" hangingPunct="1">
              <a:defRPr/>
            </a:pPr>
            <a:r>
              <a:rPr lang="en-US" sz="6000" dirty="0" smtClean="0"/>
              <a:t>Whether the conduct is severe or pervasive; supervisors should </a:t>
            </a:r>
            <a:r>
              <a:rPr lang="en-US" sz="6000" b="1" dirty="0" smtClean="0"/>
              <a:t>never tolerate </a:t>
            </a:r>
            <a:r>
              <a:rPr lang="en-US" sz="6000" dirty="0" smtClean="0"/>
              <a:t>conduct or behavior that is unwelcome, offensive and directed at an employee </a:t>
            </a:r>
            <a:r>
              <a:rPr lang="en-US" sz="6000" b="1" dirty="0" smtClean="0"/>
              <a:t>because of any protected status</a:t>
            </a:r>
            <a:r>
              <a:rPr lang="en-US" sz="6000" dirty="0" smtClean="0"/>
              <a:t>!</a:t>
            </a:r>
          </a:p>
          <a:p>
            <a:endParaRPr lang="en-US" sz="18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16</a:t>
            </a:fld>
            <a:endParaRPr lang="en-US" dirty="0"/>
          </a:p>
        </p:txBody>
      </p:sp>
    </p:spTree>
    <p:extLst>
      <p:ext uri="{BB962C8B-B14F-4D97-AF65-F5344CB8AC3E}">
        <p14:creationId xmlns:p14="http://schemas.microsoft.com/office/powerpoint/2010/main" val="147262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latin typeface="Garamond" pitchFamily="18" charset="0"/>
              </a:rPr>
              <a:t/>
            </a:r>
            <a:br>
              <a:rPr lang="en-US" sz="3600" i="1" dirty="0" smtClean="0">
                <a:latin typeface="Garamond" pitchFamily="18" charset="0"/>
              </a:rPr>
            </a:br>
            <a:r>
              <a:rPr lang="en-US" sz="3600" dirty="0" smtClean="0"/>
              <a:t/>
            </a:r>
            <a:br>
              <a:rPr lang="en-US" sz="3600" dirty="0" smtClean="0"/>
            </a:br>
            <a:endParaRPr lang="en-US" sz="3600" dirty="0"/>
          </a:p>
        </p:txBody>
      </p:sp>
      <p:sp>
        <p:nvSpPr>
          <p:cNvPr id="3" name="Content Placeholder 2"/>
          <p:cNvSpPr>
            <a:spLocks noGrp="1"/>
          </p:cNvSpPr>
          <p:nvPr>
            <p:ph idx="1"/>
          </p:nvPr>
        </p:nvSpPr>
        <p:spPr>
          <a:xfrm>
            <a:off x="609600" y="990600"/>
            <a:ext cx="8153400" cy="4495800"/>
          </a:xfrm>
        </p:spPr>
        <p:txBody>
          <a:bodyPr/>
          <a:lstStyle/>
          <a:p>
            <a:endParaRPr lang="en-US" sz="2400" dirty="0" smtClean="0"/>
          </a:p>
          <a:p>
            <a:endParaRPr lang="en-US" sz="1200" dirty="0" smtClean="0"/>
          </a:p>
          <a:p>
            <a:r>
              <a:rPr lang="en-US" sz="2400" dirty="0" smtClean="0"/>
              <a:t>The law provides that once an employer knows or should have known of unlawful discriminatory or harassing conduct, the employer </a:t>
            </a:r>
            <a:r>
              <a:rPr lang="en-US" sz="2400" b="1" u="sng" dirty="0" smtClean="0"/>
              <a:t>must</a:t>
            </a:r>
            <a:r>
              <a:rPr lang="en-US" sz="2400" b="1" dirty="0" smtClean="0"/>
              <a:t> take prompt and effective remedial action</a:t>
            </a:r>
            <a:r>
              <a:rPr lang="en-US" sz="2000" dirty="0" smtClean="0"/>
              <a:t>.</a:t>
            </a:r>
          </a:p>
          <a:p>
            <a:r>
              <a:rPr lang="en-US" sz="2400" dirty="0" smtClean="0"/>
              <a:t>The remedy used must be reasonably </a:t>
            </a:r>
            <a:r>
              <a:rPr lang="en-US" sz="2400" b="1" dirty="0" smtClean="0"/>
              <a:t>calculated to end the harassment </a:t>
            </a:r>
            <a:r>
              <a:rPr lang="en-US" sz="2400" dirty="0" smtClean="0"/>
              <a:t>and must offer </a:t>
            </a:r>
            <a:r>
              <a:rPr lang="en-US" sz="2400" b="1" dirty="0" smtClean="0"/>
              <a:t>more than a temporary solution </a:t>
            </a:r>
            <a:r>
              <a:rPr lang="en-US" sz="2400" dirty="0" smtClean="0"/>
              <a:t>or result.  This may require corrective action or discipline.</a:t>
            </a:r>
            <a:endParaRPr lang="en-US" sz="24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17</a:t>
            </a:fld>
            <a:endParaRPr lang="en-US" dirty="0"/>
          </a:p>
        </p:txBody>
      </p:sp>
      <p:sp>
        <p:nvSpPr>
          <p:cNvPr id="8" name="TextBox 7"/>
          <p:cNvSpPr txBox="1"/>
          <p:nvPr/>
        </p:nvSpPr>
        <p:spPr>
          <a:xfrm>
            <a:off x="-609600" y="446039"/>
            <a:ext cx="9144000" cy="769441"/>
          </a:xfrm>
          <a:prstGeom prst="rect">
            <a:avLst/>
          </a:prstGeom>
          <a:noFill/>
        </p:spPr>
        <p:txBody>
          <a:bodyPr wrap="square" rtlCol="0">
            <a:spAutoFit/>
          </a:bodyPr>
          <a:lstStyle/>
          <a:p>
            <a:pPr algn="ctr"/>
            <a:r>
              <a:rPr lang="en-US" sz="4400" dirty="0">
                <a:solidFill>
                  <a:schemeClr val="tx2"/>
                </a:solidFill>
                <a:latin typeface="+mj-lt"/>
                <a:ea typeface="+mj-ea"/>
                <a:cs typeface="+mj-cs"/>
              </a:rPr>
              <a:t>The University’s Obligations</a:t>
            </a:r>
          </a:p>
        </p:txBody>
      </p:sp>
    </p:spTree>
    <p:extLst>
      <p:ext uri="{BB962C8B-B14F-4D97-AF65-F5344CB8AC3E}">
        <p14:creationId xmlns:p14="http://schemas.microsoft.com/office/powerpoint/2010/main" val="295391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a:bodyPr>
          <a:lstStyle/>
          <a:p>
            <a:r>
              <a:rPr lang="en-US" dirty="0"/>
              <a:t>Harassment</a:t>
            </a:r>
          </a:p>
        </p:txBody>
      </p:sp>
      <p:sp>
        <p:nvSpPr>
          <p:cNvPr id="3" name="Content Placeholder 2"/>
          <p:cNvSpPr>
            <a:spLocks noGrp="1"/>
          </p:cNvSpPr>
          <p:nvPr>
            <p:ph idx="1"/>
          </p:nvPr>
        </p:nvSpPr>
        <p:spPr>
          <a:xfrm>
            <a:off x="457200" y="1447800"/>
            <a:ext cx="8229600" cy="3886200"/>
          </a:xfrm>
        </p:spPr>
        <p:txBody>
          <a:bodyPr/>
          <a:lstStyle/>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lvl="1">
              <a:spcBef>
                <a:spcPts val="1200"/>
              </a:spcBef>
              <a:buClr>
                <a:schemeClr val="accent2">
                  <a:lumMod val="75000"/>
                </a:schemeClr>
              </a:buClr>
            </a:pPr>
            <a:r>
              <a:rPr lang="en-US" sz="2400" dirty="0" smtClean="0"/>
              <a:t>Workplace Harassment is more than “sexual harassment” but is actually harassment based on </a:t>
            </a:r>
            <a:r>
              <a:rPr lang="en-US" sz="2400" b="1" dirty="0" smtClean="0"/>
              <a:t>all protected characteristics </a:t>
            </a:r>
            <a:r>
              <a:rPr lang="en-US" sz="2400" dirty="0" smtClean="0"/>
              <a:t>and is prohibited by law.</a:t>
            </a:r>
          </a:p>
          <a:p>
            <a:pPr lvl="1">
              <a:spcBef>
                <a:spcPts val="1200"/>
              </a:spcBef>
              <a:buClr>
                <a:schemeClr val="accent2">
                  <a:lumMod val="75000"/>
                </a:schemeClr>
              </a:buClr>
            </a:pPr>
            <a:r>
              <a:rPr lang="en-US" sz="2400" dirty="0" smtClean="0"/>
              <a:t>All claims of Sexual Harassment or Violence must be </a:t>
            </a:r>
            <a:r>
              <a:rPr lang="en-US" sz="2400" b="1" dirty="0" smtClean="0"/>
              <a:t>promptly reported </a:t>
            </a:r>
            <a:r>
              <a:rPr lang="en-US" sz="2400" dirty="0" smtClean="0"/>
              <a:t>to the Title IX Compliance Officer or other appropriate official.</a:t>
            </a:r>
          </a:p>
          <a:p>
            <a:pPr lvl="1">
              <a:spcBef>
                <a:spcPts val="1200"/>
              </a:spcBef>
              <a:buClr>
                <a:schemeClr val="accent2">
                  <a:lumMod val="75000"/>
                </a:schemeClr>
              </a:buClr>
            </a:pPr>
            <a:r>
              <a:rPr lang="en-US" sz="2400" dirty="0" smtClean="0"/>
              <a:t>New UC and Campus Policies regarding Bullying and Harassing Behaviors</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18</a:t>
            </a:fld>
            <a:endParaRPr lang="en-US" dirty="0"/>
          </a:p>
        </p:txBody>
      </p:sp>
    </p:spTree>
    <p:extLst>
      <p:ext uri="{BB962C8B-B14F-4D97-AF65-F5344CB8AC3E}">
        <p14:creationId xmlns:p14="http://schemas.microsoft.com/office/powerpoint/2010/main" val="7071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r>
              <a:rPr lang="en-US" dirty="0" smtClean="0"/>
              <a:t>New Campus Policy Building on APM and Regents </a:t>
            </a:r>
            <a:r>
              <a:rPr lang="en-US" dirty="0"/>
              <a:t>Policy 1111 (Statement of Ethical Values and Standards of Ethical Conduct) </a:t>
            </a:r>
            <a:endParaRPr lang="en-US" dirty="0" smtClean="0"/>
          </a:p>
          <a:p>
            <a:r>
              <a:rPr lang="en-US" dirty="0" smtClean="0"/>
              <a:t> </a:t>
            </a:r>
            <a:r>
              <a:rPr lang="en-US" b="1" dirty="0"/>
              <a:t>Conduct of an employer or employee in the workplace, with malice, </a:t>
            </a:r>
            <a:r>
              <a:rPr lang="en-US" b="1" dirty="0" smtClean="0"/>
              <a:t>that </a:t>
            </a:r>
            <a:r>
              <a:rPr lang="en-US" b="1" dirty="0"/>
              <a:t>a reasonable person would find hostile, offensive, and unrelated to an employer’s legitimate business interests.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19</a:t>
            </a:fld>
            <a:endParaRPr lang="en-US" dirty="0"/>
          </a:p>
        </p:txBody>
      </p:sp>
    </p:spTree>
    <p:extLst>
      <p:ext uri="{BB962C8B-B14F-4D97-AF65-F5344CB8AC3E}">
        <p14:creationId xmlns:p14="http://schemas.microsoft.com/office/powerpoint/2010/main" val="342767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Campus Counsel</a:t>
            </a:r>
            <a:endParaRPr lang="en-US" dirty="0"/>
          </a:p>
        </p:txBody>
      </p:sp>
      <p:sp>
        <p:nvSpPr>
          <p:cNvPr id="3" name="Content Placeholder 2"/>
          <p:cNvSpPr>
            <a:spLocks noGrp="1"/>
          </p:cNvSpPr>
          <p:nvPr>
            <p:ph sz="quarter" idx="1"/>
          </p:nvPr>
        </p:nvSpPr>
        <p:spPr>
          <a:xfrm>
            <a:off x="609600" y="1600200"/>
            <a:ext cx="3886200" cy="152400"/>
          </a:xfrm>
        </p:spPr>
        <p:txBody>
          <a:bodyPr/>
          <a:lstStyle/>
          <a:p>
            <a:endParaRPr lang="en-US" dirty="0"/>
          </a:p>
        </p:txBody>
      </p:sp>
      <p:sp>
        <p:nvSpPr>
          <p:cNvPr id="4" name="Content Placeholder 3"/>
          <p:cNvSpPr>
            <a:spLocks noGrp="1"/>
          </p:cNvSpPr>
          <p:nvPr>
            <p:ph sz="quarter" idx="2"/>
          </p:nvPr>
        </p:nvSpPr>
        <p:spPr>
          <a:xfrm>
            <a:off x="4800600" y="1600200"/>
            <a:ext cx="3886200" cy="152400"/>
          </a:xfrm>
        </p:spPr>
        <p:txBody>
          <a:bodyPr/>
          <a:lstStyle/>
          <a:p>
            <a:endParaRPr lang="en-US" dirty="0"/>
          </a:p>
        </p:txBody>
      </p:sp>
      <p:sp>
        <p:nvSpPr>
          <p:cNvPr id="5" name="Text Placeholder 4"/>
          <p:cNvSpPr>
            <a:spLocks noGrp="1"/>
          </p:cNvSpPr>
          <p:nvPr>
            <p:ph type="body" sz="half" idx="3"/>
          </p:nvPr>
        </p:nvSpPr>
        <p:spPr>
          <a:xfrm>
            <a:off x="609600" y="1935162"/>
            <a:ext cx="8077200" cy="4191001"/>
          </a:xfrm>
        </p:spPr>
        <p:txBody>
          <a:bodyPr/>
          <a:lstStyle/>
          <a:p>
            <a:r>
              <a:rPr lang="en-US" dirty="0" smtClean="0"/>
              <a:t>Duty to the Regents (the Institution)</a:t>
            </a:r>
          </a:p>
          <a:p>
            <a:r>
              <a:rPr lang="en-US" dirty="0" smtClean="0"/>
              <a:t>Dual Report to Chancellor and to General Counsel</a:t>
            </a:r>
          </a:p>
          <a:p>
            <a:r>
              <a:rPr lang="en-US" dirty="0" smtClean="0"/>
              <a:t>Clients include Upper Level Administrators of UCR (including Associate Vice Chancellor Lam and her Equity Advisors)</a:t>
            </a:r>
          </a:p>
          <a:p>
            <a:r>
              <a:rPr lang="en-US" dirty="0" smtClean="0"/>
              <a:t>Office is a resource funded by the Chancellor to the Schools and Departments within UCR and OP</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2</a:t>
            </a:fld>
            <a:endParaRPr lang="en-US" dirty="0"/>
          </a:p>
        </p:txBody>
      </p:sp>
    </p:spTree>
    <p:extLst>
      <p:ext uri="{BB962C8B-B14F-4D97-AF65-F5344CB8AC3E}">
        <p14:creationId xmlns:p14="http://schemas.microsoft.com/office/powerpoint/2010/main" val="3094419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Policy</a:t>
            </a:r>
            <a:endParaRPr lang="en-US" dirty="0"/>
          </a:p>
        </p:txBody>
      </p:sp>
      <p:sp>
        <p:nvSpPr>
          <p:cNvPr id="3" name="Content Placeholder 2"/>
          <p:cNvSpPr>
            <a:spLocks noGrp="1"/>
          </p:cNvSpPr>
          <p:nvPr>
            <p:ph sz="quarter" idx="1"/>
          </p:nvPr>
        </p:nvSpPr>
        <p:spPr/>
        <p:txBody>
          <a:bodyPr/>
          <a:lstStyle/>
          <a:p>
            <a:endParaRPr lang="en-US" dirty="0"/>
          </a:p>
          <a:p>
            <a:r>
              <a:rPr lang="en-US" b="1" dirty="0"/>
              <a:t>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 </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20</a:t>
            </a:fld>
            <a:endParaRPr lang="en-US" dirty="0"/>
          </a:p>
        </p:txBody>
      </p:sp>
    </p:spTree>
    <p:extLst>
      <p:ext uri="{BB962C8B-B14F-4D97-AF65-F5344CB8AC3E}">
        <p14:creationId xmlns:p14="http://schemas.microsoft.com/office/powerpoint/2010/main" val="194992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21</a:t>
            </a:fld>
            <a:endParaRPr lang="en-US" dirty="0"/>
          </a:p>
        </p:txBody>
      </p:sp>
      <p:sp>
        <p:nvSpPr>
          <p:cNvPr id="4" name="Content Placeholder 3"/>
          <p:cNvSpPr>
            <a:spLocks noGrp="1"/>
          </p:cNvSpPr>
          <p:nvPr>
            <p:ph sz="quarter" idx="1"/>
          </p:nvPr>
        </p:nvSpPr>
        <p:spPr>
          <a:xfrm>
            <a:off x="457200" y="1706562"/>
            <a:ext cx="8229600" cy="4724400"/>
          </a:xfrm>
        </p:spPr>
        <p:txBody>
          <a:bodyPr>
            <a:normAutofit fontScale="77500" lnSpcReduction="20000"/>
          </a:bodyPr>
          <a:lstStyle/>
          <a:p>
            <a:r>
              <a:rPr lang="en-US" dirty="0" smtClean="0"/>
              <a:t>California Government Code Section 12950.1   Effective </a:t>
            </a:r>
            <a:r>
              <a:rPr lang="en-US" dirty="0"/>
              <a:t>January 1, 2015</a:t>
            </a:r>
          </a:p>
          <a:p>
            <a:r>
              <a:rPr lang="en-US" dirty="0"/>
              <a:t>R</a:t>
            </a:r>
            <a:r>
              <a:rPr lang="en-US" dirty="0" smtClean="0"/>
              <a:t>equires </a:t>
            </a:r>
            <a:r>
              <a:rPr lang="en-US" dirty="0"/>
              <a:t>employers with 50 or more employees to include the prevention of "abusive conduct" as a component of training that is already required in the area of sexual harassment</a:t>
            </a:r>
            <a:r>
              <a:rPr lang="en-US" dirty="0" smtClean="0"/>
              <a:t>.</a:t>
            </a:r>
          </a:p>
          <a:p>
            <a:r>
              <a:rPr lang="en-US" dirty="0" smtClean="0"/>
              <a:t>For </a:t>
            </a:r>
            <a:r>
              <a:rPr lang="en-US" dirty="0"/>
              <a:t>purposes of this section, “abusive conduct” means </a:t>
            </a:r>
            <a:r>
              <a:rPr lang="en-US" b="1" dirty="0"/>
              <a:t>conduct</a:t>
            </a:r>
            <a:r>
              <a:rPr lang="en-US" dirty="0"/>
              <a:t> of an employer or employee in the workplace, </a:t>
            </a:r>
            <a:r>
              <a:rPr lang="en-US" b="1" dirty="0"/>
              <a:t>with malice, that a reasonable person would find hostile, offensive, and unrelated to an employer’s legitimate business interests</a:t>
            </a:r>
            <a:r>
              <a:rPr lang="en-US" dirty="0"/>
              <a:t>. Abusive conduct may include repeated infliction of verbal abuse, such as the use of derogatory remarks, insults, and epithets, verbal or physical conduct that a reasonable person would find threatening, intimidating, or humiliating, or the gratuitous sabotage or undermining of a person’s work performance. A single act shall not constitute abusive conduct, unless especially severe and egregious.</a:t>
            </a:r>
          </a:p>
          <a:p>
            <a:endParaRPr lang="en-US" dirty="0" smtClean="0"/>
          </a:p>
          <a:p>
            <a:endParaRPr lang="en-US" dirty="0"/>
          </a:p>
        </p:txBody>
      </p:sp>
    </p:spTree>
    <p:extLst>
      <p:ext uri="{BB962C8B-B14F-4D97-AF65-F5344CB8AC3E}">
        <p14:creationId xmlns:p14="http://schemas.microsoft.com/office/powerpoint/2010/main" val="282294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75170" cy="1219200"/>
          </a:xfrm>
        </p:spPr>
        <p:txBody>
          <a:bodyPr/>
          <a:lstStyle/>
          <a:p>
            <a:r>
              <a:rPr lang="en-US" dirty="0"/>
              <a:t>Anti-bullying Training Requirement</a:t>
            </a:r>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22</a:t>
            </a:fld>
            <a:endParaRPr lang="en-US" dirty="0"/>
          </a:p>
        </p:txBody>
      </p:sp>
      <p:sp>
        <p:nvSpPr>
          <p:cNvPr id="4" name="Content Placeholder 3"/>
          <p:cNvSpPr>
            <a:spLocks noGrp="1"/>
          </p:cNvSpPr>
          <p:nvPr>
            <p:ph sz="quarter" idx="1"/>
          </p:nvPr>
        </p:nvSpPr>
        <p:spPr>
          <a:xfrm>
            <a:off x="533400" y="1706562"/>
            <a:ext cx="8229600" cy="4724400"/>
          </a:xfrm>
        </p:spPr>
        <p:txBody>
          <a:bodyPr>
            <a:normAutofit fontScale="70000" lnSpcReduction="20000"/>
          </a:bodyPr>
          <a:lstStyle/>
          <a:p>
            <a:r>
              <a:rPr lang="en-US" sz="2900" b="1" dirty="0"/>
              <a:t>Already included in UC online and live training sessions.</a:t>
            </a:r>
          </a:p>
          <a:p>
            <a:r>
              <a:rPr lang="en-US" sz="2900" b="1" dirty="0" smtClean="0"/>
              <a:t>Does </a:t>
            </a:r>
            <a:r>
              <a:rPr lang="en-US" sz="2900" b="1" dirty="0"/>
              <a:t>it create a new cause of action for “abusive conduct” in the workplace? </a:t>
            </a:r>
            <a:endParaRPr lang="en-US" sz="2900" dirty="0"/>
          </a:p>
          <a:p>
            <a:pPr lvl="1"/>
            <a:r>
              <a:rPr lang="en-US" sz="2500" dirty="0"/>
              <a:t>No. While it may not good business practices, there is no law in California that makes workplace bullying or “abusive conduct” as defined in </a:t>
            </a:r>
            <a:r>
              <a:rPr lang="en-US" sz="2500" dirty="0" smtClean="0"/>
              <a:t>GC 12950.1 illegal</a:t>
            </a:r>
            <a:r>
              <a:rPr lang="en-US" sz="2500" dirty="0"/>
              <a:t>. The policy reason behind not making such conduct illegal is that it would be difficult to determine what conduct is simply discipline, counseling, and day-to-day management actions versus actions taken with “malice” by a manager. Making such conduct actionable under the law would, in effect, make the court system the final decision maker in resolving normal day-to-day workplace disputes, which could stress the already overwhelmed court system</a:t>
            </a:r>
            <a:r>
              <a:rPr lang="en-US" sz="2500" dirty="0" smtClean="0"/>
              <a:t>.</a:t>
            </a:r>
          </a:p>
          <a:p>
            <a:endParaRPr lang="en-US" sz="2900" dirty="0"/>
          </a:p>
          <a:p>
            <a:r>
              <a:rPr lang="en-US" sz="2900" b="1" dirty="0" smtClean="0"/>
              <a:t>Could </a:t>
            </a:r>
            <a:r>
              <a:rPr lang="en-US" sz="2900" b="1" dirty="0"/>
              <a:t>this amendment eventually lead to a law making “abusive conduct” illegal? </a:t>
            </a:r>
            <a:endParaRPr lang="en-US" sz="2900" dirty="0"/>
          </a:p>
          <a:p>
            <a:pPr lvl="1"/>
            <a:r>
              <a:rPr lang="en-US" sz="2500" dirty="0"/>
              <a:t>Potentially. Even though there is no legal cause of action for “abusive conduct” as defined in the new law, this type of legislation could be amended to make this conduct illegal in the future.</a:t>
            </a:r>
          </a:p>
          <a:p>
            <a:endParaRPr lang="en-US" dirty="0" smtClean="0"/>
          </a:p>
          <a:p>
            <a:endParaRPr lang="en-US" dirty="0"/>
          </a:p>
        </p:txBody>
      </p:sp>
    </p:spTree>
    <p:extLst>
      <p:ext uri="{BB962C8B-B14F-4D97-AF65-F5344CB8AC3E}">
        <p14:creationId xmlns:p14="http://schemas.microsoft.com/office/powerpoint/2010/main" val="326929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381000" y="1600200"/>
            <a:ext cx="8229600" cy="4038600"/>
          </a:xfrm>
        </p:spPr>
        <p:txBody>
          <a:bodyPr/>
          <a:lstStyle/>
          <a:p>
            <a:pPr lvl="1">
              <a:buClr>
                <a:schemeClr val="accent2">
                  <a:lumMod val="75000"/>
                </a:schemeClr>
              </a:buClr>
              <a:buFont typeface="Wingdings" pitchFamily="2" charset="2"/>
              <a:buChar char="q"/>
            </a:pPr>
            <a:r>
              <a:rPr lang="en-US" sz="2300" dirty="0" smtClean="0"/>
              <a:t>Be aware of unacceptable behaviors.</a:t>
            </a:r>
          </a:p>
          <a:p>
            <a:pPr lvl="1">
              <a:buClr>
                <a:schemeClr val="accent2">
                  <a:lumMod val="75000"/>
                </a:schemeClr>
              </a:buClr>
              <a:buFont typeface="Wingdings" pitchFamily="2" charset="2"/>
              <a:buChar char="q"/>
            </a:pPr>
            <a:r>
              <a:rPr lang="en-US" sz="2300" dirty="0" smtClean="0"/>
              <a:t>Be a role model and teach by example.</a:t>
            </a:r>
          </a:p>
          <a:p>
            <a:pPr lvl="1">
              <a:buClr>
                <a:schemeClr val="accent2">
                  <a:lumMod val="75000"/>
                </a:schemeClr>
              </a:buClr>
              <a:buFont typeface="Wingdings" pitchFamily="2" charset="2"/>
              <a:buChar char="q"/>
            </a:pPr>
            <a:r>
              <a:rPr lang="en-US" sz="2300" dirty="0" smtClean="0"/>
              <a:t>Make sure that faculty, students and staff understand the range of behaviors that will not be tolerated.</a:t>
            </a:r>
          </a:p>
          <a:p>
            <a:pPr lvl="1">
              <a:buClr>
                <a:schemeClr val="accent2">
                  <a:lumMod val="75000"/>
                </a:schemeClr>
              </a:buClr>
              <a:buFont typeface="Wingdings" pitchFamily="2" charset="2"/>
              <a:buChar char="q"/>
            </a:pPr>
            <a:r>
              <a:rPr lang="en-US" sz="2300" dirty="0" smtClean="0"/>
              <a:t>Do not allow sexist, bigoted, or sexual remarks.</a:t>
            </a:r>
          </a:p>
          <a:p>
            <a:pPr lvl="1">
              <a:buClr>
                <a:schemeClr val="accent2">
                  <a:lumMod val="75000"/>
                </a:schemeClr>
              </a:buClr>
              <a:buFont typeface="Wingdings" pitchFamily="2" charset="2"/>
              <a:buChar char="q"/>
            </a:pPr>
            <a:r>
              <a:rPr lang="en-US" sz="2300" dirty="0" smtClean="0"/>
              <a:t>Do not participate in sending or forwarding email jokes, cartoons, or articles that could be considered offensive.</a:t>
            </a:r>
          </a:p>
          <a:p>
            <a:pPr lvl="1">
              <a:buClr>
                <a:schemeClr val="accent2">
                  <a:lumMod val="75000"/>
                </a:schemeClr>
              </a:buClr>
              <a:buFont typeface="Wingdings" pitchFamily="2" charset="2"/>
              <a:buChar char="q"/>
            </a:pPr>
            <a:r>
              <a:rPr lang="en-US" sz="2300" dirty="0" smtClean="0"/>
              <a:t>Make it a practice to consistently and promptly address discriminatory or harassing remarks or behaviors.</a:t>
            </a:r>
          </a:p>
          <a:p>
            <a:pPr lvl="1">
              <a:buClr>
                <a:schemeClr val="accent2">
                  <a:lumMod val="75000"/>
                </a:schemeClr>
              </a:buClr>
              <a:buFont typeface="Wingdings" pitchFamily="2" charset="2"/>
              <a:buChar char="q"/>
            </a:pPr>
            <a:r>
              <a:rPr lang="en-US" sz="2300" dirty="0" smtClean="0"/>
              <a:t>Identify areas which might disclose vulnerabilities in UC practices</a:t>
            </a:r>
          </a:p>
          <a:p>
            <a:pPr lvl="1">
              <a:buNone/>
            </a:pPr>
            <a:endParaRPr lang="en-US" sz="2000" dirty="0" smtClean="0"/>
          </a:p>
          <a:p>
            <a:pPr lvl="1"/>
            <a:endParaRPr lang="en-US" sz="2000" dirty="0" smtClean="0"/>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23</a:t>
            </a:fld>
            <a:endParaRPr lang="en-US" dirty="0"/>
          </a:p>
        </p:txBody>
      </p:sp>
      <p:sp>
        <p:nvSpPr>
          <p:cNvPr id="4" name="TextBox 3"/>
          <p:cNvSpPr txBox="1"/>
          <p:nvPr/>
        </p:nvSpPr>
        <p:spPr>
          <a:xfrm>
            <a:off x="381000" y="152400"/>
            <a:ext cx="9601200" cy="1200329"/>
          </a:xfrm>
          <a:prstGeom prst="rect">
            <a:avLst/>
          </a:prstGeom>
          <a:noFill/>
        </p:spPr>
        <p:txBody>
          <a:bodyPr wrap="square" rtlCol="0">
            <a:spAutoFit/>
          </a:bodyPr>
          <a:lstStyle/>
          <a:p>
            <a:r>
              <a:rPr lang="en-US" sz="3600" dirty="0" smtClean="0">
                <a:solidFill>
                  <a:schemeClr val="tx2"/>
                </a:solidFill>
                <a:latin typeface="+mj-lt"/>
                <a:ea typeface="+mj-ea"/>
                <a:cs typeface="+mj-cs"/>
              </a:rPr>
              <a:t>Equity Advisors </a:t>
            </a:r>
            <a:r>
              <a:rPr lang="en-US" sz="3600" dirty="0">
                <a:solidFill>
                  <a:schemeClr val="tx2"/>
                </a:solidFill>
                <a:latin typeface="+mj-lt"/>
                <a:ea typeface="+mj-ea"/>
                <a:cs typeface="+mj-cs"/>
              </a:rPr>
              <a:t>are Key Players in Preventing </a:t>
            </a:r>
            <a:r>
              <a:rPr lang="en-US" sz="3600" dirty="0" smtClean="0">
                <a:solidFill>
                  <a:schemeClr val="tx2"/>
                </a:solidFill>
                <a:latin typeface="+mj-lt"/>
                <a:ea typeface="+mj-ea"/>
                <a:cs typeface="+mj-cs"/>
              </a:rPr>
              <a:t>Discrimination and Bullying/Harassment</a:t>
            </a:r>
            <a:endParaRPr lang="en-US" sz="3600" dirty="0">
              <a:solidFill>
                <a:schemeClr val="tx2"/>
              </a:solidFill>
              <a:latin typeface="+mj-lt"/>
              <a:ea typeface="+mj-ea"/>
              <a:cs typeface="+mj-cs"/>
            </a:endParaRPr>
          </a:p>
        </p:txBody>
      </p:sp>
    </p:spTree>
    <p:extLst>
      <p:ext uri="{BB962C8B-B14F-4D97-AF65-F5344CB8AC3E}">
        <p14:creationId xmlns:p14="http://schemas.microsoft.com/office/powerpoint/2010/main" val="189625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a:bodyPr>
          <a:lstStyle/>
          <a:p>
            <a:r>
              <a:rPr lang="en-US" dirty="0"/>
              <a:t>Duty To Investigate</a:t>
            </a:r>
          </a:p>
        </p:txBody>
      </p:sp>
      <p:sp>
        <p:nvSpPr>
          <p:cNvPr id="3" name="Content Placeholder 2"/>
          <p:cNvSpPr>
            <a:spLocks noGrp="1"/>
          </p:cNvSpPr>
          <p:nvPr>
            <p:ph idx="1"/>
          </p:nvPr>
        </p:nvSpPr>
        <p:spPr>
          <a:xfrm>
            <a:off x="457200" y="1676400"/>
            <a:ext cx="8229600" cy="5181600"/>
          </a:xfrm>
        </p:spPr>
        <p:txBody>
          <a:bodyPr/>
          <a:lstStyle/>
          <a:p>
            <a:pPr algn="ctr">
              <a:buNone/>
            </a:pPr>
            <a:endParaRPr lang="en-US" sz="1200" b="1" dirty="0" smtClean="0"/>
          </a:p>
          <a:p>
            <a:pPr>
              <a:spcBef>
                <a:spcPts val="0"/>
              </a:spcBef>
            </a:pPr>
            <a:r>
              <a:rPr lang="en-US" sz="2000" dirty="0" smtClean="0"/>
              <a:t>State and Federal law require an employer to</a:t>
            </a:r>
            <a:r>
              <a:rPr lang="en-US" sz="2000" b="1" dirty="0" smtClean="0"/>
              <a:t> promptly and fairly investigate </a:t>
            </a:r>
            <a:r>
              <a:rPr lang="en-US" sz="2000" dirty="0" smtClean="0"/>
              <a:t>a charge of discrimination or harassment.</a:t>
            </a:r>
          </a:p>
          <a:p>
            <a:pPr>
              <a:spcBef>
                <a:spcPts val="600"/>
              </a:spcBef>
            </a:pPr>
            <a:r>
              <a:rPr lang="en-US" sz="2000" dirty="0" smtClean="0"/>
              <a:t>California Law:</a:t>
            </a:r>
          </a:p>
          <a:p>
            <a:pPr lvl="1">
              <a:spcBef>
                <a:spcPts val="600"/>
              </a:spcBef>
            </a:pPr>
            <a:r>
              <a:rPr lang="en-US" sz="2000" dirty="0" smtClean="0"/>
              <a:t>Requires an employer to “</a:t>
            </a:r>
            <a:r>
              <a:rPr lang="en-US" sz="2000" b="1" dirty="0" smtClean="0"/>
              <a:t>take all reasonable steps to prevent </a:t>
            </a:r>
            <a:r>
              <a:rPr lang="en-US" sz="2000" dirty="0" smtClean="0"/>
              <a:t>discrimination.”</a:t>
            </a:r>
          </a:p>
          <a:p>
            <a:pPr lvl="1">
              <a:spcBef>
                <a:spcPts val="600"/>
              </a:spcBef>
            </a:pPr>
            <a:r>
              <a:rPr lang="en-US" sz="2000" dirty="0" smtClean="0"/>
              <a:t>Some California courts have held that a duty to prevent discrimination includes the duty to </a:t>
            </a:r>
            <a:r>
              <a:rPr lang="en-US" sz="2000" b="1" dirty="0" smtClean="0"/>
              <a:t>investigate allegations </a:t>
            </a:r>
            <a:r>
              <a:rPr lang="en-US" sz="2000" dirty="0" smtClean="0"/>
              <a:t>of discrimination or harassment.</a:t>
            </a:r>
          </a:p>
          <a:p>
            <a:pPr>
              <a:spcBef>
                <a:spcPts val="600"/>
              </a:spcBef>
            </a:pPr>
            <a:r>
              <a:rPr lang="en-US" sz="2000" dirty="0" smtClean="0"/>
              <a:t>Duty to investigate simply means that supervisor/managers </a:t>
            </a:r>
            <a:r>
              <a:rPr lang="en-US" sz="2000" b="1" dirty="0" smtClean="0"/>
              <a:t>must have all relevant facts before taking corrective action</a:t>
            </a:r>
            <a:r>
              <a:rPr lang="en-US" sz="2000" dirty="0" smtClean="0"/>
              <a:t> (fact finding investigation coordinated with appropriate campus office).</a:t>
            </a:r>
          </a:p>
          <a:p>
            <a:pPr>
              <a:spcBef>
                <a:spcPts val="600"/>
              </a:spcBef>
            </a:pPr>
            <a:r>
              <a:rPr lang="en-US" sz="2000" dirty="0" smtClean="0"/>
              <a:t>The investigation </a:t>
            </a:r>
            <a:r>
              <a:rPr lang="en-US" sz="2000" b="1" dirty="0" smtClean="0"/>
              <a:t>must be “adequate” </a:t>
            </a:r>
            <a:r>
              <a:rPr lang="en-US" sz="2000" dirty="0" smtClean="0"/>
              <a:t>to objectively determine central facts.</a:t>
            </a:r>
          </a:p>
          <a:p>
            <a:pPr>
              <a:buNone/>
            </a:pPr>
            <a:endParaRPr lang="en-US" sz="2000" dirty="0" smtClean="0"/>
          </a:p>
          <a:p>
            <a:pPr>
              <a:buNone/>
            </a:pPr>
            <a:endParaRPr lang="en-US" sz="2400" dirty="0" smtClean="0"/>
          </a:p>
          <a:p>
            <a:pPr lvl="1"/>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24</a:t>
            </a:fld>
            <a:endParaRPr lang="en-US" dirty="0"/>
          </a:p>
        </p:txBody>
      </p:sp>
    </p:spTree>
    <p:extLst>
      <p:ext uri="{BB962C8B-B14F-4D97-AF65-F5344CB8AC3E}">
        <p14:creationId xmlns:p14="http://schemas.microsoft.com/office/powerpoint/2010/main" val="166103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Equity Advisors investigate?</a:t>
            </a:r>
            <a:endParaRPr lang="en-US" dirty="0"/>
          </a:p>
        </p:txBody>
      </p:sp>
      <p:sp>
        <p:nvSpPr>
          <p:cNvPr id="3" name="Content Placeholder 2"/>
          <p:cNvSpPr>
            <a:spLocks noGrp="1"/>
          </p:cNvSpPr>
          <p:nvPr>
            <p:ph sz="quarter" idx="1"/>
          </p:nvPr>
        </p:nvSpPr>
        <p:spPr/>
        <p:txBody>
          <a:bodyPr/>
          <a:lstStyle/>
          <a:p>
            <a:r>
              <a:rPr lang="en-US" dirty="0" smtClean="0"/>
              <a:t>Within 24 hours</a:t>
            </a:r>
          </a:p>
          <a:p>
            <a:r>
              <a:rPr lang="en-US" dirty="0" smtClean="0"/>
              <a:t>Within 3 Business Days</a:t>
            </a:r>
          </a:p>
          <a:p>
            <a:r>
              <a:rPr lang="en-US" dirty="0" smtClean="0"/>
              <a:t>Within One Week</a:t>
            </a:r>
          </a:p>
          <a:p>
            <a:r>
              <a:rPr lang="en-US" dirty="0" smtClean="0"/>
              <a:t>None of the above</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25</a:t>
            </a:fld>
            <a:endParaRPr lang="en-US" dirty="0"/>
          </a:p>
        </p:txBody>
      </p:sp>
    </p:spTree>
    <p:extLst>
      <p:ext uri="{BB962C8B-B14F-4D97-AF65-F5344CB8AC3E}">
        <p14:creationId xmlns:p14="http://schemas.microsoft.com/office/powerpoint/2010/main" val="61278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98079"/>
            <a:ext cx="8153400" cy="9906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Duty To Investigate</a:t>
            </a:r>
            <a:br>
              <a:rPr lang="en-US" sz="4900" dirty="0"/>
            </a:br>
            <a:r>
              <a:rPr lang="en-US" sz="4900" dirty="0"/>
              <a:t/>
            </a:r>
            <a:br>
              <a:rPr lang="en-US" sz="4900" dirty="0"/>
            </a:br>
            <a:endParaRPr lang="en-US" sz="4900" dirty="0"/>
          </a:p>
        </p:txBody>
      </p:sp>
      <p:sp>
        <p:nvSpPr>
          <p:cNvPr id="3" name="Content Placeholder 2"/>
          <p:cNvSpPr>
            <a:spLocks noGrp="1"/>
          </p:cNvSpPr>
          <p:nvPr>
            <p:ph sz="quarter" idx="1"/>
          </p:nvPr>
        </p:nvSpPr>
        <p:spPr>
          <a:xfrm>
            <a:off x="536448" y="1584325"/>
            <a:ext cx="8229600" cy="5029200"/>
          </a:xfrm>
        </p:spPr>
        <p:txBody>
          <a:bodyPr>
            <a:normAutofit/>
          </a:bodyPr>
          <a:lstStyle/>
          <a:p>
            <a:pPr algn="ctr">
              <a:buNone/>
            </a:pPr>
            <a:endParaRPr lang="en-US" sz="900" b="1" dirty="0" smtClean="0"/>
          </a:p>
          <a:p>
            <a:pPr>
              <a:lnSpc>
                <a:spcPct val="110000"/>
              </a:lnSpc>
              <a:spcBef>
                <a:spcPts val="800"/>
              </a:spcBef>
            </a:pPr>
            <a:r>
              <a:rPr lang="en-US" sz="2200" dirty="0" smtClean="0"/>
              <a:t>Adequate investigation leads to good decision-making, but also helps as an affirmative defense if a lawsuit is eventually filed.  It will show that the University acted in good faith when it learned of the situation.</a:t>
            </a:r>
          </a:p>
          <a:p>
            <a:pPr>
              <a:lnSpc>
                <a:spcPct val="110000"/>
              </a:lnSpc>
              <a:spcBef>
                <a:spcPts val="800"/>
              </a:spcBef>
            </a:pPr>
            <a:r>
              <a:rPr lang="en-US" sz="2200" dirty="0" smtClean="0"/>
              <a:t>For faculty, Chairs and others are </a:t>
            </a:r>
            <a:r>
              <a:rPr lang="en-US" sz="2200" b="1" dirty="0" smtClean="0"/>
              <a:t>“first responders” </a:t>
            </a:r>
            <a:r>
              <a:rPr lang="en-US" sz="2200" dirty="0" smtClean="0"/>
              <a:t>in discrimination and harassment complaints.  They must </a:t>
            </a:r>
            <a:r>
              <a:rPr lang="en-US" sz="2200" b="1" dirty="0" smtClean="0"/>
              <a:t>learn enough about the facts to determine whether a more extensive investigation is needed</a:t>
            </a:r>
            <a:r>
              <a:rPr lang="en-US" sz="2200" dirty="0" smtClean="0"/>
              <a:t>.  If so, immediately contact </a:t>
            </a:r>
            <a:r>
              <a:rPr lang="en-US" sz="2200" u="sng" dirty="0" smtClean="0"/>
              <a:t>HR and/or Title IX Compliance Officer for assistance</a:t>
            </a:r>
            <a:r>
              <a:rPr lang="en-US" sz="2200" dirty="0" smtClean="0"/>
              <a:t>.</a:t>
            </a:r>
          </a:p>
          <a:p>
            <a:pPr>
              <a:lnSpc>
                <a:spcPct val="110000"/>
              </a:lnSpc>
              <a:spcBef>
                <a:spcPts val="800"/>
              </a:spcBef>
            </a:pPr>
            <a:r>
              <a:rPr lang="en-US" sz="2200" dirty="0" smtClean="0"/>
              <a:t>The Chair will contact the VPAR (Faculty) or HR (Staff) for guidance prior to conducting any investigation.</a:t>
            </a:r>
          </a:p>
          <a:p>
            <a:pPr>
              <a:buNone/>
            </a:pPr>
            <a:endParaRPr lang="en-US" sz="2400" b="1" dirty="0" smtClean="0"/>
          </a:p>
          <a:p>
            <a:pPr>
              <a:buNone/>
            </a:pPr>
            <a:endParaRPr lang="en-US" dirty="0"/>
          </a:p>
        </p:txBody>
      </p:sp>
      <p:sp>
        <p:nvSpPr>
          <p:cNvPr id="4" name="Slide Number Placeholder 3"/>
          <p:cNvSpPr>
            <a:spLocks noGrp="1"/>
          </p:cNvSpPr>
          <p:nvPr>
            <p:ph type="sldNum" sz="quarter" idx="11"/>
          </p:nvPr>
        </p:nvSpPr>
        <p:spPr/>
        <p:txBody>
          <a:bodyPr>
            <a:normAutofit fontScale="92500" lnSpcReduction="10000"/>
          </a:bodyPr>
          <a:lstStyle/>
          <a:p>
            <a:fld id="{12581BD0-2AA8-46A8-8040-5EF155140331}" type="slidenum">
              <a:rPr lang="en-US" smtClean="0"/>
              <a:pPr/>
              <a:t>26</a:t>
            </a:fld>
            <a:endParaRPr lang="en-US" dirty="0"/>
          </a:p>
        </p:txBody>
      </p:sp>
    </p:spTree>
    <p:extLst>
      <p:ext uri="{BB962C8B-B14F-4D97-AF65-F5344CB8AC3E}">
        <p14:creationId xmlns:p14="http://schemas.microsoft.com/office/powerpoint/2010/main" val="2906830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990600"/>
          </a:xfrm>
        </p:spPr>
        <p:txBody>
          <a:bodyPr/>
          <a:lstStyle/>
          <a:p>
            <a:r>
              <a:rPr lang="en-US" dirty="0" smtClean="0"/>
              <a:t>Hypothetical 1</a:t>
            </a:r>
            <a:endParaRPr lang="en-US" dirty="0"/>
          </a:p>
        </p:txBody>
      </p:sp>
      <p:sp>
        <p:nvSpPr>
          <p:cNvPr id="3" name="Content Placeholder 2"/>
          <p:cNvSpPr>
            <a:spLocks noGrp="1"/>
          </p:cNvSpPr>
          <p:nvPr>
            <p:ph idx="1"/>
          </p:nvPr>
        </p:nvSpPr>
        <p:spPr/>
        <p:txBody>
          <a:bodyPr/>
          <a:lstStyle/>
          <a:p>
            <a:r>
              <a:rPr lang="en-US" dirty="0" smtClean="0"/>
              <a:t>Chair receives email from faculty member asserting unfair treatment, offensive conduct/communication, or violation of law/policy and retaliation.</a:t>
            </a:r>
          </a:p>
          <a:p>
            <a:r>
              <a:rPr lang="en-US" dirty="0" smtClean="0"/>
              <a:t>Example:  “Dr. B raised an issue in our discussion about Candidate X; after I informed him I was offended, he devalued my contribution to department discussions and I believe he voted against my promotion. I have audiotape I surreptitiously recorded which backs up my claims.”</a:t>
            </a:r>
            <a:endParaRPr lang="en-US" dirty="0"/>
          </a:p>
        </p:txBody>
      </p:sp>
      <p:sp>
        <p:nvSpPr>
          <p:cNvPr id="4" name="Slide Number Placeholder 3"/>
          <p:cNvSpPr>
            <a:spLocks noGrp="1"/>
          </p:cNvSpPr>
          <p:nvPr>
            <p:ph type="sldNum" sz="quarter" idx="12"/>
          </p:nvPr>
        </p:nvSpPr>
        <p:spPr/>
        <p:txBody>
          <a:bodyPr/>
          <a:lstStyle/>
          <a:p>
            <a:fld id="{12581BD0-2AA8-46A8-8040-5EF155140331}" type="slidenum">
              <a:rPr lang="en-US" smtClean="0"/>
              <a:pPr/>
              <a:t>27</a:t>
            </a:fld>
            <a:endParaRPr lang="en-US" dirty="0"/>
          </a:p>
        </p:txBody>
      </p:sp>
    </p:spTree>
    <p:extLst>
      <p:ext uri="{BB962C8B-B14F-4D97-AF65-F5344CB8AC3E}">
        <p14:creationId xmlns:p14="http://schemas.microsoft.com/office/powerpoint/2010/main" val="3414766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343400"/>
          </a:xfrm>
        </p:spPr>
        <p:txBody>
          <a:bodyPr>
            <a:noAutofit/>
          </a:bodyPr>
          <a:lstStyle/>
          <a:p>
            <a:pPr marL="457200" indent="-514350">
              <a:spcBef>
                <a:spcPts val="1200"/>
              </a:spcBef>
              <a:buFont typeface="+mj-lt"/>
              <a:buAutoNum type="arabicPeriod"/>
            </a:pPr>
            <a:endParaRPr lang="en-US" sz="800" dirty="0" smtClean="0"/>
          </a:p>
          <a:p>
            <a:pPr marL="457200" indent="-514350">
              <a:spcBef>
                <a:spcPts val="600"/>
              </a:spcBef>
              <a:buFont typeface="+mj-lt"/>
              <a:buAutoNum type="arabicPeriod"/>
            </a:pPr>
            <a:r>
              <a:rPr lang="en-US" sz="1600" dirty="0" smtClean="0"/>
              <a:t>Meet </a:t>
            </a:r>
            <a:r>
              <a:rPr lang="en-US" sz="1600" dirty="0"/>
              <a:t>with the complaining </a:t>
            </a:r>
            <a:r>
              <a:rPr lang="en-US" sz="1600" dirty="0" smtClean="0"/>
              <a:t>faculty member immediately, if requested </a:t>
            </a:r>
            <a:r>
              <a:rPr lang="en-US" sz="1600" dirty="0"/>
              <a:t>to understand the allegations.</a:t>
            </a:r>
          </a:p>
          <a:p>
            <a:pPr marL="457200" indent="-514350">
              <a:spcBef>
                <a:spcPts val="600"/>
              </a:spcBef>
              <a:buFont typeface="+mj-lt"/>
              <a:buAutoNum type="arabicPeriod"/>
            </a:pPr>
            <a:r>
              <a:rPr lang="en-US" sz="1600" dirty="0"/>
              <a:t>If the </a:t>
            </a:r>
            <a:r>
              <a:rPr lang="en-US" sz="1600" dirty="0" smtClean="0"/>
              <a:t>faculty member </a:t>
            </a:r>
            <a:r>
              <a:rPr lang="en-US" sz="1600" dirty="0"/>
              <a:t>alleges sexual harassment or sexual violence, relay the </a:t>
            </a:r>
            <a:r>
              <a:rPr lang="en-US" sz="1600" dirty="0" smtClean="0"/>
              <a:t>complaint immediately </a:t>
            </a:r>
            <a:r>
              <a:rPr lang="en-US" sz="1600" dirty="0"/>
              <a:t>to the Title IX Compliance Office</a:t>
            </a:r>
          </a:p>
          <a:p>
            <a:pPr marL="457200" indent="-514350">
              <a:spcBef>
                <a:spcPts val="600"/>
              </a:spcBef>
              <a:buFont typeface="+mj-lt"/>
              <a:buAutoNum type="arabicPeriod"/>
            </a:pPr>
            <a:r>
              <a:rPr lang="en-US" sz="1600" dirty="0"/>
              <a:t>If the faculty member </a:t>
            </a:r>
            <a:r>
              <a:rPr lang="en-US" sz="1600" dirty="0" smtClean="0"/>
              <a:t>alleges </a:t>
            </a:r>
            <a:r>
              <a:rPr lang="en-US" sz="1600" dirty="0"/>
              <a:t>other discriminatory or harassing behavior, contact </a:t>
            </a:r>
            <a:r>
              <a:rPr lang="en-US" sz="1600" dirty="0" smtClean="0"/>
              <a:t>the Chair (if not complaining about the Chair, or VPAR or Campus Counsel. </a:t>
            </a:r>
            <a:endParaRPr lang="en-US" sz="1600" dirty="0"/>
          </a:p>
          <a:p>
            <a:pPr marL="514350" indent="-514350">
              <a:spcBef>
                <a:spcPts val="600"/>
              </a:spcBef>
              <a:buFont typeface="+mj-lt"/>
              <a:buAutoNum type="arabicPeriod"/>
            </a:pPr>
            <a:r>
              <a:rPr lang="en-US" sz="1600" dirty="0"/>
              <a:t>Once action is taken, follow </a:t>
            </a:r>
            <a:r>
              <a:rPr lang="en-US" sz="1600" dirty="0" smtClean="0"/>
              <a:t>up with that person, </a:t>
            </a:r>
            <a:r>
              <a:rPr lang="en-US" sz="1600" dirty="0"/>
              <a:t>depending on the severity of the action, to see if the behavior has stopped.  Document the follow-up conversations</a:t>
            </a:r>
            <a:r>
              <a:rPr lang="en-US" sz="1600" dirty="0" smtClean="0"/>
              <a:t>. (CONFIDENTIALITY)</a:t>
            </a:r>
            <a:endParaRPr lang="en-US" sz="1600" dirty="0"/>
          </a:p>
          <a:p>
            <a:pPr marL="514350" indent="-514350">
              <a:spcBef>
                <a:spcPts val="600"/>
              </a:spcBef>
              <a:buFont typeface="+mj-lt"/>
              <a:buAutoNum type="arabicPeriod"/>
            </a:pPr>
            <a:r>
              <a:rPr lang="en-US" sz="1600" dirty="0"/>
              <a:t>Don ‘t consider the complaint as “minor” or “insignificant” until you know the facts.</a:t>
            </a:r>
          </a:p>
          <a:p>
            <a:pPr marL="731520" lvl="1" indent="-514350">
              <a:spcBef>
                <a:spcPts val="600"/>
              </a:spcBef>
            </a:pPr>
            <a:r>
              <a:rPr lang="en-US" sz="1600" dirty="0"/>
              <a:t>Complaints of discrimination or harassment must be investigated to the extent  reasonably possible, even when the victim is reluctant or declines to cooperate.</a:t>
            </a:r>
          </a:p>
          <a:p>
            <a:pPr marL="731520" lvl="1" indent="-514350">
              <a:spcBef>
                <a:spcPts val="600"/>
              </a:spcBef>
            </a:pPr>
            <a:r>
              <a:rPr lang="en-US" sz="1600" dirty="0"/>
              <a:t>Complaints of discrimination or harassment must be looked into even if </a:t>
            </a:r>
            <a:r>
              <a:rPr lang="en-US" sz="1600" dirty="0" smtClean="0"/>
              <a:t>the Chair believes </a:t>
            </a:r>
            <a:r>
              <a:rPr lang="en-US" sz="1600" dirty="0"/>
              <a:t>the immediate problem is </a:t>
            </a:r>
            <a:r>
              <a:rPr lang="en-US" sz="1600" dirty="0" smtClean="0"/>
              <a:t>already resolved</a:t>
            </a:r>
            <a:r>
              <a:rPr lang="en-US" sz="1600" dirty="0"/>
              <a:t>!</a:t>
            </a:r>
          </a:p>
          <a:p>
            <a:pPr marL="514350" indent="-514350">
              <a:buFont typeface="+mj-lt"/>
              <a:buAutoNum type="arabicPeriod"/>
            </a:pPr>
            <a:r>
              <a:rPr lang="en-US" sz="1600" b="1" dirty="0"/>
              <a:t>DON’T HESITATE TO GET HELP </a:t>
            </a:r>
            <a:r>
              <a:rPr lang="en-US" sz="1600" b="1" dirty="0" smtClean="0"/>
              <a:t>CAMPUS </a:t>
            </a:r>
            <a:r>
              <a:rPr lang="en-US" sz="1600" b="1" dirty="0"/>
              <a:t>RESOURCES !</a:t>
            </a:r>
          </a:p>
          <a:p>
            <a:pPr marL="0" indent="0">
              <a:spcBef>
                <a:spcPts val="1200"/>
              </a:spcBef>
              <a:buNone/>
            </a:pPr>
            <a:endParaRPr lang="en-US" sz="800" dirty="0" smtClean="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28</a:t>
            </a:fld>
            <a:endParaRPr lang="en-US" dirty="0"/>
          </a:p>
        </p:txBody>
      </p:sp>
      <p:sp>
        <p:nvSpPr>
          <p:cNvPr id="5" name="TextBox 4"/>
          <p:cNvSpPr txBox="1"/>
          <p:nvPr/>
        </p:nvSpPr>
        <p:spPr>
          <a:xfrm>
            <a:off x="114300" y="1600200"/>
            <a:ext cx="8915400" cy="590931"/>
          </a:xfrm>
          <a:prstGeom prst="rect">
            <a:avLst/>
          </a:prstGeom>
          <a:noFill/>
        </p:spPr>
        <p:txBody>
          <a:bodyPr wrap="square" rtlCol="0">
            <a:spAutoFit/>
          </a:bodyPr>
          <a:lstStyle/>
          <a:p>
            <a:pPr marL="320040" indent="-320040" algn="ctr">
              <a:lnSpc>
                <a:spcPct val="90000"/>
              </a:lnSpc>
              <a:buClr>
                <a:schemeClr val="accent2"/>
              </a:buClr>
              <a:buSzPct val="60000"/>
            </a:pPr>
            <a:r>
              <a:rPr lang="en-US" b="1" cap="small" dirty="0" smtClean="0">
                <a:effectLst>
                  <a:outerShdw blurRad="38100" dist="38100" dir="2700000" algn="tl">
                    <a:srgbClr val="000000">
                      <a:alpha val="43137"/>
                    </a:srgbClr>
                  </a:outerShdw>
                </a:effectLst>
                <a:latin typeface="+mn-lt"/>
              </a:rPr>
              <a:t>What Do You Do If You Learn That Discriminatory or Harassing Behavior May Be Happening?  </a:t>
            </a:r>
            <a:endParaRPr lang="en-US" b="1" cap="small"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3529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990600"/>
          </a:xfrm>
        </p:spPr>
        <p:txBody>
          <a:bodyPr>
            <a:normAutofit fontScale="90000"/>
          </a:bodyPr>
          <a:lstStyle/>
          <a:p>
            <a:pPr algn="ctr"/>
            <a:r>
              <a:rPr lang="en-US" dirty="0"/>
              <a:t/>
            </a:r>
            <a:br>
              <a:rPr lang="en-US" dirty="0"/>
            </a:br>
            <a:r>
              <a:rPr lang="en-US" sz="4900" dirty="0"/>
              <a:t>Employment Best Practices</a:t>
            </a:r>
            <a:r>
              <a:rPr lang="en-US" i="1" dirty="0" smtClean="0">
                <a:latin typeface="Garamond" pitchFamily="18" charset="0"/>
              </a:rPr>
              <a:t/>
            </a:r>
            <a:br>
              <a:rPr lang="en-US" i="1" dirty="0" smtClean="0">
                <a:latin typeface="Garamond" pitchFamily="18" charset="0"/>
              </a:rPr>
            </a:br>
            <a:endParaRPr lang="en-US" sz="4300" dirty="0"/>
          </a:p>
        </p:txBody>
      </p:sp>
      <p:sp>
        <p:nvSpPr>
          <p:cNvPr id="3" name="Content Placeholder 2"/>
          <p:cNvSpPr>
            <a:spLocks noGrp="1"/>
          </p:cNvSpPr>
          <p:nvPr>
            <p:ph idx="1"/>
          </p:nvPr>
        </p:nvSpPr>
        <p:spPr>
          <a:xfrm>
            <a:off x="457200" y="1600200"/>
            <a:ext cx="8229600" cy="4800600"/>
          </a:xfrm>
        </p:spPr>
        <p:txBody>
          <a:bodyPr/>
          <a:lstStyle/>
          <a:p>
            <a:pPr algn="ctr">
              <a:buNone/>
            </a:pPr>
            <a:r>
              <a:rPr lang="en-US" sz="2800" b="1" cap="small" dirty="0">
                <a:effectLst>
                  <a:outerShdw blurRad="38100" dist="38100" dir="2700000" algn="tl">
                    <a:srgbClr val="000000">
                      <a:alpha val="43137"/>
                    </a:srgbClr>
                  </a:outerShdw>
                </a:effectLst>
              </a:rPr>
              <a:t>Disability</a:t>
            </a:r>
            <a:r>
              <a:rPr lang="en-US" sz="4000" dirty="0" smtClean="0"/>
              <a:t> </a:t>
            </a:r>
            <a:r>
              <a:rPr lang="en-US" sz="2800" b="1" cap="small" dirty="0">
                <a:effectLst>
                  <a:outerShdw blurRad="38100" dist="38100" dir="2700000" algn="tl">
                    <a:srgbClr val="000000">
                      <a:alpha val="43137"/>
                    </a:srgbClr>
                  </a:outerShdw>
                </a:effectLst>
              </a:rPr>
              <a:t>Management</a:t>
            </a:r>
          </a:p>
          <a:p>
            <a:pPr>
              <a:buNone/>
            </a:pPr>
            <a:endParaRPr lang="en-US" sz="2800" dirty="0" smtClean="0"/>
          </a:p>
          <a:p>
            <a:pPr algn="ctr">
              <a:buNone/>
            </a:pPr>
            <a:endParaRPr lang="en-US" sz="2800" dirty="0" smtClean="0"/>
          </a:p>
          <a:p>
            <a:pPr algn="ctr">
              <a:buNone/>
            </a:pPr>
            <a:endParaRPr lang="en-US" sz="2800" dirty="0"/>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29</a:t>
            </a:fld>
            <a:endParaRPr lang="en-US" dirty="0"/>
          </a:p>
        </p:txBody>
      </p:sp>
      <p:pic>
        <p:nvPicPr>
          <p:cNvPr id="2050" name="Picture 2" descr="C:\Users\Mia 2\AppData\Local\Microsoft\Windows\Temporary Internet Files\Content.IE5\QJEFJJZC\MP900385533[1].jpg"/>
          <p:cNvPicPr>
            <a:picLocks noChangeAspect="1" noChangeArrowheads="1"/>
          </p:cNvPicPr>
          <p:nvPr/>
        </p:nvPicPr>
        <p:blipFill>
          <a:blip r:embed="rId2" cstate="print"/>
          <a:srcRect/>
          <a:stretch>
            <a:fillRect/>
          </a:stretch>
        </p:blipFill>
        <p:spPr bwMode="auto">
          <a:xfrm>
            <a:off x="2209800" y="2362200"/>
            <a:ext cx="4953000" cy="3657600"/>
          </a:xfrm>
          <a:prstGeom prst="rect">
            <a:avLst/>
          </a:prstGeom>
          <a:noFill/>
        </p:spPr>
      </p:pic>
    </p:spTree>
    <p:extLst>
      <p:ext uri="{BB962C8B-B14F-4D97-AF65-F5344CB8AC3E}">
        <p14:creationId xmlns:p14="http://schemas.microsoft.com/office/powerpoint/2010/main" val="374604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Try to Go it Alone</a:t>
            </a:r>
            <a:endParaRPr lang="en-US" dirty="0"/>
          </a:p>
        </p:txBody>
      </p:sp>
      <p:sp>
        <p:nvSpPr>
          <p:cNvPr id="3" name="Content Placeholder 2"/>
          <p:cNvSpPr>
            <a:spLocks noGrp="1"/>
          </p:cNvSpPr>
          <p:nvPr>
            <p:ph sz="quarter" idx="1"/>
          </p:nvPr>
        </p:nvSpPr>
        <p:spPr>
          <a:xfrm>
            <a:off x="457200" y="1600200"/>
            <a:ext cx="3733800" cy="381000"/>
          </a:xfrm>
        </p:spPr>
        <p:txBody>
          <a:bodyPr/>
          <a:lstStyle/>
          <a:p>
            <a:pPr marL="366713" lvl="1" indent="0">
              <a:buNone/>
            </a:pPr>
            <a:endParaRPr lang="en-US" dirty="0"/>
          </a:p>
        </p:txBody>
      </p:sp>
      <p:sp>
        <p:nvSpPr>
          <p:cNvPr id="4" name="Content Placeholder 3"/>
          <p:cNvSpPr>
            <a:spLocks noGrp="1"/>
          </p:cNvSpPr>
          <p:nvPr>
            <p:ph sz="quarter" idx="2"/>
          </p:nvPr>
        </p:nvSpPr>
        <p:spPr>
          <a:xfrm>
            <a:off x="4648200" y="1600200"/>
            <a:ext cx="3886200" cy="381000"/>
          </a:xfrm>
        </p:spPr>
        <p:txBody>
          <a:bodyPr/>
          <a:lstStyle/>
          <a:p>
            <a:endParaRPr lang="en-US" dirty="0"/>
          </a:p>
        </p:txBody>
      </p:sp>
      <p:sp>
        <p:nvSpPr>
          <p:cNvPr id="5" name="Text Placeholder 4"/>
          <p:cNvSpPr>
            <a:spLocks noGrp="1"/>
          </p:cNvSpPr>
          <p:nvPr>
            <p:ph type="body" sz="half" idx="3"/>
          </p:nvPr>
        </p:nvSpPr>
        <p:spPr>
          <a:xfrm>
            <a:off x="457200" y="1812925"/>
            <a:ext cx="8229600" cy="4587875"/>
          </a:xfrm>
        </p:spPr>
        <p:txBody>
          <a:bodyPr/>
          <a:lstStyle/>
          <a:p>
            <a:r>
              <a:rPr lang="en-US" dirty="0" smtClean="0"/>
              <a:t>Resources (other than Diversity and Inclusion Office):</a:t>
            </a:r>
            <a:endParaRPr lang="en-US" dirty="0"/>
          </a:p>
          <a:p>
            <a:pPr lvl="1"/>
            <a:r>
              <a:rPr lang="en-US" dirty="0"/>
              <a:t>Locally Designated </a:t>
            </a:r>
            <a:r>
              <a:rPr lang="en-US" dirty="0" smtClean="0"/>
              <a:t>Official </a:t>
            </a:r>
            <a:r>
              <a:rPr lang="en-US" dirty="0"/>
              <a:t>(LDO)</a:t>
            </a:r>
          </a:p>
          <a:p>
            <a:pPr lvl="1"/>
            <a:r>
              <a:rPr lang="en-US" dirty="0"/>
              <a:t>Student Special </a:t>
            </a:r>
            <a:r>
              <a:rPr lang="en-US" dirty="0" smtClean="0"/>
              <a:t>Services</a:t>
            </a:r>
          </a:p>
          <a:p>
            <a:pPr lvl="1"/>
            <a:r>
              <a:rPr lang="en-US" sz="2400" dirty="0" smtClean="0"/>
              <a:t>Human Resources/Affirmative Action/Academic Personnel</a:t>
            </a:r>
          </a:p>
          <a:p>
            <a:pPr lvl="1"/>
            <a:r>
              <a:rPr lang="en-US" dirty="0" smtClean="0"/>
              <a:t>Campus Counsel (Office of Legal Affairs)</a:t>
            </a:r>
          </a:p>
          <a:p>
            <a:pPr lvl="1"/>
            <a:r>
              <a:rPr lang="en-US" dirty="0" smtClean="0"/>
              <a:t>Ombudsperson</a:t>
            </a:r>
          </a:p>
          <a:p>
            <a:pPr lvl="1"/>
            <a:r>
              <a:rPr lang="en-US" dirty="0" smtClean="0"/>
              <a:t>Title IX/CARE Advocate</a:t>
            </a:r>
          </a:p>
          <a:p>
            <a:pPr lvl="1"/>
            <a:r>
              <a:rPr lang="en-US" dirty="0" smtClean="0"/>
              <a:t>Vice Provost of Administrative Resolution (VPAR)</a:t>
            </a:r>
          </a:p>
          <a:p>
            <a:pPr lvl="1"/>
            <a:r>
              <a:rPr lang="en-US" dirty="0" smtClean="0"/>
              <a:t>Critical Student Incident Team </a:t>
            </a:r>
          </a:p>
          <a:p>
            <a:pPr lvl="1"/>
            <a:r>
              <a:rPr lang="en-US" dirty="0" smtClean="0"/>
              <a:t>UCR Police</a:t>
            </a:r>
          </a:p>
          <a:p>
            <a:pPr marL="366713" lvl="1" indent="0">
              <a:buNone/>
            </a:pPr>
            <a:endParaRPr lang="en-US" dirty="0" smtClean="0"/>
          </a:p>
          <a:p>
            <a:pPr lvl="1"/>
            <a:endParaRPr lang="en-US" dirty="0" smtClean="0"/>
          </a:p>
          <a:p>
            <a:pPr lvl="1"/>
            <a:endParaRPr lang="en-US" dirty="0" smtClean="0"/>
          </a:p>
          <a:p>
            <a:pPr lvl="1"/>
            <a:endParaRPr lang="en-US" dirty="0" smtClean="0"/>
          </a:p>
          <a:p>
            <a:pPr lvl="1"/>
            <a:endParaRPr lang="en-US" dirty="0"/>
          </a:p>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3</a:t>
            </a:fld>
            <a:endParaRPr lang="en-US" dirty="0"/>
          </a:p>
        </p:txBody>
      </p:sp>
    </p:spTree>
    <p:extLst>
      <p:ext uri="{BB962C8B-B14F-4D97-AF65-F5344CB8AC3E}">
        <p14:creationId xmlns:p14="http://schemas.microsoft.com/office/powerpoint/2010/main" val="2912948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DM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normAutofit fontScale="92500" lnSpcReduction="10000"/>
          </a:bodyPr>
          <a:lstStyle/>
          <a:p>
            <a:pPr algn="ctr">
              <a:buNone/>
            </a:pPr>
            <a:r>
              <a:rPr lang="en-US" sz="2800" b="1" cap="small" dirty="0" smtClean="0">
                <a:effectLst>
                  <a:outerShdw blurRad="38100" dist="38100" dir="2700000" algn="tl">
                    <a:srgbClr val="000000">
                      <a:alpha val="43137"/>
                    </a:srgbClr>
                  </a:outerShdw>
                </a:effectLst>
              </a:rPr>
              <a:t>Disability Management</a:t>
            </a:r>
          </a:p>
          <a:p>
            <a:pPr algn="ctr">
              <a:buNone/>
            </a:pPr>
            <a:endParaRPr lang="en-US" sz="1200" b="1" cap="small" dirty="0" smtClean="0">
              <a:effectLst>
                <a:outerShdw blurRad="38100" dist="38100" dir="2700000" algn="tl">
                  <a:srgbClr val="000000">
                    <a:alpha val="43137"/>
                  </a:srgbClr>
                </a:outerShdw>
              </a:effectLst>
            </a:endParaRPr>
          </a:p>
          <a:p>
            <a:pPr marL="457200">
              <a:spcBef>
                <a:spcPts val="600"/>
              </a:spcBef>
            </a:pPr>
            <a:r>
              <a:rPr lang="en-US" sz="2400" dirty="0"/>
              <a:t>Disability Discrimination is the </a:t>
            </a:r>
            <a:r>
              <a:rPr lang="en-US" sz="2400" b="1" dirty="0"/>
              <a:t>most frequent </a:t>
            </a:r>
            <a:r>
              <a:rPr lang="en-US" sz="2400" dirty="0"/>
              <a:t>alleged discrimination claim at the UC.</a:t>
            </a:r>
          </a:p>
          <a:p>
            <a:pPr marL="457200">
              <a:spcBef>
                <a:spcPts val="600"/>
              </a:spcBef>
            </a:pPr>
            <a:r>
              <a:rPr lang="en-US" sz="2400" dirty="0" smtClean="0"/>
              <a:t>Every Campus has Resident Experts on Disability Management </a:t>
            </a:r>
          </a:p>
          <a:p>
            <a:r>
              <a:rPr lang="en-US" sz="2400" b="1" dirty="0" smtClean="0"/>
              <a:t>Demetrius Patrick, </a:t>
            </a:r>
            <a:r>
              <a:rPr lang="en-US" sz="2400" dirty="0"/>
              <a:t>Disability Management </a:t>
            </a:r>
            <a:r>
              <a:rPr lang="en-US" sz="2400" dirty="0" smtClean="0"/>
              <a:t>Coordinator </a:t>
            </a:r>
          </a:p>
          <a:p>
            <a:r>
              <a:rPr lang="en-US" sz="2400" b="1" dirty="0" smtClean="0"/>
              <a:t>Laura Riley, </a:t>
            </a:r>
            <a:r>
              <a:rPr lang="en-US" sz="2400" dirty="0" smtClean="0"/>
              <a:t>Student Special Services</a:t>
            </a:r>
            <a:endParaRPr lang="en-US" sz="2400" dirty="0"/>
          </a:p>
          <a:p>
            <a:pPr marL="457200">
              <a:spcBef>
                <a:spcPts val="600"/>
              </a:spcBef>
            </a:pPr>
            <a:r>
              <a:rPr lang="en-US" sz="2400" dirty="0"/>
              <a:t>C</a:t>
            </a:r>
            <a:r>
              <a:rPr lang="en-US" sz="2400" dirty="0" smtClean="0"/>
              <a:t>all them early and often.</a:t>
            </a:r>
          </a:p>
          <a:p>
            <a:pPr marL="457200">
              <a:spcBef>
                <a:spcPts val="600"/>
              </a:spcBef>
            </a:pPr>
            <a:r>
              <a:rPr lang="en-US" sz="2400" dirty="0" smtClean="0"/>
              <a:t>It can be complicated.  Expect to be unsure what to do and get help!</a:t>
            </a:r>
          </a:p>
          <a:p>
            <a:pPr marL="457200">
              <a:spcBef>
                <a:spcPts val="600"/>
              </a:spcBef>
            </a:pPr>
            <a:r>
              <a:rPr lang="en-US" sz="2400" dirty="0" smtClean="0"/>
              <a:t>The Interactive Process is the Key!</a:t>
            </a:r>
          </a:p>
          <a:p>
            <a:pPr marL="457200">
              <a:spcAft>
                <a:spcPts val="600"/>
              </a:spcAft>
              <a:buNone/>
            </a:pPr>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30</a:t>
            </a:fld>
            <a:endParaRPr lang="en-US" dirty="0"/>
          </a:p>
        </p:txBody>
      </p:sp>
    </p:spTree>
    <p:extLst>
      <p:ext uri="{BB962C8B-B14F-4D97-AF65-F5344CB8AC3E}">
        <p14:creationId xmlns:p14="http://schemas.microsoft.com/office/powerpoint/2010/main" val="415466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876800"/>
          </a:xfrm>
        </p:spPr>
        <p:txBody>
          <a:bodyPr>
            <a:normAutofit lnSpcReduction="10000"/>
          </a:bodyPr>
          <a:lstStyle/>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Disability Defined:</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Bef>
                <a:spcPts val="1200"/>
              </a:spcBef>
              <a:buNone/>
            </a:pPr>
            <a:r>
              <a:rPr lang="en-US" sz="2400" dirty="0" smtClean="0"/>
              <a:t>A person is considered disabled in California if he/she:</a:t>
            </a:r>
          </a:p>
          <a:p>
            <a:pPr marL="548640" lvl="1" indent="-344488">
              <a:spcBef>
                <a:spcPts val="600"/>
              </a:spcBef>
              <a:buClr>
                <a:schemeClr val="accent2">
                  <a:lumMod val="75000"/>
                </a:schemeClr>
              </a:buClr>
              <a:buFont typeface="Wingdings" pitchFamily="2" charset="2"/>
              <a:buChar char="q"/>
            </a:pPr>
            <a:r>
              <a:rPr lang="en-US" sz="2400" b="1" dirty="0" smtClean="0"/>
              <a:t>Has </a:t>
            </a:r>
            <a:r>
              <a:rPr lang="en-US" sz="2400" dirty="0" smtClean="0"/>
              <a:t>a physical or mental impairment that limits one or more of the major life activities;</a:t>
            </a:r>
          </a:p>
          <a:p>
            <a:pPr marL="548640" lvl="1" indent="-344488">
              <a:spcBef>
                <a:spcPts val="600"/>
              </a:spcBef>
              <a:buClr>
                <a:schemeClr val="accent2">
                  <a:lumMod val="75000"/>
                </a:schemeClr>
              </a:buClr>
              <a:buFont typeface="Wingdings" pitchFamily="2" charset="2"/>
              <a:buChar char="q"/>
            </a:pPr>
            <a:r>
              <a:rPr lang="en-US" sz="2400" b="1" dirty="0" smtClean="0"/>
              <a:t>Has a record </a:t>
            </a:r>
            <a:r>
              <a:rPr lang="en-US" sz="2400" dirty="0" smtClean="0"/>
              <a:t>of such an impairment;</a:t>
            </a:r>
          </a:p>
          <a:p>
            <a:pPr marL="548640" lvl="1" indent="-344488">
              <a:spcBef>
                <a:spcPts val="600"/>
              </a:spcBef>
              <a:buClr>
                <a:schemeClr val="accent2">
                  <a:lumMod val="75000"/>
                </a:schemeClr>
              </a:buClr>
              <a:buFont typeface="Wingdings" pitchFamily="2" charset="2"/>
              <a:buChar char="q"/>
            </a:pPr>
            <a:r>
              <a:rPr lang="en-US" sz="2400" b="1" dirty="0" smtClean="0"/>
              <a:t>Is regarded </a:t>
            </a:r>
            <a:r>
              <a:rPr lang="en-US" sz="2400" dirty="0" smtClean="0"/>
              <a:t>as having such an impairment (perceived);</a:t>
            </a:r>
          </a:p>
          <a:p>
            <a:pPr marL="548640" lvl="1" indent="-344488">
              <a:spcBef>
                <a:spcPts val="600"/>
              </a:spcBef>
              <a:buClr>
                <a:schemeClr val="accent2">
                  <a:lumMod val="75000"/>
                </a:schemeClr>
              </a:buClr>
              <a:buFont typeface="Wingdings" pitchFamily="2" charset="2"/>
              <a:buChar char="q"/>
            </a:pPr>
            <a:r>
              <a:rPr lang="en-US" sz="2400" dirty="0" smtClean="0"/>
              <a:t>Is regarded or </a:t>
            </a:r>
            <a:r>
              <a:rPr lang="en-US" sz="2400" b="1" dirty="0" smtClean="0"/>
              <a:t>treated by the employer as having </a:t>
            </a:r>
            <a:r>
              <a:rPr lang="en-US" sz="2400" dirty="0" smtClean="0"/>
              <a:t>some condition that has no present disabling effect, but may become a physical disability; or</a:t>
            </a:r>
          </a:p>
          <a:p>
            <a:pPr marL="548640" lvl="1" indent="-344488">
              <a:spcBef>
                <a:spcPts val="600"/>
              </a:spcBef>
              <a:buClr>
                <a:schemeClr val="accent2">
                  <a:lumMod val="75000"/>
                </a:schemeClr>
              </a:buClr>
              <a:buFont typeface="Wingdings" pitchFamily="2" charset="2"/>
              <a:buChar char="q"/>
            </a:pPr>
            <a:r>
              <a:rPr lang="en-US" sz="2400" dirty="0" smtClean="0"/>
              <a:t>Has any health impairment that requires special education or related services.</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31</a:t>
            </a:fld>
            <a:endParaRPr lang="en-US" dirty="0"/>
          </a:p>
        </p:txBody>
      </p:sp>
    </p:spTree>
    <p:extLst>
      <p:ext uri="{BB962C8B-B14F-4D97-AF65-F5344CB8AC3E}">
        <p14:creationId xmlns:p14="http://schemas.microsoft.com/office/powerpoint/2010/main" val="2059779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795054"/>
            <a:ext cx="8229600" cy="3886200"/>
          </a:xfrm>
        </p:spPr>
        <p:txBody>
          <a:bodyPr>
            <a:normAutofit fontScale="92500"/>
          </a:bodyPr>
          <a:lstStyle/>
          <a:p>
            <a:pPr>
              <a:spcBef>
                <a:spcPts val="1200"/>
              </a:spcBef>
              <a:buFont typeface="Wingdings" pitchFamily="2" charset="2"/>
              <a:buChar char="q"/>
            </a:pPr>
            <a:r>
              <a:rPr lang="en-US" sz="2400" u="sng" dirty="0" smtClean="0"/>
              <a:t>Disability</a:t>
            </a:r>
            <a:r>
              <a:rPr lang="en-US" sz="2400" dirty="0" smtClean="0"/>
              <a:t> puts employees in a </a:t>
            </a:r>
            <a:r>
              <a:rPr lang="en-US" sz="2400" b="1" dirty="0" smtClean="0"/>
              <a:t>protected category </a:t>
            </a:r>
            <a:r>
              <a:rPr lang="en-US" sz="2400" dirty="0" smtClean="0"/>
              <a:t>along with sexual orientation, race, religion, etc.  There is a similar protection for pregnant employees.</a:t>
            </a:r>
          </a:p>
          <a:p>
            <a:pPr>
              <a:spcBef>
                <a:spcPts val="1200"/>
              </a:spcBef>
              <a:spcAft>
                <a:spcPts val="600"/>
              </a:spcAft>
              <a:buFont typeface="Wingdings" pitchFamily="2" charset="2"/>
              <a:buChar char="q"/>
            </a:pPr>
            <a:r>
              <a:rPr lang="en-US" sz="2400" dirty="0" smtClean="0"/>
              <a:t>Job accommodations for disabled employees are mandated by:</a:t>
            </a:r>
          </a:p>
          <a:p>
            <a:pPr marL="801688" lvl="1" indent="-344488">
              <a:spcBef>
                <a:spcPts val="600"/>
              </a:spcBef>
              <a:spcAft>
                <a:spcPts val="600"/>
              </a:spcAft>
              <a:buFont typeface="Wingdings" pitchFamily="2" charset="2"/>
              <a:buChar char="q"/>
              <a:tabLst>
                <a:tab pos="2519363" algn="l"/>
              </a:tabLst>
            </a:pPr>
            <a:r>
              <a:rPr lang="en-US" sz="2400" dirty="0" smtClean="0"/>
              <a:t>Federal Law:	   Americans With Disabilities Act (ADA)</a:t>
            </a:r>
          </a:p>
          <a:p>
            <a:pPr marL="801688" lvl="1" indent="-344488">
              <a:spcBef>
                <a:spcPts val="600"/>
              </a:spcBef>
              <a:spcAft>
                <a:spcPts val="600"/>
              </a:spcAft>
              <a:buFont typeface="Wingdings" pitchFamily="2" charset="2"/>
              <a:buChar char="q"/>
              <a:tabLst>
                <a:tab pos="2743200" algn="l"/>
              </a:tabLst>
            </a:pPr>
            <a:r>
              <a:rPr lang="en-US" sz="2400" dirty="0" smtClean="0"/>
              <a:t>State Law:	Fair Employment &amp; Housing Act (FEHA)</a:t>
            </a:r>
          </a:p>
          <a:p>
            <a:pPr marL="801688" lvl="1" indent="-344488">
              <a:spcBef>
                <a:spcPts val="600"/>
              </a:spcBef>
              <a:spcAft>
                <a:spcPts val="600"/>
              </a:spcAft>
              <a:buFont typeface="Wingdings" pitchFamily="2" charset="2"/>
              <a:buChar char="q"/>
              <a:tabLst>
                <a:tab pos="2743200" algn="l"/>
              </a:tabLst>
            </a:pPr>
            <a:r>
              <a:rPr lang="en-US" sz="2400" dirty="0" smtClean="0"/>
              <a:t>UC Policy:	PPSM 81 &amp; APM 711- Reasonable 	Accommodation and Collective Bargaining 	Agreement</a:t>
            </a:r>
          </a:p>
          <a:p>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32</a:t>
            </a:fld>
            <a:endParaRPr lang="en-US" dirty="0"/>
          </a:p>
        </p:txBody>
      </p:sp>
      <p:sp>
        <p:nvSpPr>
          <p:cNvPr id="5" name="Title 1"/>
          <p:cNvSpPr txBox="1">
            <a:spLocks/>
          </p:cNvSpPr>
          <p:nvPr/>
        </p:nvSpPr>
        <p:spPr bwMode="auto">
          <a:xfrm>
            <a:off x="838200" y="4191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30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i="1" dirty="0" smtClean="0">
                <a:latin typeface="Garamond" pitchFamily="18" charset="0"/>
              </a:rPr>
              <a:t/>
            </a:r>
            <a:br>
              <a:rPr lang="en-US" i="1" dirty="0" smtClean="0">
                <a:latin typeface="Garamond" pitchFamily="18" charset="0"/>
              </a:rPr>
            </a:br>
            <a:r>
              <a:rPr lang="en-US" sz="14700" dirty="0" smtClean="0"/>
              <a:t>Employment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1003215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554"/>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880699"/>
            <a:ext cx="8229600" cy="4419600"/>
          </a:xfrm>
        </p:spPr>
        <p:txBody>
          <a:bodyPr>
            <a:normAutofit lnSpcReduction="10000"/>
          </a:bodyPr>
          <a:lstStyle/>
          <a:p>
            <a:pPr>
              <a:spcBef>
                <a:spcPts val="1200"/>
              </a:spcBef>
              <a:buFont typeface="Wingdings" pitchFamily="2" charset="2"/>
              <a:buChar char="q"/>
            </a:pPr>
            <a:endParaRPr lang="en-US" sz="1300" dirty="0" smtClean="0"/>
          </a:p>
          <a:p>
            <a:pPr>
              <a:spcBef>
                <a:spcPts val="1200"/>
              </a:spcBef>
              <a:buFont typeface="Wingdings" pitchFamily="2" charset="2"/>
              <a:buChar char="q"/>
            </a:pPr>
            <a:r>
              <a:rPr lang="en-US" sz="2400" dirty="0" smtClean="0"/>
              <a:t>It is the “heart” of the Accommodation process.</a:t>
            </a:r>
          </a:p>
          <a:p>
            <a:pPr>
              <a:spcBef>
                <a:spcPts val="1200"/>
              </a:spcBef>
              <a:buFont typeface="Wingdings" pitchFamily="2" charset="2"/>
              <a:buChar char="q"/>
            </a:pPr>
            <a:r>
              <a:rPr lang="en-US" sz="2400" b="1" dirty="0" smtClean="0"/>
              <a:t>Ongoing dialogue </a:t>
            </a:r>
            <a:r>
              <a:rPr lang="en-US" sz="2400" dirty="0" smtClean="0"/>
              <a:t>between the employer/employee department/student regarding </a:t>
            </a:r>
            <a:r>
              <a:rPr lang="en-US" sz="2400" b="1" dirty="0" smtClean="0"/>
              <a:t>how the person is limited in his ability to perform the essential functions </a:t>
            </a:r>
            <a:r>
              <a:rPr lang="en-US" sz="2400" dirty="0" smtClean="0"/>
              <a:t>of his position or access to an education and what, if any, reasonable accommodations could enable him to perform those essential functions.</a:t>
            </a:r>
          </a:p>
          <a:p>
            <a:pPr>
              <a:spcBef>
                <a:spcPts val="1200"/>
              </a:spcBef>
              <a:buFont typeface="Wingdings" pitchFamily="2" charset="2"/>
              <a:buChar char="q"/>
            </a:pPr>
            <a:r>
              <a:rPr lang="en-US" sz="2400" b="1" dirty="0" smtClean="0"/>
              <a:t>If no reasonable accommodations could enable </a:t>
            </a:r>
            <a:r>
              <a:rPr lang="en-US" sz="2400" dirty="0" smtClean="0"/>
              <a:t>her to perform the essential functions of the current position, the IP then includes an exploration of whether there are alternative positions that are open for which the employee is qualified.</a:t>
            </a:r>
          </a:p>
          <a:p>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12581BD0-2AA8-46A8-8040-5EF155140331}" type="slidenum">
              <a:rPr lang="en-US" smtClean="0"/>
              <a:pPr/>
              <a:t>33</a:t>
            </a:fld>
            <a:endParaRPr lang="en-US" dirty="0"/>
          </a:p>
        </p:txBody>
      </p:sp>
      <p:sp>
        <p:nvSpPr>
          <p:cNvPr id="5" name="TextBox 4"/>
          <p:cNvSpPr txBox="1"/>
          <p:nvPr/>
        </p:nvSpPr>
        <p:spPr>
          <a:xfrm>
            <a:off x="838200" y="1610380"/>
            <a:ext cx="7086600" cy="523220"/>
          </a:xfrm>
          <a:prstGeom prst="rect">
            <a:avLst/>
          </a:prstGeom>
          <a:noFill/>
          <a:ln>
            <a:noFill/>
          </a:ln>
        </p:spPr>
        <p:txBody>
          <a:bodyPr wrap="square" rtlCol="0">
            <a:spAutoFit/>
          </a:bodyPr>
          <a:lstStyle/>
          <a:p>
            <a:pPr algn="ctr"/>
            <a:r>
              <a:rPr lang="en-US" sz="2800" b="1" cap="small" dirty="0" smtClean="0">
                <a:effectLst>
                  <a:outerShdw blurRad="38100" dist="38100" dir="2700000" algn="tl">
                    <a:srgbClr val="000000">
                      <a:alpha val="43137"/>
                    </a:srgbClr>
                  </a:outerShdw>
                </a:effectLst>
                <a:latin typeface="+mn-lt"/>
              </a:rPr>
              <a:t>What is the Interactive Process (IP)?</a:t>
            </a:r>
            <a:endParaRPr lang="en-US" sz="28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3735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cap="small" dirty="0">
                <a:effectLst>
                  <a:outerShdw blurRad="38100" dist="38100" dir="2700000" algn="tl">
                    <a:srgbClr val="000000">
                      <a:alpha val="43137"/>
                    </a:srgbClr>
                  </a:outerShdw>
                </a:effectLst>
              </a:rPr>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536448" y="1116874"/>
            <a:ext cx="8229600" cy="5105400"/>
          </a:xfrm>
        </p:spPr>
        <p:txBody>
          <a:bodyPr/>
          <a:lstStyle/>
          <a:p>
            <a:pPr>
              <a:spcAft>
                <a:spcPts val="600"/>
              </a:spcAft>
              <a:buBlip>
                <a:blip r:embed="rId2"/>
              </a:buBlip>
            </a:pPr>
            <a:endParaRPr lang="en-US" sz="2400" dirty="0" smtClean="0">
              <a:solidFill>
                <a:schemeClr val="bg2">
                  <a:lumMod val="20000"/>
                  <a:lumOff val="80000"/>
                </a:schemeClr>
              </a:solidFill>
            </a:endParaRPr>
          </a:p>
          <a:p>
            <a:pPr algn="ctr" fontAlgn="base">
              <a:spcBef>
                <a:spcPct val="0"/>
              </a:spcBef>
              <a:spcAft>
                <a:spcPct val="0"/>
              </a:spcAft>
              <a:buNone/>
            </a:pPr>
            <a:r>
              <a:rPr lang="en-US" sz="2800" b="1" cap="small" dirty="0" smtClean="0">
                <a:effectLst>
                  <a:outerShdw blurRad="38100" dist="38100" dir="2700000" algn="tl">
                    <a:srgbClr val="000000">
                      <a:alpha val="43137"/>
                    </a:srgbClr>
                  </a:outerShdw>
                </a:effectLst>
              </a:rPr>
              <a:t>The Interactive process (IP)</a:t>
            </a:r>
          </a:p>
          <a:p>
            <a:pPr algn="ctr" fontAlgn="base">
              <a:spcBef>
                <a:spcPct val="0"/>
              </a:spcBef>
              <a:spcAft>
                <a:spcPct val="0"/>
              </a:spcAft>
              <a:buNone/>
            </a:pPr>
            <a:endParaRPr lang="en-US" sz="1200" b="1" cap="small" dirty="0" smtClean="0">
              <a:effectLst>
                <a:outerShdw blurRad="38100" dist="38100" dir="2700000" algn="tl">
                  <a:srgbClr val="000000">
                    <a:alpha val="43137"/>
                  </a:srgbClr>
                </a:outerShdw>
              </a:effectLst>
            </a:endParaRPr>
          </a:p>
          <a:p>
            <a:pPr>
              <a:spcAft>
                <a:spcPts val="600"/>
              </a:spcAft>
              <a:buFont typeface="Wingdings" pitchFamily="2" charset="2"/>
              <a:buChar char="q"/>
            </a:pPr>
            <a:r>
              <a:rPr lang="en-US" sz="2400" dirty="0" smtClean="0"/>
              <a:t>Three Basic Steps to the IP:</a:t>
            </a:r>
          </a:p>
          <a:p>
            <a:pPr marL="801688" lvl="1" indent="-344488">
              <a:spcBef>
                <a:spcPts val="600"/>
              </a:spcBef>
              <a:spcAft>
                <a:spcPts val="600"/>
              </a:spcAft>
              <a:buFont typeface="Wingdings" pitchFamily="2" charset="2"/>
              <a:buChar char="q"/>
            </a:pPr>
            <a:r>
              <a:rPr lang="en-US" sz="2400" dirty="0" smtClean="0"/>
              <a:t>Step 1:  Identify the essential functions of the job</a:t>
            </a:r>
          </a:p>
          <a:p>
            <a:pPr marL="801688" lvl="1" indent="-344488">
              <a:spcBef>
                <a:spcPts val="600"/>
              </a:spcBef>
              <a:spcAft>
                <a:spcPts val="600"/>
              </a:spcAft>
              <a:buFont typeface="Wingdings" pitchFamily="2" charset="2"/>
              <a:buChar char="q"/>
            </a:pPr>
            <a:r>
              <a:rPr lang="en-US" sz="2400" dirty="0" smtClean="0"/>
              <a:t>Step 2:  Determine the employee’s limitations</a:t>
            </a:r>
          </a:p>
          <a:p>
            <a:pPr marL="801688" lvl="1" indent="-344488">
              <a:spcBef>
                <a:spcPts val="600"/>
              </a:spcBef>
              <a:spcAft>
                <a:spcPts val="600"/>
              </a:spcAft>
              <a:buFont typeface="Wingdings" pitchFamily="2" charset="2"/>
              <a:buChar char="q"/>
              <a:tabLst>
                <a:tab pos="1884363" algn="l"/>
              </a:tabLst>
            </a:pPr>
            <a:r>
              <a:rPr lang="en-US" sz="2400" dirty="0" smtClean="0"/>
              <a:t>Step 3:  Explore whether employee’s limitations can be reasonably accommodated.</a:t>
            </a:r>
          </a:p>
          <a:p>
            <a:pPr marL="801688" lvl="1" indent="-344488">
              <a:spcBef>
                <a:spcPts val="600"/>
              </a:spcBef>
              <a:spcAft>
                <a:spcPts val="600"/>
              </a:spcAft>
              <a:buFont typeface="Wingdings" pitchFamily="2" charset="2"/>
              <a:buChar char="q"/>
              <a:tabLst>
                <a:tab pos="1884363" algn="l"/>
              </a:tabLst>
            </a:pPr>
            <a:endParaRPr lang="en-US" sz="2400" dirty="0"/>
          </a:p>
          <a:p>
            <a:pPr marL="801688" lvl="1" indent="-344488">
              <a:spcBef>
                <a:spcPts val="600"/>
              </a:spcBef>
              <a:spcAft>
                <a:spcPts val="600"/>
              </a:spcAft>
              <a:buFont typeface="Wingdings" pitchFamily="2" charset="2"/>
              <a:buChar char="q"/>
              <a:tabLst>
                <a:tab pos="1884363" algn="l"/>
              </a:tabLst>
            </a:pPr>
            <a:r>
              <a:rPr lang="en-US" sz="2400" dirty="0" smtClean="0"/>
              <a:t>DO NOT ASK ABOUT DIAGNOSIS OR FOR HEALTH PROFESSIONAL LETTER</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34</a:t>
            </a:fld>
            <a:endParaRPr lang="en-US" dirty="0"/>
          </a:p>
        </p:txBody>
      </p:sp>
    </p:spTree>
    <p:extLst>
      <p:ext uri="{BB962C8B-B14F-4D97-AF65-F5344CB8AC3E}">
        <p14:creationId xmlns:p14="http://schemas.microsoft.com/office/powerpoint/2010/main" val="25208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153400" cy="990600"/>
          </a:xfrm>
        </p:spPr>
        <p:txBody>
          <a:bodyPr/>
          <a:lstStyle/>
          <a:p>
            <a:r>
              <a:rPr lang="en-US" dirty="0" smtClean="0"/>
              <a:t>Hypothetical 2 </a:t>
            </a:r>
            <a:endParaRPr lang="en-US" dirty="0"/>
          </a:p>
        </p:txBody>
      </p:sp>
      <p:sp>
        <p:nvSpPr>
          <p:cNvPr id="3" name="Content Placeholder 2"/>
          <p:cNvSpPr>
            <a:spLocks noGrp="1"/>
          </p:cNvSpPr>
          <p:nvPr>
            <p:ph sz="quarter" idx="1"/>
          </p:nvPr>
        </p:nvSpPr>
        <p:spPr/>
        <p:txBody>
          <a:bodyPr/>
          <a:lstStyle/>
          <a:p>
            <a:r>
              <a:rPr lang="en-US" dirty="0" smtClean="0"/>
              <a:t>After midterm, student identifies to her professor that she had a health issue that impacted her grade.  Faculty member asks her diagnosis and indicates he may be willing to change her grade if she provides a letter from her doctor.  She refuses and ends up failing the course.  She confides to the faculty member that she is only 17, and that she was sexually assaulted by her R.A., which caused her to fail her course.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35</a:t>
            </a:fld>
            <a:endParaRPr lang="en-US" dirty="0"/>
          </a:p>
        </p:txBody>
      </p:sp>
    </p:spTree>
    <p:extLst>
      <p:ext uri="{BB962C8B-B14F-4D97-AF65-F5344CB8AC3E}">
        <p14:creationId xmlns:p14="http://schemas.microsoft.com/office/powerpoint/2010/main" val="84527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 Claims</a:t>
            </a:r>
            <a:r>
              <a:rPr lang="en-US" dirty="0" smtClean="0"/>
              <a:t/>
            </a:r>
            <a:br>
              <a:rPr lang="en-US" dirty="0" smtClean="0"/>
            </a:br>
            <a:endParaRPr lang="en-US" sz="4300" dirty="0"/>
          </a:p>
        </p:txBody>
      </p:sp>
      <p:sp>
        <p:nvSpPr>
          <p:cNvPr id="3" name="Content Placeholder 2"/>
          <p:cNvSpPr>
            <a:spLocks noGrp="1"/>
          </p:cNvSpPr>
          <p:nvPr>
            <p:ph idx="1"/>
          </p:nvPr>
        </p:nvSpPr>
        <p:spPr>
          <a:xfrm>
            <a:off x="516854" y="1371600"/>
            <a:ext cx="8229600" cy="4419600"/>
          </a:xfrm>
        </p:spPr>
        <p:txBody>
          <a:bodyPr>
            <a:normAutofit fontScale="92500" lnSpcReduction="20000"/>
          </a:bodyPr>
          <a:lstStyle/>
          <a:p>
            <a:pPr algn="ctr">
              <a:buNone/>
            </a:pPr>
            <a:r>
              <a:rPr lang="en-US" dirty="0" smtClean="0"/>
              <a:t>      </a:t>
            </a:r>
          </a:p>
          <a:p>
            <a:pPr algn="ctr">
              <a:buNone/>
            </a:pPr>
            <a:r>
              <a:rPr lang="en-US" sz="3300" b="1" cap="small" dirty="0" smtClean="0">
                <a:effectLst>
                  <a:outerShdw blurRad="38100" dist="38100" dir="2700000" algn="tl">
                    <a:srgbClr val="000000">
                      <a:alpha val="43137"/>
                    </a:srgbClr>
                  </a:outerShdw>
                </a:effectLst>
              </a:rPr>
              <a:t>Examples of Protected Disclosures</a:t>
            </a:r>
          </a:p>
          <a:p>
            <a:pPr algn="ctr">
              <a:buNone/>
            </a:pPr>
            <a:endParaRPr lang="en-US" sz="1600" b="1" dirty="0" smtClean="0"/>
          </a:p>
          <a:p>
            <a:r>
              <a:rPr lang="en-US" sz="2600" dirty="0" smtClean="0"/>
              <a:t>Faculty member filed a whistleblower claim accusing the Department Head of </a:t>
            </a:r>
            <a:r>
              <a:rPr lang="en-US" sz="2600" b="1" dirty="0" smtClean="0"/>
              <a:t>misusing Medicare Funds</a:t>
            </a:r>
            <a:r>
              <a:rPr lang="en-US" sz="2600" dirty="0" smtClean="0"/>
              <a:t>.</a:t>
            </a:r>
          </a:p>
          <a:p>
            <a:r>
              <a:rPr lang="en-US" sz="2600" dirty="0"/>
              <a:t>Faculty member </a:t>
            </a:r>
            <a:r>
              <a:rPr lang="en-US" sz="2600" b="1" dirty="0" smtClean="0"/>
              <a:t>filed a grievance or disciplinary complaint</a:t>
            </a:r>
            <a:r>
              <a:rPr lang="en-US" sz="2600" dirty="0" smtClean="0"/>
              <a:t>.</a:t>
            </a:r>
          </a:p>
          <a:p>
            <a:r>
              <a:rPr lang="en-US" sz="2600" dirty="0" smtClean="0"/>
              <a:t>Employee </a:t>
            </a:r>
            <a:r>
              <a:rPr lang="en-US" sz="2600" b="1" dirty="0" smtClean="0"/>
              <a:t>used one or all of the complaint processes </a:t>
            </a:r>
            <a:r>
              <a:rPr lang="en-US" sz="2600" dirty="0" smtClean="0"/>
              <a:t>provided by federal  or state law or University policy.</a:t>
            </a:r>
          </a:p>
          <a:p>
            <a:r>
              <a:rPr lang="en-US" sz="2600" dirty="0" smtClean="0"/>
              <a:t>An employee </a:t>
            </a:r>
            <a:r>
              <a:rPr lang="en-US" sz="2600" b="1" dirty="0" smtClean="0"/>
              <a:t>exercised a right </a:t>
            </a:r>
            <a:r>
              <a:rPr lang="en-US" sz="2600" dirty="0" smtClean="0"/>
              <a:t>guaranteed by Federal law, State law, University Policy or Labor Agreement.</a:t>
            </a:r>
          </a:p>
          <a:p>
            <a:r>
              <a:rPr lang="en-US" sz="2600" dirty="0" smtClean="0"/>
              <a:t>An employee </a:t>
            </a:r>
            <a:r>
              <a:rPr lang="en-US" sz="2600" b="1" dirty="0" smtClean="0"/>
              <a:t>complained about discrimination </a:t>
            </a:r>
            <a:r>
              <a:rPr lang="en-US" sz="2600" dirty="0" smtClean="0"/>
              <a:t>or the discriminatory treatment of others.</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36</a:t>
            </a:fld>
            <a:endParaRPr lang="en-US" dirty="0"/>
          </a:p>
        </p:txBody>
      </p:sp>
    </p:spTree>
    <p:extLst>
      <p:ext uri="{BB962C8B-B14F-4D97-AF65-F5344CB8AC3E}">
        <p14:creationId xmlns:p14="http://schemas.microsoft.com/office/powerpoint/2010/main" val="2971834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Whistleblowers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What is Retaliation?</a:t>
            </a:r>
          </a:p>
          <a:p>
            <a:pPr algn="ctr">
              <a:buNone/>
            </a:pPr>
            <a:endParaRPr lang="en-US" sz="1200" dirty="0" smtClean="0"/>
          </a:p>
          <a:p>
            <a:r>
              <a:rPr lang="en-US" sz="2400" dirty="0" smtClean="0"/>
              <a:t>Retaliation occurs when a supervisor or employer engages in an activity which, has an adverse action, as it discourages an employee from exercising a right protected by law.</a:t>
            </a:r>
          </a:p>
          <a:p>
            <a:pPr>
              <a:buNone/>
            </a:pPr>
            <a:endParaRPr lang="en-US" sz="1200" dirty="0" smtClean="0"/>
          </a:p>
          <a:p>
            <a:r>
              <a:rPr lang="en-US" sz="2400" b="1" u="sng" dirty="0" smtClean="0"/>
              <a:t>Important Note</a:t>
            </a:r>
            <a:r>
              <a:rPr lang="en-US" sz="2400" dirty="0" smtClean="0"/>
              <a:t>:  A claim of retaliation might be sustained even if the employee’s underlying report is unsubstantiated.</a:t>
            </a: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37</a:t>
            </a:fld>
            <a:endParaRPr lang="en-US" dirty="0"/>
          </a:p>
        </p:txBody>
      </p:sp>
    </p:spTree>
    <p:extLst>
      <p:ext uri="{BB962C8B-B14F-4D97-AF65-F5344CB8AC3E}">
        <p14:creationId xmlns:p14="http://schemas.microsoft.com/office/powerpoint/2010/main" val="3399376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
        <p:nvSpPr>
          <p:cNvPr id="3" name="Content Placeholder 2"/>
          <p:cNvSpPr>
            <a:spLocks noGrp="1"/>
          </p:cNvSpPr>
          <p:nvPr>
            <p:ph idx="1"/>
          </p:nvPr>
        </p:nvSpPr>
        <p:spPr>
          <a:xfrm>
            <a:off x="381000" y="1676400"/>
            <a:ext cx="8229600" cy="4495800"/>
          </a:xfrm>
        </p:spPr>
        <p:txBody>
          <a:bodyPr/>
          <a:lstStyle/>
          <a:p>
            <a:pPr algn="ctr">
              <a:buNone/>
            </a:pPr>
            <a:r>
              <a:rPr lang="en-US" sz="2800" b="1" cap="small" dirty="0" smtClean="0">
                <a:effectLst>
                  <a:outerShdw blurRad="38100" dist="38100" dir="2700000" algn="tl">
                    <a:srgbClr val="000000">
                      <a:alpha val="43137"/>
                    </a:srgbClr>
                  </a:outerShdw>
                </a:effectLst>
              </a:rPr>
              <a:t>   Elements of a Retaliation Claim</a:t>
            </a:r>
          </a:p>
          <a:p>
            <a:pPr algn="ctr">
              <a:buNone/>
            </a:pPr>
            <a:endParaRPr lang="en-US" sz="1200" b="1" dirty="0" smtClean="0"/>
          </a:p>
          <a:p>
            <a:pPr marL="514350" indent="-514350">
              <a:buFont typeface="+mj-lt"/>
              <a:buAutoNum type="arabicPeriod"/>
            </a:pPr>
            <a:r>
              <a:rPr lang="en-US" sz="2400" dirty="0" smtClean="0"/>
              <a:t>Employee made a protected disclosure or engaged in a protected act;</a:t>
            </a:r>
          </a:p>
          <a:p>
            <a:pPr marL="514350" indent="-514350">
              <a:buFont typeface="+mj-lt"/>
              <a:buAutoNum type="arabicPeriod"/>
            </a:pPr>
            <a:r>
              <a:rPr lang="en-US" sz="2400" dirty="0" smtClean="0"/>
              <a:t>Employer took adverse action against employee; and</a:t>
            </a:r>
          </a:p>
          <a:p>
            <a:pPr marL="514350" indent="-514350">
              <a:buFont typeface="+mj-lt"/>
              <a:buAutoNum type="arabicPeriod"/>
            </a:pPr>
            <a:r>
              <a:rPr lang="en-US" sz="2400" dirty="0" smtClean="0"/>
              <a:t>Causal connection – Employer took adverse action b/c Employee engaged in a legally protected activity.</a:t>
            </a:r>
          </a:p>
          <a:p>
            <a:pPr>
              <a:buNone/>
            </a:pP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38</a:t>
            </a:fld>
            <a:endParaRPr lang="en-US" dirty="0"/>
          </a:p>
        </p:txBody>
      </p:sp>
    </p:spTree>
    <p:extLst>
      <p:ext uri="{BB962C8B-B14F-4D97-AF65-F5344CB8AC3E}">
        <p14:creationId xmlns:p14="http://schemas.microsoft.com/office/powerpoint/2010/main" val="2004846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lnSpc>
                <a:spcPct val="90000"/>
              </a:lnSpc>
              <a:buNone/>
            </a:pPr>
            <a:r>
              <a:rPr lang="en-US" sz="3000" b="1" cap="small" dirty="0" smtClean="0">
                <a:effectLst>
                  <a:outerShdw blurRad="38100" dist="38100" dir="2700000" algn="tl">
                    <a:srgbClr val="000000">
                      <a:alpha val="43137"/>
                    </a:srgbClr>
                  </a:outerShdw>
                </a:effectLst>
              </a:rPr>
              <a:t>Examples of Adverse Actions</a:t>
            </a:r>
          </a:p>
          <a:p>
            <a:pPr algn="ctr">
              <a:lnSpc>
                <a:spcPct val="90000"/>
              </a:lnSpc>
              <a:buNone/>
            </a:pPr>
            <a:endParaRPr lang="en-US" sz="1300" b="1" cap="small" dirty="0" smtClean="0">
              <a:effectLst>
                <a:outerShdw blurRad="38100" dist="38100" dir="2700000" algn="tl">
                  <a:srgbClr val="000000">
                    <a:alpha val="43137"/>
                  </a:srgbClr>
                </a:outerShdw>
              </a:effectLst>
            </a:endParaRPr>
          </a:p>
          <a:p>
            <a:r>
              <a:rPr lang="en-US" sz="2200" dirty="0" smtClean="0"/>
              <a:t>Demotion/Discipline (including a counseling memo)</a:t>
            </a:r>
          </a:p>
          <a:p>
            <a:r>
              <a:rPr lang="en-US" sz="2200" dirty="0" smtClean="0"/>
              <a:t>Layoff/Termination</a:t>
            </a:r>
          </a:p>
          <a:p>
            <a:r>
              <a:rPr lang="en-US" sz="2200" dirty="0" smtClean="0"/>
              <a:t>Transfer</a:t>
            </a:r>
          </a:p>
          <a:p>
            <a:r>
              <a:rPr lang="en-US" sz="2200" dirty="0" smtClean="0"/>
              <a:t>Mediocre Performance Review/ Merit Review</a:t>
            </a:r>
          </a:p>
          <a:p>
            <a:r>
              <a:rPr lang="en-US" sz="2200" dirty="0" smtClean="0"/>
              <a:t>Failure to Promote</a:t>
            </a:r>
          </a:p>
          <a:p>
            <a:r>
              <a:rPr lang="en-US" sz="2200" dirty="0" smtClean="0"/>
              <a:t>Change in a complainant’s work assignments</a:t>
            </a:r>
          </a:p>
          <a:p>
            <a:r>
              <a:rPr lang="en-US" sz="2200" dirty="0" smtClean="0"/>
              <a:t>Avoidance of the complainant</a:t>
            </a:r>
          </a:p>
          <a:p>
            <a:r>
              <a:rPr lang="en-US" sz="2200" dirty="0" smtClean="0"/>
              <a:t>Sarcasm toward the complainant</a:t>
            </a:r>
          </a:p>
          <a:p>
            <a:r>
              <a:rPr lang="en-US" sz="2200" dirty="0" smtClean="0"/>
              <a:t>Declining to invite the complainant to an office party, lunch or business meeting</a:t>
            </a:r>
          </a:p>
          <a:p>
            <a:r>
              <a:rPr lang="en-US" sz="2200" dirty="0" smtClean="0"/>
              <a:t>A series of smaller actions that subtly change the terms and conditions of an employee’s job over time.</a:t>
            </a:r>
            <a:endParaRPr lang="en-US" sz="22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39</a:t>
            </a:fld>
            <a:endParaRPr lang="en-US" dirty="0"/>
          </a:p>
        </p:txBody>
      </p:sp>
      <p:sp>
        <p:nvSpPr>
          <p:cNvPr id="6" name="Title 1"/>
          <p:cNvSpPr>
            <a:spLocks noGrp="1"/>
          </p:cNvSpPr>
          <p:nvPr>
            <p:ph type="title"/>
          </p:nvPr>
        </p:nvSpPr>
        <p:spPr>
          <a:xfrm>
            <a:off x="762000" y="38100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47067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 ISSUE SPOT</a:t>
            </a:r>
            <a:endParaRPr lang="en-US" dirty="0"/>
          </a:p>
        </p:txBody>
      </p:sp>
      <p:sp>
        <p:nvSpPr>
          <p:cNvPr id="3" name="Content Placeholder 2"/>
          <p:cNvSpPr>
            <a:spLocks noGrp="1"/>
          </p:cNvSpPr>
          <p:nvPr>
            <p:ph sz="quarter" idx="1"/>
          </p:nvPr>
        </p:nvSpPr>
        <p:spPr/>
        <p:txBody>
          <a:bodyPr/>
          <a:lstStyle/>
          <a:p>
            <a:r>
              <a:rPr lang="en-US" dirty="0" smtClean="0"/>
              <a:t>You don’t have to act as counsel</a:t>
            </a:r>
            <a:endParaRPr lang="en-US" dirty="0"/>
          </a:p>
        </p:txBody>
      </p:sp>
      <p:sp>
        <p:nvSpPr>
          <p:cNvPr id="4" name="Content Placeholder 3"/>
          <p:cNvSpPr>
            <a:spLocks noGrp="1"/>
          </p:cNvSpPr>
          <p:nvPr>
            <p:ph sz="quarter" idx="2"/>
          </p:nvPr>
        </p:nvSpPr>
        <p:spPr/>
        <p:txBody>
          <a:bodyPr/>
          <a:lstStyle/>
          <a:p>
            <a:r>
              <a:rPr lang="en-US" dirty="0" smtClean="0"/>
              <a:t>You don’t have to act as </a:t>
            </a:r>
            <a:r>
              <a:rPr lang="en-US" dirty="0" err="1" smtClean="0"/>
              <a:t>ombuds</a:t>
            </a:r>
            <a:endParaRPr lang="en-US" dirty="0"/>
          </a:p>
        </p:txBody>
      </p:sp>
      <p:sp>
        <p:nvSpPr>
          <p:cNvPr id="5" name="Text Placeholder 4"/>
          <p:cNvSpPr>
            <a:spLocks noGrp="1"/>
          </p:cNvSpPr>
          <p:nvPr>
            <p:ph type="body" sz="half" idx="3"/>
          </p:nvPr>
        </p:nvSpPr>
        <p:spPr/>
        <p:txBody>
          <a:bodyPr/>
          <a:lstStyle/>
          <a:p>
            <a:r>
              <a:rPr lang="en-US" dirty="0" smtClean="0"/>
              <a:t>You don’t have to act as HR rep, Affirmative Action Office, Chief Compliance Officer, VPAR or Chief Bottle Washer</a:t>
            </a:r>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4</a:t>
            </a:fld>
            <a:endParaRPr lang="en-US" dirty="0"/>
          </a:p>
        </p:txBody>
      </p:sp>
    </p:spTree>
    <p:extLst>
      <p:ext uri="{BB962C8B-B14F-4D97-AF65-F5344CB8AC3E}">
        <p14:creationId xmlns:p14="http://schemas.microsoft.com/office/powerpoint/2010/main" val="145604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Garamond" pitchFamily="18" charset="0"/>
              </a:rPr>
              <a:t/>
            </a:r>
            <a:br>
              <a:rPr lang="en-US" i="1" dirty="0" smtClean="0">
                <a:latin typeface="Garamond" pitchFamily="18" charset="0"/>
              </a:rPr>
            </a:b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724400"/>
          </a:xfrm>
        </p:spPr>
        <p:txBody>
          <a:bodyPr/>
          <a:lstStyle/>
          <a:p>
            <a:pPr algn="ctr">
              <a:buNone/>
            </a:pPr>
            <a:r>
              <a:rPr lang="en-US" sz="2800" b="1" cap="small" dirty="0" smtClean="0">
                <a:effectLst>
                  <a:outerShdw blurRad="38100" dist="38100" dir="2700000" algn="tl">
                    <a:srgbClr val="000000">
                      <a:alpha val="43137"/>
                    </a:srgbClr>
                  </a:outerShdw>
                </a:effectLst>
              </a:rPr>
              <a:t>The Causal Connection – “Because of”</a:t>
            </a:r>
          </a:p>
          <a:p>
            <a:pPr algn="ctr">
              <a:buNone/>
            </a:pPr>
            <a:endParaRPr lang="en-US" sz="1200" dirty="0" smtClean="0"/>
          </a:p>
          <a:p>
            <a:r>
              <a:rPr lang="en-US" sz="2400" dirty="0" smtClean="0"/>
              <a:t>The claimant must provide some evidence that there is a connection between the protected disclosure or act and the adverse action.</a:t>
            </a:r>
          </a:p>
          <a:p>
            <a:r>
              <a:rPr lang="en-US" sz="2400" dirty="0" smtClean="0"/>
              <a:t>If the claimant provides enough information to establish a connection, the University must show the non-retaliatory reasons for the action.</a:t>
            </a:r>
          </a:p>
          <a:p>
            <a:r>
              <a:rPr lang="en-US" sz="2400" dirty="0" smtClean="0"/>
              <a:t>Key point:  Any adverse action taken against any employee should be motivated by only legitimate, documented business reasons.</a:t>
            </a:r>
          </a:p>
          <a:p>
            <a:pPr>
              <a:buNone/>
            </a:pPr>
            <a:endParaRPr lang="en-US" sz="20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40</a:t>
            </a:fld>
            <a:endParaRPr lang="en-US" dirty="0"/>
          </a:p>
        </p:txBody>
      </p:sp>
      <p:sp>
        <p:nvSpPr>
          <p:cNvPr id="5" name="Title 1"/>
          <p:cNvSpPr txBox="1">
            <a:spLocks/>
          </p:cNvSpPr>
          <p:nvPr/>
        </p:nvSpPr>
        <p:spPr bwMode="auto">
          <a:xfrm>
            <a:off x="762000" y="217714"/>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17600" i="1" dirty="0" smtClean="0">
                <a:latin typeface="Garamond" pitchFamily="18" charset="0"/>
              </a:rPr>
              <a:t/>
            </a:r>
            <a:br>
              <a:rPr lang="en-US" sz="17600" i="1" dirty="0" smtClean="0">
                <a:latin typeface="Garamond" pitchFamily="18" charset="0"/>
              </a:rPr>
            </a:br>
            <a:r>
              <a:rPr lang="en-US" sz="17600" dirty="0" smtClean="0"/>
              <a:t>Whistleblower Best Practices</a:t>
            </a:r>
            <a:r>
              <a:rPr lang="en-US" dirty="0" smtClean="0"/>
              <a:t/>
            </a:r>
            <a:br>
              <a:rPr lang="en-US" dirty="0" smtClean="0"/>
            </a:br>
            <a:endParaRPr lang="en-US" sz="4300" dirty="0"/>
          </a:p>
        </p:txBody>
      </p:sp>
    </p:spTree>
    <p:extLst>
      <p:ext uri="{BB962C8B-B14F-4D97-AF65-F5344CB8AC3E}">
        <p14:creationId xmlns:p14="http://schemas.microsoft.com/office/powerpoint/2010/main" val="3593539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381000" y="1600200"/>
            <a:ext cx="8229600" cy="4495800"/>
          </a:xfrm>
        </p:spPr>
        <p:txBody>
          <a:bodyPr/>
          <a:lstStyle/>
          <a:p>
            <a:r>
              <a:rPr lang="en-US" dirty="0" smtClean="0"/>
              <a:t>Scenario: </a:t>
            </a:r>
          </a:p>
          <a:p>
            <a:pPr lvl="1"/>
            <a:r>
              <a:rPr lang="en-US" dirty="0" smtClean="0"/>
              <a:t>Employee Bjorn </a:t>
            </a:r>
            <a:r>
              <a:rPr lang="en-US" dirty="0" err="1" smtClean="0"/>
              <a:t>Lyer</a:t>
            </a:r>
            <a:r>
              <a:rPr lang="en-US" dirty="0" smtClean="0"/>
              <a:t>, filed a complaint with the LDO alleging that a faculty member had done something he believed was an improper governmental activity (IGA). An investigation was done (under the Whistleblower Policy), which resulted in a finding that the faculty member had not done what was alleged and even if they had, it would not have been an IGA.  </a:t>
            </a:r>
          </a:p>
          <a:p>
            <a:pPr lvl="1"/>
            <a:r>
              <a:rPr lang="en-US" dirty="0" smtClean="0"/>
              <a:t>Faculty member feels relieved and vindicated – but also annoyed that a complaint was ever filed.</a:t>
            </a:r>
            <a:r>
              <a:rPr lang="en-US" sz="2400" dirty="0" smtClean="0"/>
              <a: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lstStyle/>
          <a:p>
            <a:r>
              <a:rPr lang="en-US" dirty="0" smtClean="0"/>
              <a:t>Between a rock and a hard place</a:t>
            </a:r>
            <a:endParaRPr lang="en-US" dirty="0"/>
          </a:p>
        </p:txBody>
      </p:sp>
      <p:sp>
        <p:nvSpPr>
          <p:cNvPr id="3" name="Content Placeholder 2"/>
          <p:cNvSpPr>
            <a:spLocks noGrp="1"/>
          </p:cNvSpPr>
          <p:nvPr>
            <p:ph sz="quarter" idx="1"/>
          </p:nvPr>
        </p:nvSpPr>
        <p:spPr>
          <a:xfrm>
            <a:off x="152400" y="1600200"/>
            <a:ext cx="8610600" cy="4495800"/>
          </a:xfrm>
        </p:spPr>
        <p:txBody>
          <a:bodyPr/>
          <a:lstStyle/>
          <a:p>
            <a:pPr lvl="1"/>
            <a:r>
              <a:rPr lang="en-US" dirty="0" smtClean="0"/>
              <a:t>Bjorn was never a model employee, although he was routinely rated  “Meets Expectations” on his performance evaluations and hoped he would improve.  </a:t>
            </a:r>
          </a:p>
          <a:p>
            <a:pPr lvl="1"/>
            <a:r>
              <a:rPr lang="en-US" dirty="0" smtClean="0"/>
              <a:t>Since filing the complaint, Bjorn’s performance has completely gone downhill.  Dozens of his projects are overdue, the ones he has turned in are filled with errors, and he is never at the office. Just when </a:t>
            </a:r>
            <a:r>
              <a:rPr lang="en-US" dirty="0" err="1" smtClean="0"/>
              <a:t>Dept</a:t>
            </a:r>
            <a:r>
              <a:rPr lang="en-US" dirty="0" smtClean="0"/>
              <a:t> is about to put him on a Performance Improvement Plan, the faculty member happens to overhear him crowing to a coworker that he’s been totally blowing off work but knows he is “untouchable” because he blew the whistle.</a:t>
            </a:r>
          </a:p>
          <a:p>
            <a:pPr lvl="1"/>
            <a:r>
              <a:rPr lang="en-US" dirty="0" smtClean="0"/>
              <a:t>What can you do?</a:t>
            </a:r>
            <a:endParaRPr lang="en-US" dirty="0" smtClean="0">
              <a:solidFill>
                <a:srgbClr val="00B050"/>
              </a:solidFill>
            </a:endParaRPr>
          </a:p>
          <a:p>
            <a:pPr lvl="1"/>
            <a:endParaRPr lang="en-US" sz="2200" dirty="0" smtClean="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490"/>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a:t>
            </a:r>
            <a:r>
              <a:rPr lang="en-US" sz="4900" cap="small" dirty="0" smtClean="0"/>
              <a:t> </a:t>
            </a:r>
            <a:r>
              <a:rPr lang="en-US" sz="4900" dirty="0" smtClean="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828800"/>
            <a:ext cx="8229600" cy="4800600"/>
          </a:xfrm>
        </p:spPr>
        <p:txBody>
          <a:bodyPr>
            <a:normAutofit/>
          </a:bodyPr>
          <a:lstStyle/>
          <a:p>
            <a:pPr algn="ctr">
              <a:buNone/>
            </a:pPr>
            <a:r>
              <a:rPr lang="en-US" sz="3200" b="1" cap="small" dirty="0">
                <a:effectLst>
                  <a:outerShdw blurRad="38100" dist="38100" dir="2700000" algn="tl">
                    <a:srgbClr val="000000">
                      <a:alpha val="43137"/>
                    </a:srgbClr>
                  </a:outerShdw>
                </a:effectLst>
              </a:rPr>
              <a:t>Complaint Processes</a:t>
            </a: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43</a:t>
            </a:fld>
            <a:endParaRPr lang="en-US" dirty="0"/>
          </a:p>
        </p:txBody>
      </p:sp>
      <p:pic>
        <p:nvPicPr>
          <p:cNvPr id="4106" name="Picture 10" descr="C:\Users\Mia 2\AppData\Local\Microsoft\Windows\Temporary Internet Files\Content.IE5\K3M8WI0J\MP900400332[1].jpg"/>
          <p:cNvPicPr>
            <a:picLocks noChangeAspect="1" noChangeArrowheads="1"/>
          </p:cNvPicPr>
          <p:nvPr/>
        </p:nvPicPr>
        <p:blipFill>
          <a:blip r:embed="rId2" cstate="print"/>
          <a:srcRect/>
          <a:stretch>
            <a:fillRect/>
          </a:stretch>
        </p:blipFill>
        <p:spPr bwMode="auto">
          <a:xfrm>
            <a:off x="2286000" y="2743200"/>
            <a:ext cx="5029200" cy="3351490"/>
          </a:xfrm>
          <a:prstGeom prst="rect">
            <a:avLst/>
          </a:prstGeom>
          <a:noFill/>
        </p:spPr>
      </p:pic>
    </p:spTree>
    <p:extLst>
      <p:ext uri="{BB962C8B-B14F-4D97-AF65-F5344CB8AC3E}">
        <p14:creationId xmlns:p14="http://schemas.microsoft.com/office/powerpoint/2010/main" val="728888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475"/>
            <a:ext cx="8153400" cy="990600"/>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a:t>Employment</a:t>
            </a:r>
            <a:r>
              <a:rPr lang="en-US" sz="4900" cap="small" dirty="0"/>
              <a:t> </a:t>
            </a:r>
            <a:r>
              <a:rPr lang="en-US" sz="4900" dirty="0"/>
              <a:t>Best Practices</a:t>
            </a:r>
            <a:r>
              <a:rPr lang="en-US" dirty="0"/>
              <a:t/>
            </a:r>
            <a:br>
              <a:rPr lang="en-US" dirty="0"/>
            </a:br>
            <a:r>
              <a:rPr lang="en-US" dirty="0" smtClean="0"/>
              <a:t/>
            </a:r>
            <a:br>
              <a:rPr lang="en-US" dirty="0" smtClean="0"/>
            </a:br>
            <a:endParaRPr lang="en-US" sz="4300"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pPr algn="ctr">
              <a:buNone/>
            </a:pPr>
            <a:r>
              <a:rPr lang="en-US" sz="3000" b="1" cap="small" dirty="0" smtClean="0">
                <a:effectLst>
                  <a:outerShdw blurRad="38100" dist="38100" dir="2700000" algn="tl">
                    <a:srgbClr val="000000">
                      <a:alpha val="43137"/>
                    </a:srgbClr>
                  </a:outerShdw>
                </a:effectLst>
              </a:rPr>
              <a:t>Complaint Processes</a:t>
            </a:r>
          </a:p>
          <a:p>
            <a:pPr algn="ctr">
              <a:buNone/>
            </a:pPr>
            <a:endParaRPr lang="en-US" sz="1300" b="1" cap="small" dirty="0" smtClean="0">
              <a:effectLst>
                <a:outerShdw blurRad="38100" dist="38100" dir="2700000" algn="tl">
                  <a:srgbClr val="000000">
                    <a:alpha val="43137"/>
                  </a:srgbClr>
                </a:outerShdw>
              </a:effectLst>
            </a:endParaRPr>
          </a:p>
          <a:p>
            <a:pPr>
              <a:spcBef>
                <a:spcPts val="0"/>
              </a:spcBef>
              <a:spcAft>
                <a:spcPts val="600"/>
              </a:spcAft>
            </a:pPr>
            <a:r>
              <a:rPr lang="en-US" sz="2200" dirty="0" smtClean="0"/>
              <a:t>Any University Employee has the right to redress workplace grievances in one or more of the following ways:</a:t>
            </a:r>
          </a:p>
          <a:p>
            <a:pPr lvl="1">
              <a:spcBef>
                <a:spcPts val="0"/>
              </a:spcBef>
              <a:spcAft>
                <a:spcPts val="600"/>
              </a:spcAft>
            </a:pPr>
            <a:r>
              <a:rPr lang="en-US" sz="2200" dirty="0" smtClean="0"/>
              <a:t>UC Informal Complaint Resolution Processes</a:t>
            </a:r>
          </a:p>
          <a:p>
            <a:pPr lvl="1">
              <a:spcBef>
                <a:spcPts val="0"/>
              </a:spcBef>
              <a:spcAft>
                <a:spcPts val="600"/>
              </a:spcAft>
            </a:pPr>
            <a:r>
              <a:rPr lang="en-US" sz="2200" dirty="0" smtClean="0"/>
              <a:t>UC Formal Complaint Resolution Processes</a:t>
            </a:r>
          </a:p>
          <a:p>
            <a:pPr lvl="1">
              <a:spcBef>
                <a:spcPts val="0"/>
              </a:spcBef>
              <a:spcAft>
                <a:spcPts val="1200"/>
              </a:spcAft>
            </a:pPr>
            <a:r>
              <a:rPr lang="en-US" sz="2200" dirty="0" smtClean="0"/>
              <a:t>External Complaint Processes</a:t>
            </a:r>
          </a:p>
          <a:p>
            <a:pPr>
              <a:spcBef>
                <a:spcPts val="0"/>
              </a:spcBef>
              <a:spcAft>
                <a:spcPts val="600"/>
              </a:spcAft>
            </a:pPr>
            <a:r>
              <a:rPr lang="en-US" sz="2200" dirty="0" smtClean="0"/>
              <a:t>Formal Complaint Processes – University employees can lodge complaints re: violations of University Personnel Policies or Labor Agreements through a variety of mechanisms</a:t>
            </a:r>
          </a:p>
          <a:p>
            <a:pPr lvl="1">
              <a:spcBef>
                <a:spcPts val="0"/>
              </a:spcBef>
              <a:spcAft>
                <a:spcPts val="600"/>
              </a:spcAft>
            </a:pPr>
            <a:r>
              <a:rPr lang="en-US" sz="2200" dirty="0" smtClean="0"/>
              <a:t>Academic Personnel/VPAR </a:t>
            </a:r>
          </a:p>
          <a:p>
            <a:pPr lvl="1">
              <a:spcBef>
                <a:spcPts val="0"/>
              </a:spcBef>
              <a:spcAft>
                <a:spcPts val="600"/>
              </a:spcAft>
            </a:pPr>
            <a:r>
              <a:rPr lang="en-US" sz="2200" dirty="0" smtClean="0"/>
              <a:t>Labor Agreements</a:t>
            </a:r>
          </a:p>
          <a:p>
            <a:pPr lvl="1">
              <a:spcBef>
                <a:spcPts val="0"/>
              </a:spcBef>
              <a:spcAft>
                <a:spcPts val="600"/>
              </a:spcAft>
            </a:pPr>
            <a:r>
              <a:rPr lang="en-US" sz="2200" dirty="0" smtClean="0"/>
              <a:t>PPSM</a:t>
            </a:r>
          </a:p>
          <a:p>
            <a:pPr lvl="1">
              <a:spcBef>
                <a:spcPts val="0"/>
              </a:spcBef>
              <a:spcAft>
                <a:spcPts val="600"/>
              </a:spcAft>
            </a:pPr>
            <a:r>
              <a:rPr lang="en-US" sz="2200" dirty="0" smtClean="0"/>
              <a:t>Whistleblower and Whistleblower Retaliation</a:t>
            </a: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44</a:t>
            </a:fld>
            <a:endParaRPr lang="en-US" dirty="0"/>
          </a:p>
        </p:txBody>
      </p:sp>
    </p:spTree>
    <p:extLst>
      <p:ext uri="{BB962C8B-B14F-4D97-AF65-F5344CB8AC3E}">
        <p14:creationId xmlns:p14="http://schemas.microsoft.com/office/powerpoint/2010/main" val="3213458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1145177"/>
          </a:xfrm>
        </p:spPr>
        <p:txBody>
          <a:bodyPr>
            <a:normAutofit fontScale="90000"/>
          </a:bodyPr>
          <a:lstStyle/>
          <a:p>
            <a:r>
              <a:rPr lang="en-US" i="1" dirty="0" smtClean="0">
                <a:latin typeface="Garamond" pitchFamily="18" charset="0"/>
              </a:rPr>
              <a:t/>
            </a:r>
            <a:br>
              <a:rPr lang="en-US" i="1" dirty="0" smtClean="0">
                <a:latin typeface="Garamond" pitchFamily="18" charset="0"/>
              </a:rPr>
            </a:br>
            <a:r>
              <a:rPr lang="en-US" sz="4900" dirty="0" smtClean="0"/>
              <a:t>Employment/Instructional</a:t>
            </a:r>
            <a:r>
              <a:rPr lang="en-US" sz="4900" cap="small" dirty="0" smtClean="0"/>
              <a:t> </a:t>
            </a:r>
            <a:r>
              <a:rPr lang="en-US" sz="4900" dirty="0"/>
              <a:t>Best Practices</a:t>
            </a:r>
            <a:r>
              <a:rPr lang="en-US" dirty="0" smtClean="0"/>
              <a:t/>
            </a:r>
            <a:br>
              <a:rPr lang="en-US" dirty="0" smtClean="0"/>
            </a:br>
            <a:endParaRPr lang="en-US" sz="4300" dirty="0"/>
          </a:p>
        </p:txBody>
      </p:sp>
      <p:sp>
        <p:nvSpPr>
          <p:cNvPr id="3" name="Content Placeholder 2"/>
          <p:cNvSpPr>
            <a:spLocks noGrp="1"/>
          </p:cNvSpPr>
          <p:nvPr>
            <p:ph idx="1"/>
          </p:nvPr>
        </p:nvSpPr>
        <p:spPr>
          <a:xfrm>
            <a:off x="457200" y="1676400"/>
            <a:ext cx="8229600" cy="4191000"/>
          </a:xfrm>
        </p:spPr>
        <p:txBody>
          <a:bodyPr/>
          <a:lstStyle/>
          <a:p>
            <a:pPr algn="ctr">
              <a:buNone/>
            </a:pPr>
            <a:r>
              <a:rPr lang="en-US" sz="2800" b="1" cap="small" dirty="0" smtClean="0">
                <a:effectLst>
                  <a:outerShdw blurRad="38100" dist="38100" dir="2700000" algn="tl">
                    <a:srgbClr val="000000">
                      <a:alpha val="43137"/>
                    </a:srgbClr>
                  </a:outerShdw>
                </a:effectLst>
              </a:rPr>
              <a:t>External Complaint Processes</a:t>
            </a:r>
          </a:p>
          <a:p>
            <a:endParaRPr lang="en-US" sz="2400" dirty="0" smtClean="0"/>
          </a:p>
          <a:p>
            <a:r>
              <a:rPr lang="en-US" sz="2400" dirty="0" smtClean="0"/>
              <a:t>The U.S. Equal Employment Opportunity Commission (EEOC).</a:t>
            </a:r>
          </a:p>
          <a:p>
            <a:r>
              <a:rPr lang="en-US" sz="2400" dirty="0" smtClean="0"/>
              <a:t>The U.S. Department of Labor (DOL).</a:t>
            </a:r>
          </a:p>
          <a:p>
            <a:r>
              <a:rPr lang="en-US" sz="2400" dirty="0" smtClean="0"/>
              <a:t>California Department of Fair Employment and Housing (DFEH)</a:t>
            </a:r>
          </a:p>
          <a:p>
            <a:r>
              <a:rPr lang="en-US" sz="2400" dirty="0" smtClean="0"/>
              <a:t>Office of Federal Contract Compliance Program (OFCCP).</a:t>
            </a:r>
          </a:p>
          <a:p>
            <a:r>
              <a:rPr lang="en-US" sz="2400" dirty="0" smtClean="0"/>
              <a:t>Department of Education, Office for Civil Rights (OCR)</a:t>
            </a:r>
          </a:p>
          <a:p>
            <a:pPr>
              <a:buNone/>
            </a:pPr>
            <a:endParaRPr lang="en-US" sz="2400" dirty="0" smtClean="0"/>
          </a:p>
          <a:p>
            <a:pPr>
              <a:buNone/>
            </a:pPr>
            <a:endParaRPr lang="en-US" sz="2400" dirty="0"/>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45</a:t>
            </a:fld>
            <a:endParaRPr lang="en-US" dirty="0"/>
          </a:p>
        </p:txBody>
      </p:sp>
    </p:spTree>
    <p:extLst>
      <p:ext uri="{BB962C8B-B14F-4D97-AF65-F5344CB8AC3E}">
        <p14:creationId xmlns:p14="http://schemas.microsoft.com/office/powerpoint/2010/main" val="2223599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762000"/>
          </a:xfrm>
        </p:spPr>
        <p:txBody>
          <a:bodyPr>
            <a:noAutofit/>
          </a:bodyPr>
          <a:lstStyle/>
          <a:p>
            <a:r>
              <a:rPr lang="en-US" sz="3600" dirty="0"/>
              <a:t>Internal</a:t>
            </a:r>
            <a:r>
              <a:rPr lang="en-US" sz="3600" cap="small" dirty="0"/>
              <a:t> </a:t>
            </a:r>
            <a:r>
              <a:rPr lang="en-US" sz="3600" dirty="0"/>
              <a:t>Grievance &amp; Complaint Resources</a:t>
            </a:r>
            <a:br>
              <a:rPr lang="en-US" sz="3600" dirty="0"/>
            </a:br>
            <a:r>
              <a:rPr lang="en-US" sz="3600" dirty="0" smtClean="0"/>
              <a:t>(</a:t>
            </a:r>
            <a:r>
              <a:rPr lang="en-US" sz="3600" dirty="0"/>
              <a:t>Academic Personnel)</a:t>
            </a:r>
          </a:p>
        </p:txBody>
      </p:sp>
      <p:sp>
        <p:nvSpPr>
          <p:cNvPr id="4" name="Content Placeholder 3"/>
          <p:cNvSpPr>
            <a:spLocks noGrp="1"/>
          </p:cNvSpPr>
          <p:nvPr>
            <p:ph idx="1"/>
          </p:nvPr>
        </p:nvSpPr>
        <p:spPr>
          <a:xfrm>
            <a:off x="609600" y="1706562"/>
            <a:ext cx="8229600" cy="4724400"/>
          </a:xfrm>
        </p:spPr>
        <p:txBody>
          <a:bodyPr>
            <a:normAutofit/>
          </a:bodyPr>
          <a:lstStyle/>
          <a:p>
            <a:pPr lvl="0"/>
            <a:r>
              <a:rPr lang="en-US" sz="2300" dirty="0"/>
              <a:t>UC Systemwide Senate Bylaws 334-337</a:t>
            </a:r>
          </a:p>
          <a:p>
            <a:pPr lvl="0"/>
            <a:r>
              <a:rPr lang="en-US" sz="2300" dirty="0"/>
              <a:t>Non-Senate Academic Appointees APM 140</a:t>
            </a:r>
          </a:p>
          <a:p>
            <a:pPr lvl="0"/>
            <a:r>
              <a:rPr lang="en-US" sz="2300" dirty="0"/>
              <a:t>Whistleblower Policy and Whistleblower Protection Policy</a:t>
            </a:r>
          </a:p>
          <a:p>
            <a:pPr lvl="0"/>
            <a:r>
              <a:rPr lang="en-US" sz="2300" dirty="0"/>
              <a:t>UCR Academic Senate </a:t>
            </a:r>
            <a:r>
              <a:rPr lang="en-US" sz="2300" dirty="0" smtClean="0"/>
              <a:t>Bylaws</a:t>
            </a:r>
          </a:p>
          <a:p>
            <a:pPr lvl="0"/>
            <a:r>
              <a:rPr lang="en-US" sz="2300" dirty="0" smtClean="0"/>
              <a:t>Collective </a:t>
            </a:r>
            <a:r>
              <a:rPr lang="en-US" sz="2300" dirty="0"/>
              <a:t>Bargaining Agreements</a:t>
            </a:r>
          </a:p>
          <a:p>
            <a:pPr lvl="0"/>
            <a:r>
              <a:rPr lang="en-US" sz="2300" dirty="0"/>
              <a:t>The Office of Faculty and Staff Affirmative Action, Office of the </a:t>
            </a:r>
            <a:r>
              <a:rPr lang="en-US" sz="2300" dirty="0" err="1"/>
              <a:t>Ombuds</a:t>
            </a:r>
            <a:r>
              <a:rPr lang="en-US" sz="2300" dirty="0"/>
              <a:t>, Title IX/Sexual Harassment, Auditing and Accounting, and the Vice Provost of Administrative Resolution</a:t>
            </a:r>
            <a:r>
              <a:rPr lang="en-US" sz="2300" dirty="0" smtClean="0"/>
              <a:t>.</a:t>
            </a:r>
          </a:p>
          <a:p>
            <a:pPr lvl="0"/>
            <a:r>
              <a:rPr lang="en-US" sz="2300" dirty="0" smtClean="0"/>
              <a:t>UCR Campus Policy Number 650-17</a:t>
            </a:r>
            <a:endParaRPr lang="en-US" sz="2300" dirty="0"/>
          </a:p>
          <a:p>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12581BD0-2AA8-46A8-8040-5EF155140331}" type="slidenum">
              <a:rPr lang="en-US" smtClean="0"/>
              <a:pPr/>
              <a:t>46</a:t>
            </a:fld>
            <a:endParaRPr lang="en-US" dirty="0"/>
          </a:p>
        </p:txBody>
      </p:sp>
    </p:spTree>
    <p:extLst>
      <p:ext uri="{BB962C8B-B14F-4D97-AF65-F5344CB8AC3E}">
        <p14:creationId xmlns:p14="http://schemas.microsoft.com/office/powerpoint/2010/main" val="3463055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153400" cy="990600"/>
          </a:xfrm>
        </p:spPr>
        <p:txBody>
          <a:bodyPr>
            <a:normAutofit fontScale="90000"/>
          </a:bodyPr>
          <a:lstStyle/>
          <a:p>
            <a:r>
              <a:rPr lang="en-US" dirty="0"/>
              <a:t>Equal Employment &amp; </a:t>
            </a:r>
            <a:br>
              <a:rPr lang="en-US" dirty="0"/>
            </a:br>
            <a:r>
              <a:rPr lang="en-US" dirty="0"/>
              <a:t>Affirmative Action Compliance</a:t>
            </a:r>
            <a:br>
              <a:rPr lang="en-US" dirty="0"/>
            </a:br>
            <a:endParaRPr lang="en-US" sz="4300" cap="small"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normAutofit fontScale="92500" lnSpcReduction="10000"/>
          </a:bodyPr>
          <a:lstStyle/>
          <a:p>
            <a:fld id="{12581BD0-2AA8-46A8-8040-5EF155140331}" type="slidenum">
              <a:rPr lang="en-US" smtClean="0"/>
              <a:pPr/>
              <a:t>47</a:t>
            </a:fld>
            <a:endParaRPr lang="en-US" dirty="0"/>
          </a:p>
        </p:txBody>
      </p:sp>
      <p:pic>
        <p:nvPicPr>
          <p:cNvPr id="6" name="Picture 2" descr="C:\Users\Mia 2\AppData\Local\Microsoft\Windows\Temporary Internet Files\Content.IE5\8ZERQS2T\MP900401036[1].jpg"/>
          <p:cNvPicPr>
            <a:picLocks noChangeAspect="1" noChangeArrowheads="1"/>
          </p:cNvPicPr>
          <p:nvPr/>
        </p:nvPicPr>
        <p:blipFill>
          <a:blip r:embed="rId3" cstate="print"/>
          <a:srcRect/>
          <a:stretch>
            <a:fillRect/>
          </a:stretch>
        </p:blipFill>
        <p:spPr bwMode="auto">
          <a:xfrm>
            <a:off x="2057400" y="2133600"/>
            <a:ext cx="4876800" cy="3249930"/>
          </a:xfrm>
          <a:prstGeom prst="rect">
            <a:avLst/>
          </a:prstGeom>
          <a:noFill/>
        </p:spPr>
      </p:pic>
    </p:spTree>
    <p:extLst>
      <p:ext uri="{BB962C8B-B14F-4D97-AF65-F5344CB8AC3E}">
        <p14:creationId xmlns:p14="http://schemas.microsoft.com/office/powerpoint/2010/main" val="127978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153400" cy="990600"/>
          </a:xfrm>
        </p:spPr>
        <p:txBody>
          <a:bodyPr>
            <a:noAutofit/>
          </a:bodyPr>
          <a:lstStyle/>
          <a:p>
            <a:r>
              <a:rPr lang="en-US" dirty="0"/>
              <a:t>Executive Order 11246</a:t>
            </a:r>
            <a:r>
              <a:rPr lang="en-US" sz="3600" i="1" dirty="0" smtClean="0">
                <a:latin typeface="Garamond" pitchFamily="18" charset="0"/>
              </a:rPr>
              <a:t/>
            </a:r>
            <a:br>
              <a:rPr lang="en-US" sz="3600" i="1" dirty="0" smtClean="0">
                <a:latin typeface="Garamond" pitchFamily="18" charset="0"/>
              </a:rPr>
            </a:br>
            <a:r>
              <a:rPr lang="en-US" sz="3600" cap="small" dirty="0"/>
              <a:t/>
            </a:r>
            <a:br>
              <a:rPr lang="en-US" sz="3600" cap="small" dirty="0"/>
            </a:b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92500" lnSpcReduction="10000"/>
          </a:bodyPr>
          <a:lstStyle/>
          <a:p>
            <a:fld id="{12581BD0-2AA8-46A8-8040-5EF155140331}" type="slidenum">
              <a:rPr lang="en-US" smtClean="0"/>
              <a:pPr/>
              <a:t>48</a:t>
            </a:fld>
            <a:endParaRPr lang="en-US" dirty="0"/>
          </a:p>
        </p:txBody>
      </p:sp>
      <p:sp>
        <p:nvSpPr>
          <p:cNvPr id="3" name="Content Placeholder 2"/>
          <p:cNvSpPr>
            <a:spLocks noGrp="1"/>
          </p:cNvSpPr>
          <p:nvPr>
            <p:ph sz="quarter" idx="1"/>
          </p:nvPr>
        </p:nvSpPr>
        <p:spPr>
          <a:xfrm>
            <a:off x="685800" y="1295400"/>
            <a:ext cx="8229600" cy="4800600"/>
          </a:xfrm>
        </p:spPr>
        <p:txBody>
          <a:bodyPr>
            <a:normAutofit lnSpcReduction="10000"/>
          </a:bodyPr>
          <a:lstStyle/>
          <a:p>
            <a:pPr algn="ctr">
              <a:buNone/>
            </a:pPr>
            <a:r>
              <a:rPr lang="en-US" b="1" dirty="0" smtClean="0"/>
              <a:t>	</a:t>
            </a:r>
            <a:endParaRPr lang="en-US" sz="1200" b="1" cap="small" dirty="0" smtClean="0">
              <a:effectLst>
                <a:outerShdw blurRad="38100" dist="38100" dir="2700000" algn="tl">
                  <a:srgbClr val="000000">
                    <a:alpha val="43137"/>
                  </a:srgbClr>
                </a:outerShdw>
              </a:effectLst>
            </a:endParaRPr>
          </a:p>
          <a:p>
            <a:pPr>
              <a:defRPr/>
            </a:pPr>
            <a:r>
              <a:rPr lang="en-US" sz="2000" b="1" u="sng" dirty="0" smtClean="0"/>
              <a:t>Prohibits</a:t>
            </a:r>
            <a:r>
              <a:rPr lang="en-US" sz="2000" dirty="0" smtClean="0"/>
              <a:t>  </a:t>
            </a:r>
            <a:r>
              <a:rPr lang="en-US" sz="2000" b="1" dirty="0" smtClean="0"/>
              <a:t>federal contractors </a:t>
            </a:r>
            <a:r>
              <a:rPr lang="en-US" sz="2000" dirty="0" smtClean="0"/>
              <a:t>and subcontractors who have contracts of $10,000 in one year from discriminating in employment decisions on the basis of race, color, religion, sex, sexual orientation, gender identity or national origin, disability and veteran status.</a:t>
            </a:r>
          </a:p>
          <a:p>
            <a:pPr marL="0" indent="0">
              <a:buNone/>
              <a:defRPr/>
            </a:pPr>
            <a:endParaRPr lang="en-US" sz="2000" dirty="0" smtClean="0"/>
          </a:p>
          <a:p>
            <a:pPr>
              <a:defRPr/>
            </a:pPr>
            <a:r>
              <a:rPr lang="en-US" sz="2000" dirty="0" smtClean="0"/>
              <a:t>Requires federal contractors </a:t>
            </a:r>
            <a:r>
              <a:rPr lang="en-US" sz="2000" b="1" u="sng" dirty="0" smtClean="0"/>
              <a:t>to take affirmative steps</a:t>
            </a:r>
            <a:r>
              <a:rPr lang="en-US" sz="2000" b="1" dirty="0"/>
              <a:t> </a:t>
            </a:r>
            <a:r>
              <a:rPr lang="en-US" sz="2000" dirty="0" smtClean="0"/>
              <a:t>to ensure that equal opportunity is provided in all aspects of their employment.</a:t>
            </a:r>
          </a:p>
          <a:p>
            <a:pPr>
              <a:defRPr/>
            </a:pPr>
            <a:endParaRPr lang="en-US" sz="2000" dirty="0" smtClean="0"/>
          </a:p>
          <a:p>
            <a:pPr>
              <a:defRPr/>
            </a:pPr>
            <a:r>
              <a:rPr lang="en-US" sz="2000" dirty="0" smtClean="0"/>
              <a:t>Must  develop a written </a:t>
            </a:r>
            <a:r>
              <a:rPr lang="en-US" sz="2000" b="1" u="sng" dirty="0" smtClean="0"/>
              <a:t>Affirmative Action Plan </a:t>
            </a:r>
            <a:r>
              <a:rPr lang="en-US" sz="2000" dirty="0" smtClean="0"/>
              <a:t>(AAP).</a:t>
            </a:r>
          </a:p>
          <a:p>
            <a:pPr marL="0" indent="0">
              <a:buNone/>
              <a:defRPr/>
            </a:pPr>
            <a:endParaRPr lang="en-US" sz="2000" dirty="0" smtClean="0"/>
          </a:p>
          <a:p>
            <a:pPr>
              <a:defRPr/>
            </a:pPr>
            <a:r>
              <a:rPr lang="en-US" sz="2000" dirty="0" smtClean="0"/>
              <a:t>Department of Labor’s  </a:t>
            </a:r>
            <a:r>
              <a:rPr lang="en-US" sz="2000" b="1" dirty="0" smtClean="0"/>
              <a:t>Office of Federal Contractor Compliance Programs</a:t>
            </a:r>
            <a:r>
              <a:rPr lang="en-US" sz="2000" dirty="0" smtClean="0"/>
              <a:t> (OFCCP) is tasked with enforcement.</a:t>
            </a:r>
          </a:p>
          <a:p>
            <a:endParaRPr lang="en-US" sz="2000" dirty="0" smtClean="0"/>
          </a:p>
        </p:txBody>
      </p:sp>
    </p:spTree>
    <p:extLst>
      <p:ext uri="{BB962C8B-B14F-4D97-AF65-F5344CB8AC3E}">
        <p14:creationId xmlns:p14="http://schemas.microsoft.com/office/powerpoint/2010/main" val="2120043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0046" y="381000"/>
            <a:ext cx="8229600" cy="762000"/>
          </a:xfrm>
        </p:spPr>
        <p:txBody>
          <a:bodyPr>
            <a:noAutofit/>
          </a:bodyPr>
          <a:lstStyle/>
          <a:p>
            <a:r>
              <a:rPr lang="en-US" sz="3600" dirty="0"/>
              <a:t>Executive</a:t>
            </a:r>
            <a:r>
              <a:rPr lang="en-US" sz="3600" cap="small" dirty="0">
                <a:effectLst>
                  <a:outerShdw blurRad="38100" dist="38100" dir="2700000" algn="tl">
                    <a:srgbClr val="000000">
                      <a:alpha val="43137"/>
                    </a:srgbClr>
                  </a:outerShdw>
                </a:effectLst>
              </a:rPr>
              <a:t> </a:t>
            </a:r>
            <a:r>
              <a:rPr lang="en-US" sz="3600" dirty="0"/>
              <a:t>Orders 11246 &amp; 13672*: </a:t>
            </a:r>
            <a:br>
              <a:rPr lang="en-US" sz="3600" dirty="0"/>
            </a:br>
            <a:r>
              <a:rPr lang="en-US" sz="3600" dirty="0"/>
              <a:t>Expanding Non-Discrimination Enforcement</a:t>
            </a:r>
          </a:p>
        </p:txBody>
      </p:sp>
      <p:sp>
        <p:nvSpPr>
          <p:cNvPr id="7" name="Content Placeholder 6"/>
          <p:cNvSpPr>
            <a:spLocks noGrp="1"/>
          </p:cNvSpPr>
          <p:nvPr>
            <p:ph idx="1"/>
          </p:nvPr>
        </p:nvSpPr>
        <p:spPr>
          <a:xfrm>
            <a:off x="881743" y="762000"/>
            <a:ext cx="8229600" cy="4724400"/>
          </a:xfrm>
        </p:spPr>
        <p:txBody>
          <a:bodyPr>
            <a:normAutofit fontScale="55000" lnSpcReduction="20000"/>
          </a:bodyPr>
          <a:lstStyle/>
          <a:p>
            <a:pPr marL="114300" indent="0">
              <a:buNone/>
            </a:pPr>
            <a:endParaRPr lang="en-US" sz="3600" dirty="0" smtClean="0"/>
          </a:p>
          <a:p>
            <a:pPr marL="114300" indent="0">
              <a:buNone/>
            </a:pPr>
            <a:endParaRPr lang="en-US" sz="8000" dirty="0">
              <a:solidFill>
                <a:schemeClr val="tx2"/>
              </a:solidFill>
              <a:latin typeface="+mj-lt"/>
              <a:ea typeface="+mj-ea"/>
              <a:cs typeface="+mj-cs"/>
            </a:endParaRPr>
          </a:p>
          <a:p>
            <a:pPr marL="114300" indent="0">
              <a:buNone/>
            </a:pPr>
            <a:r>
              <a:rPr lang="en-US" sz="3600" b="1" dirty="0" smtClean="0"/>
              <a:t>Protects Employees From Discrimination on the Basis of: </a:t>
            </a:r>
          </a:p>
          <a:p>
            <a:r>
              <a:rPr lang="en-US" sz="3600" dirty="0" smtClean="0"/>
              <a:t>Race </a:t>
            </a:r>
          </a:p>
          <a:p>
            <a:r>
              <a:rPr lang="en-US" sz="3600" dirty="0" smtClean="0"/>
              <a:t>Color</a:t>
            </a:r>
          </a:p>
          <a:p>
            <a:r>
              <a:rPr lang="en-US" sz="3600" dirty="0" smtClean="0"/>
              <a:t>Religion</a:t>
            </a:r>
          </a:p>
          <a:p>
            <a:r>
              <a:rPr lang="en-US" sz="3600" dirty="0" smtClean="0"/>
              <a:t>Sex</a:t>
            </a:r>
          </a:p>
          <a:p>
            <a:r>
              <a:rPr lang="en-US" sz="3600" dirty="0" smtClean="0"/>
              <a:t>Sexual Orientation </a:t>
            </a:r>
            <a:r>
              <a:rPr lang="en-US" sz="3600" dirty="0"/>
              <a:t>*</a:t>
            </a:r>
            <a:endParaRPr lang="en-US" sz="3600" dirty="0" smtClean="0"/>
          </a:p>
          <a:p>
            <a:r>
              <a:rPr lang="en-US" sz="3600" dirty="0" smtClean="0"/>
              <a:t>Gender Identity *</a:t>
            </a:r>
          </a:p>
          <a:p>
            <a:r>
              <a:rPr lang="en-US" sz="3600" dirty="0" smtClean="0"/>
              <a:t>National Origin</a:t>
            </a:r>
          </a:p>
          <a:p>
            <a:r>
              <a:rPr lang="en-US" sz="3600" dirty="0" smtClean="0"/>
              <a:t>Disability</a:t>
            </a:r>
          </a:p>
          <a:p>
            <a:r>
              <a:rPr lang="en-US" sz="3600" dirty="0" smtClean="0"/>
              <a:t>Protected Veteran Status </a:t>
            </a:r>
          </a:p>
          <a:p>
            <a:pPr marL="114300" indent="0">
              <a:buNone/>
            </a:pPr>
            <a:endParaRPr lang="en-US" dirty="0"/>
          </a:p>
          <a:p>
            <a:endParaRPr lang="en-US" dirty="0"/>
          </a:p>
        </p:txBody>
      </p:sp>
      <p:sp>
        <p:nvSpPr>
          <p:cNvPr id="2" name="Slide Number Placeholder 1"/>
          <p:cNvSpPr>
            <a:spLocks noGrp="1"/>
          </p:cNvSpPr>
          <p:nvPr>
            <p:ph type="sldNum" sz="quarter" idx="12"/>
          </p:nvPr>
        </p:nvSpPr>
        <p:spPr/>
        <p:txBody>
          <a:bodyPr>
            <a:normAutofit fontScale="92500" lnSpcReduction="10000"/>
          </a:bodyPr>
          <a:lstStyle/>
          <a:p>
            <a:fld id="{12581BD0-2AA8-46A8-8040-5EF155140331}" type="slidenum">
              <a:rPr lang="en-US" smtClean="0"/>
              <a:pPr/>
              <a:t>49</a:t>
            </a:fld>
            <a:endParaRPr lang="en-US" dirty="0"/>
          </a:p>
        </p:txBody>
      </p:sp>
    </p:spTree>
    <p:extLst>
      <p:ext uri="{BB962C8B-B14F-4D97-AF65-F5344CB8AC3E}">
        <p14:creationId xmlns:p14="http://schemas.microsoft.com/office/powerpoint/2010/main" val="231776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Past 5 Years</a:t>
            </a:r>
            <a:endParaRPr lang="en-US" dirty="0"/>
          </a:p>
        </p:txBody>
      </p:sp>
      <p:sp>
        <p:nvSpPr>
          <p:cNvPr id="3" name="Content Placeholder 2"/>
          <p:cNvSpPr>
            <a:spLocks noGrp="1"/>
          </p:cNvSpPr>
          <p:nvPr>
            <p:ph sz="quarter" idx="1"/>
          </p:nvPr>
        </p:nvSpPr>
        <p:spPr>
          <a:xfrm>
            <a:off x="685800" y="1676400"/>
            <a:ext cx="6553200" cy="3505200"/>
          </a:xfrm>
        </p:spPr>
        <p:txBody>
          <a:bodyPr/>
          <a:lstStyle/>
          <a:p>
            <a:r>
              <a:rPr lang="en-US" dirty="0" smtClean="0"/>
              <a:t>Faculty:</a:t>
            </a:r>
          </a:p>
          <a:p>
            <a:pPr lvl="1"/>
            <a:r>
              <a:rPr lang="en-US" dirty="0" smtClean="0"/>
              <a:t>Hiring/Promotion/Retention/Diversity</a:t>
            </a:r>
          </a:p>
          <a:p>
            <a:pPr lvl="1"/>
            <a:r>
              <a:rPr lang="en-US" dirty="0" smtClean="0"/>
              <a:t>Freedom Of Speech</a:t>
            </a:r>
          </a:p>
          <a:p>
            <a:pPr lvl="1"/>
            <a:r>
              <a:rPr lang="en-US" dirty="0" smtClean="0"/>
              <a:t>Title IX/CANRA</a:t>
            </a:r>
          </a:p>
          <a:p>
            <a:pPr lvl="1"/>
            <a:r>
              <a:rPr lang="en-US" dirty="0" smtClean="0"/>
              <a:t>Disability Accommodation</a:t>
            </a:r>
          </a:p>
          <a:p>
            <a:pPr lvl="1"/>
            <a:r>
              <a:rPr lang="en-US" dirty="0" smtClean="0"/>
              <a:t>Discipline</a:t>
            </a:r>
          </a:p>
          <a:p>
            <a:pPr lvl="1"/>
            <a:r>
              <a:rPr lang="en-US" dirty="0" smtClean="0"/>
              <a:t>Hostile Work Environment</a:t>
            </a:r>
          </a:p>
          <a:p>
            <a:pPr lvl="1"/>
            <a:r>
              <a:rPr lang="en-US" dirty="0" smtClean="0"/>
              <a:t>Discrimination</a:t>
            </a:r>
          </a:p>
          <a:p>
            <a:pPr lvl="1"/>
            <a:r>
              <a:rPr lang="en-US" dirty="0" smtClean="0"/>
              <a:t>Research Misconduct</a:t>
            </a:r>
          </a:p>
          <a:p>
            <a:pPr lvl="1"/>
            <a:endParaRPr lang="en-US" dirty="0" smtClean="0"/>
          </a:p>
        </p:txBody>
      </p:sp>
      <p:sp>
        <p:nvSpPr>
          <p:cNvPr id="4" name="Content Placeholder 3"/>
          <p:cNvSpPr>
            <a:spLocks noGrp="1"/>
          </p:cNvSpPr>
          <p:nvPr>
            <p:ph sz="quarter" idx="2"/>
          </p:nvPr>
        </p:nvSpPr>
        <p:spPr>
          <a:xfrm>
            <a:off x="6934200" y="2286000"/>
            <a:ext cx="1752600" cy="1500188"/>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5</a:t>
            </a:fld>
            <a:endParaRPr lang="en-US" dirty="0"/>
          </a:p>
        </p:txBody>
      </p:sp>
    </p:spTree>
    <p:extLst>
      <p:ext uri="{BB962C8B-B14F-4D97-AF65-F5344CB8AC3E}">
        <p14:creationId xmlns:p14="http://schemas.microsoft.com/office/powerpoint/2010/main" val="1218478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0" y="1600200"/>
            <a:ext cx="8766048" cy="4495800"/>
          </a:xfrm>
        </p:spPr>
        <p:txBody>
          <a:bodyPr/>
          <a:lstStyle/>
          <a:p>
            <a:r>
              <a:rPr lang="en-US" dirty="0" smtClean="0"/>
              <a:t>Scenario: </a:t>
            </a:r>
          </a:p>
          <a:p>
            <a:pPr lvl="1"/>
            <a:r>
              <a:rPr lang="en-US" sz="2500" dirty="0" smtClean="0"/>
              <a:t>About 3 years ago, employee Liza Round told you that she was having problems arriving before </a:t>
            </a:r>
            <a:r>
              <a:rPr lang="en-US" sz="2500" dirty="0"/>
              <a:t>9</a:t>
            </a:r>
            <a:r>
              <a:rPr lang="en-US" sz="2500" dirty="0" smtClean="0"/>
              <a:t> and leaving after 3.  She asked for work accommodations, and the Chair agreed. </a:t>
            </a:r>
          </a:p>
          <a:p>
            <a:pPr lvl="1"/>
            <a:r>
              <a:rPr lang="en-US" sz="2500" dirty="0" smtClean="0"/>
              <a:t>Six months come and go, and Liza Round starts coming in later and leaving earlier.  When you talk to her, she vaguely references a medical condition and asks to for arrangements between 10 and 2.  The Chair once again agrees.</a:t>
            </a:r>
          </a:p>
          <a:p>
            <a:pPr lvl="1"/>
            <a:r>
              <a:rPr lang="en-US" sz="2500" dirty="0" smtClean="0"/>
              <a:t>When Liza Round refuses to teach other than Tues/Thurs, the Chair lets her know that she is not keeping their end of the bargain.  Liza Round brings a note from her doctor that says “I recommend that she works remotely.”</a:t>
            </a:r>
          </a:p>
          <a:p>
            <a:pPr lvl="1"/>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 deed goes unpunished</a:t>
            </a:r>
            <a:endParaRPr lang="en-US" dirty="0"/>
          </a:p>
        </p:txBody>
      </p:sp>
      <p:sp>
        <p:nvSpPr>
          <p:cNvPr id="3" name="Content Placeholder 2"/>
          <p:cNvSpPr>
            <a:spLocks noGrp="1"/>
          </p:cNvSpPr>
          <p:nvPr>
            <p:ph sz="quarter" idx="1"/>
          </p:nvPr>
        </p:nvSpPr>
        <p:spPr>
          <a:xfrm>
            <a:off x="228600" y="1828800"/>
            <a:ext cx="8537448" cy="4267200"/>
          </a:xfrm>
        </p:spPr>
        <p:txBody>
          <a:bodyPr/>
          <a:lstStyle/>
          <a:p>
            <a:pPr lvl="1"/>
            <a:r>
              <a:rPr lang="en-US" dirty="0" smtClean="0"/>
              <a:t>The doctor’s note also states that Liza Round should be excused from her duties for lab support because she would need to drive to the lab. The Chair reluctantly agree.  </a:t>
            </a:r>
          </a:p>
          <a:p>
            <a:pPr lvl="1"/>
            <a:r>
              <a:rPr lang="en-US" dirty="0" smtClean="0"/>
              <a:t>The Chair has tried this for 2 quarters.  Liza’s schedule and her inability to drive are disrupting the work of the department, and she is routinely coming in at 10:30 now.  You want to discipline her and call HR.</a:t>
            </a:r>
          </a:p>
          <a:p>
            <a:pPr lvl="1"/>
            <a:r>
              <a:rPr lang="en-US" dirty="0" smtClean="0"/>
              <a:t>What are the problems you see here? </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Other Employment Issues</a:t>
            </a:r>
            <a:endParaRPr lang="en-US" sz="4800" dirty="0"/>
          </a:p>
        </p:txBody>
      </p:sp>
      <p:pic>
        <p:nvPicPr>
          <p:cNvPr id="5" name="Content Placeholder 4" descr="multiracial group working together - 4 people.jpg"/>
          <p:cNvPicPr>
            <a:picLocks noGrp="1" noChangeAspect="1"/>
          </p:cNvPicPr>
          <p:nvPr>
            <p:ph sz="quarter" idx="1"/>
          </p:nvPr>
        </p:nvPicPr>
        <p:blipFill>
          <a:blip r:embed="rId2" cstate="print"/>
          <a:stretch>
            <a:fillRect/>
          </a:stretch>
        </p:blipFill>
        <p:spPr>
          <a:xfrm>
            <a:off x="1329456" y="1600200"/>
            <a:ext cx="6720037" cy="4495800"/>
          </a:xfrm>
        </p:spPr>
      </p:pic>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ask/discuss….</a:t>
            </a:r>
            <a:endParaRPr lang="en-US" dirty="0"/>
          </a:p>
        </p:txBody>
      </p:sp>
      <p:sp>
        <p:nvSpPr>
          <p:cNvPr id="3" name="Content Placeholder 2"/>
          <p:cNvSpPr>
            <a:spLocks noGrp="1"/>
          </p:cNvSpPr>
          <p:nvPr>
            <p:ph sz="quarter" idx="1"/>
          </p:nvPr>
        </p:nvSpPr>
        <p:spPr/>
        <p:txBody>
          <a:bodyPr/>
          <a:lstStyle/>
          <a:p>
            <a:r>
              <a:rPr lang="en-US" dirty="0" smtClean="0"/>
              <a:t>Will you need an accommodation if you’re hired? </a:t>
            </a:r>
          </a:p>
          <a:p>
            <a:pPr lvl="1"/>
            <a:r>
              <a:rPr lang="en-US" dirty="0" smtClean="0"/>
              <a:t>What if the applicant has an obvious disability?</a:t>
            </a:r>
          </a:p>
          <a:p>
            <a:r>
              <a:rPr lang="en-US" dirty="0" smtClean="0"/>
              <a:t>Have you had any on-the-job injuries in the past?</a:t>
            </a:r>
          </a:p>
          <a:p>
            <a:r>
              <a:rPr lang="en-US" dirty="0" smtClean="0"/>
              <a:t>Do you speak a foreign language (not </a:t>
            </a:r>
            <a:r>
              <a:rPr lang="en-US" dirty="0" err="1" smtClean="0"/>
              <a:t>pedagolically</a:t>
            </a:r>
            <a:r>
              <a:rPr lang="en-US" dirty="0" smtClean="0"/>
              <a:t> based?</a:t>
            </a:r>
          </a:p>
          <a:p>
            <a:r>
              <a:rPr lang="en-US" dirty="0" smtClean="0"/>
              <a:t>Are you available to work overtime, if necessary? </a:t>
            </a:r>
          </a:p>
          <a:p>
            <a:r>
              <a:rPr lang="en-US" dirty="0" smtClean="0"/>
              <a:t>What year did you graduate from college? </a:t>
            </a:r>
          </a:p>
          <a:p>
            <a:r>
              <a:rPr lang="en-US" dirty="0" smtClean="0"/>
              <a:t>Where were you born?</a:t>
            </a:r>
          </a:p>
          <a:p>
            <a:r>
              <a:rPr lang="en-US" dirty="0" smtClean="0"/>
              <a:t>Will your spouse be looking for a position?</a:t>
            </a:r>
          </a:p>
          <a:p>
            <a:r>
              <a:rPr lang="en-US" dirty="0" smtClean="0"/>
              <a:t>Are you a US citizen?</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has a duty to protect students (in California)</a:t>
            </a:r>
            <a:endParaRPr lang="en-US" dirty="0"/>
          </a:p>
        </p:txBody>
      </p:sp>
      <p:sp>
        <p:nvSpPr>
          <p:cNvPr id="3" name="Content Placeholder 2"/>
          <p:cNvSpPr>
            <a:spLocks noGrp="1"/>
          </p:cNvSpPr>
          <p:nvPr>
            <p:ph sz="quarter" idx="1"/>
          </p:nvPr>
        </p:nvSpPr>
        <p:spPr/>
        <p:txBody>
          <a:bodyPr/>
          <a:lstStyle/>
          <a:p>
            <a:r>
              <a:rPr lang="en-US" dirty="0" smtClean="0"/>
              <a:t> </a:t>
            </a:r>
            <a:r>
              <a:rPr lang="en-US" sz="2800" i="1" dirty="0"/>
              <a:t>Regents of the University of California v. Superior Court </a:t>
            </a:r>
            <a:r>
              <a:rPr lang="en-US" sz="2800" i="1" dirty="0" smtClean="0"/>
              <a:t>(2018) </a:t>
            </a:r>
            <a:endParaRPr lang="en-US" sz="2800" dirty="0"/>
          </a:p>
          <a:p>
            <a:r>
              <a:rPr lang="en-US" sz="2800" dirty="0"/>
              <a:t> </a:t>
            </a:r>
            <a:r>
              <a:rPr lang="en-US" sz="2800" dirty="0" smtClean="0"/>
              <a:t>Students: “may </a:t>
            </a:r>
            <a:r>
              <a:rPr lang="en-US" sz="2800" dirty="0"/>
              <a:t>still be learning how to navigate the world as adults” and “are dependent on their college communities to provide structure, guidance, and a safe learning environment.” </a:t>
            </a:r>
            <a:endParaRPr lang="en-US" sz="2800" dirty="0" smtClean="0"/>
          </a:p>
          <a:p>
            <a:r>
              <a:rPr lang="en-US" sz="2800" dirty="0" smtClean="0"/>
              <a:t>Colleges and Universities: “have </a:t>
            </a:r>
            <a:r>
              <a:rPr lang="en-US" sz="2800" dirty="0"/>
              <a:t>superior control over the environment and the ability to protect students” by imposing “a variety of rules and restrictions, both in the classroom and across campus, to maintain a safe and orderly environment.”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54</a:t>
            </a:fld>
            <a:endParaRPr lang="en-US" dirty="0"/>
          </a:p>
        </p:txBody>
      </p:sp>
    </p:spTree>
    <p:extLst>
      <p:ext uri="{BB962C8B-B14F-4D97-AF65-F5344CB8AC3E}">
        <p14:creationId xmlns:p14="http://schemas.microsoft.com/office/powerpoint/2010/main" val="2390768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has a duty to protect students (in California)</a:t>
            </a:r>
          </a:p>
        </p:txBody>
      </p:sp>
      <p:sp>
        <p:nvSpPr>
          <p:cNvPr id="3" name="Content Placeholder 2"/>
          <p:cNvSpPr>
            <a:spLocks noGrp="1"/>
          </p:cNvSpPr>
          <p:nvPr>
            <p:ph sz="quarter" idx="1"/>
          </p:nvPr>
        </p:nvSpPr>
        <p:spPr/>
        <p:txBody>
          <a:bodyPr/>
          <a:lstStyle/>
          <a:p>
            <a:r>
              <a:rPr lang="en-US" sz="2800" dirty="0" smtClean="0"/>
              <a:t>No finding (yet) of liability</a:t>
            </a:r>
          </a:p>
          <a:p>
            <a:r>
              <a:rPr lang="en-US" sz="2800" dirty="0" smtClean="0"/>
              <a:t>LIMITED HOLDING (A “SPECIAL RELATIONSHIP”):</a:t>
            </a:r>
          </a:p>
          <a:p>
            <a:pPr marL="0" indent="0">
              <a:buNone/>
            </a:pPr>
            <a:r>
              <a:rPr lang="en-US" sz="2800" dirty="0" smtClean="0"/>
              <a:t>The duty exists only “while [students] </a:t>
            </a:r>
            <a:r>
              <a:rPr lang="en-US" sz="2800" dirty="0"/>
              <a:t>are engaged in activities that are part of the school’s curriculum or closely related to its delivery of </a:t>
            </a:r>
            <a:r>
              <a:rPr lang="en-US" sz="2800" dirty="0" smtClean="0"/>
              <a:t>educational </a:t>
            </a:r>
            <a:r>
              <a:rPr lang="en-US" sz="2800" dirty="0"/>
              <a:t>services.” </a:t>
            </a:r>
            <a:endParaRPr lang="en-US" sz="2800" dirty="0" smtClean="0"/>
          </a:p>
          <a:p>
            <a:pPr marL="0" indent="0">
              <a:buNone/>
            </a:pPr>
            <a:r>
              <a:rPr lang="en-US" sz="2800" dirty="0" smtClean="0"/>
              <a:t>…</a:t>
            </a:r>
          </a:p>
          <a:p>
            <a:pPr marL="0" indent="0">
              <a:buNone/>
            </a:pPr>
            <a:r>
              <a:rPr lang="en-US" sz="2800" dirty="0" smtClean="0"/>
              <a:t>“</a:t>
            </a:r>
            <a:r>
              <a:rPr lang="en-US" sz="2800" dirty="0"/>
              <a:t>many aspects of a modern college student’s life are, quite properly, beyond the institution’s control” including off-campus behavior and social activities unrelated to school. </a:t>
            </a:r>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55</a:t>
            </a:fld>
            <a:endParaRPr lang="en-US" dirty="0"/>
          </a:p>
        </p:txBody>
      </p:sp>
    </p:spTree>
    <p:extLst>
      <p:ext uri="{BB962C8B-B14F-4D97-AF65-F5344CB8AC3E}">
        <p14:creationId xmlns:p14="http://schemas.microsoft.com/office/powerpoint/2010/main" val="3215241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sz="quarter" idx="1"/>
          </p:nvPr>
        </p:nvSpPr>
        <p:spPr/>
        <p:txBody>
          <a:bodyPr/>
          <a:lstStyle/>
          <a:p>
            <a:r>
              <a:rPr lang="en-US" dirty="0" smtClean="0"/>
              <a:t>DACA (Deferred Action for Child Arrivals)</a:t>
            </a:r>
          </a:p>
          <a:p>
            <a:r>
              <a:rPr lang="en-US" dirty="0" smtClean="0"/>
              <a:t>Social Media Harassment</a:t>
            </a:r>
          </a:p>
          <a:p>
            <a:r>
              <a:rPr lang="en-US" dirty="0" smtClean="0"/>
              <a:t>Stop the Clock</a:t>
            </a:r>
          </a:p>
          <a:p>
            <a:r>
              <a:rPr lang="en-US" dirty="0" smtClean="0"/>
              <a:t>Investigations</a:t>
            </a:r>
          </a:p>
          <a:p>
            <a:r>
              <a:rPr lang="en-US" dirty="0" smtClean="0"/>
              <a:t>Title IX</a:t>
            </a:r>
          </a:p>
          <a:p>
            <a:r>
              <a:rPr lang="en-US" dirty="0" smtClean="0"/>
              <a:t>Abuse of Power</a:t>
            </a:r>
          </a:p>
          <a:p>
            <a:r>
              <a:rPr lang="en-US" dirty="0" smtClean="0"/>
              <a:t>Consensual Relations Policy</a:t>
            </a:r>
          </a:p>
          <a:p>
            <a:r>
              <a:rPr lang="en-US" dirty="0" smtClean="0"/>
              <a:t>Tape Recording/Videotaping in Class</a:t>
            </a:r>
          </a:p>
          <a:p>
            <a:r>
              <a:rPr lang="en-US" dirty="0" smtClean="0"/>
              <a:t>Other</a:t>
            </a:r>
            <a:endParaRPr lang="en-US"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56</a:t>
            </a:fld>
            <a:endParaRPr lang="en-US" dirty="0"/>
          </a:p>
        </p:txBody>
      </p:sp>
    </p:spTree>
    <p:extLst>
      <p:ext uri="{BB962C8B-B14F-4D97-AF65-F5344CB8AC3E}">
        <p14:creationId xmlns:p14="http://schemas.microsoft.com/office/powerpoint/2010/main" val="1397496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a:t>
            </a:r>
            <a:endParaRPr lang="en-US" dirty="0"/>
          </a:p>
        </p:txBody>
      </p:sp>
      <p:sp>
        <p:nvSpPr>
          <p:cNvPr id="3" name="Content Placeholder 2"/>
          <p:cNvSpPr>
            <a:spLocks noGrp="1"/>
          </p:cNvSpPr>
          <p:nvPr>
            <p:ph sz="quarter" idx="1"/>
          </p:nvPr>
        </p:nvSpPr>
        <p:spPr/>
        <p:txBody>
          <a:bodyPr/>
          <a:lstStyle/>
          <a:p>
            <a:r>
              <a:rPr lang="en-US" dirty="0" smtClean="0"/>
              <a:t>Use Procurement Departments</a:t>
            </a:r>
          </a:p>
          <a:p>
            <a:r>
              <a:rPr lang="en-US" dirty="0" smtClean="0"/>
              <a:t>Use of University Name</a:t>
            </a:r>
          </a:p>
          <a:p>
            <a:r>
              <a:rPr lang="en-US" dirty="0" smtClean="0"/>
              <a:t>Indemnification of Third Parties</a:t>
            </a:r>
          </a:p>
          <a:p>
            <a:r>
              <a:rPr lang="en-US" dirty="0" smtClean="0"/>
              <a:t>Intellectual Property</a:t>
            </a:r>
          </a:p>
          <a:p>
            <a:endParaRPr lang="en-US"/>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57</a:t>
            </a:fld>
            <a:endParaRPr lang="en-US" dirty="0"/>
          </a:p>
        </p:txBody>
      </p:sp>
    </p:spTree>
    <p:extLst>
      <p:ext uri="{BB962C8B-B14F-4D97-AF65-F5344CB8AC3E}">
        <p14:creationId xmlns:p14="http://schemas.microsoft.com/office/powerpoint/2010/main" val="1392968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Examples:</a:t>
            </a:r>
            <a:endParaRPr lang="en-US" dirty="0"/>
          </a:p>
        </p:txBody>
      </p:sp>
      <p:sp>
        <p:nvSpPr>
          <p:cNvPr id="3" name="Content Placeholder 2"/>
          <p:cNvSpPr>
            <a:spLocks noGrp="1"/>
          </p:cNvSpPr>
          <p:nvPr>
            <p:ph sz="quarter" idx="1"/>
          </p:nvPr>
        </p:nvSpPr>
        <p:spPr/>
        <p:txBody>
          <a:bodyPr/>
          <a:lstStyle/>
          <a:p>
            <a:r>
              <a:rPr lang="en-US" dirty="0"/>
              <a:t>MAGA HAT</a:t>
            </a:r>
          </a:p>
          <a:p>
            <a:r>
              <a:rPr lang="en-US" dirty="0"/>
              <a:t>PALESTINE “R” COURSE</a:t>
            </a:r>
          </a:p>
          <a:p>
            <a:r>
              <a:rPr lang="en-US" dirty="0"/>
              <a:t>POLITICAL SPEECH IN CLASS</a:t>
            </a:r>
          </a:p>
          <a:p>
            <a:r>
              <a:rPr lang="en-US" dirty="0"/>
              <a:t>EPILEPTIC SEIZURE DURING CLASS</a:t>
            </a:r>
          </a:p>
          <a:p>
            <a:r>
              <a:rPr lang="en-US"/>
              <a:t>OTHER</a:t>
            </a:r>
          </a:p>
          <a:p>
            <a:endParaRPr lang="en-US"/>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58</a:t>
            </a:fld>
            <a:endParaRPr lang="en-US" dirty="0"/>
          </a:p>
        </p:txBody>
      </p:sp>
    </p:spTree>
    <p:extLst>
      <p:ext uri="{BB962C8B-B14F-4D97-AF65-F5344CB8AC3E}">
        <p14:creationId xmlns:p14="http://schemas.microsoft.com/office/powerpoint/2010/main" val="2561976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normAutofit/>
          </a:bodyPr>
          <a:lstStyle/>
          <a:p>
            <a:pPr eaLnBrk="1" fontAlgn="auto" hangingPunct="1">
              <a:spcAft>
                <a:spcPts val="0"/>
              </a:spcAft>
              <a:defRPr/>
            </a:pPr>
            <a:r>
              <a:rPr lang="en-US" dirty="0" smtClean="0"/>
              <a:t>Questions/Discussion</a:t>
            </a:r>
          </a:p>
        </p:txBody>
      </p:sp>
      <p:sp>
        <p:nvSpPr>
          <p:cNvPr id="5" name="Content Placeholder 4"/>
          <p:cNvSpPr>
            <a:spLocks noGrp="1"/>
          </p:cNvSpPr>
          <p:nvPr>
            <p:ph sz="quarter" idx="1"/>
          </p:nvPr>
        </p:nvSpPr>
        <p:spPr/>
        <p:txBody>
          <a:bodyPr/>
          <a:lstStyle/>
          <a:p>
            <a:endParaRPr lang="en-US" dirty="0"/>
          </a:p>
        </p:txBody>
      </p:sp>
      <p:pic>
        <p:nvPicPr>
          <p:cNvPr id="59395" name="Picture 4" descr="C:\Documents and Settings\sleider\Local Settings\Temporary Internet Files\Content.IE5\MSWC2OCE\MP900439536[1].jpg"/>
          <p:cNvPicPr>
            <a:picLocks noChangeAspect="1" noChangeArrowheads="1"/>
          </p:cNvPicPr>
          <p:nvPr/>
        </p:nvPicPr>
        <p:blipFill>
          <a:blip r:embed="rId2" cstate="print"/>
          <a:srcRect/>
          <a:stretch>
            <a:fillRect/>
          </a:stretch>
        </p:blipFill>
        <p:spPr bwMode="auto">
          <a:xfrm>
            <a:off x="1600200" y="2133600"/>
            <a:ext cx="6400800"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a:t>
            </a:r>
            <a:endParaRPr lang="en-US" dirty="0"/>
          </a:p>
        </p:txBody>
      </p:sp>
      <p:sp>
        <p:nvSpPr>
          <p:cNvPr id="3" name="Content Placeholder 2"/>
          <p:cNvSpPr>
            <a:spLocks noGrp="1"/>
          </p:cNvSpPr>
          <p:nvPr>
            <p:ph sz="quarter" idx="1"/>
          </p:nvPr>
        </p:nvSpPr>
        <p:spPr>
          <a:xfrm>
            <a:off x="685800" y="1616029"/>
            <a:ext cx="6858000" cy="4343400"/>
          </a:xfrm>
        </p:spPr>
        <p:txBody>
          <a:bodyPr/>
          <a:lstStyle/>
          <a:p>
            <a:r>
              <a:rPr lang="en-US" dirty="0" smtClean="0"/>
              <a:t>Students:</a:t>
            </a:r>
            <a:endParaRPr lang="en-US" dirty="0"/>
          </a:p>
          <a:p>
            <a:pPr lvl="1"/>
            <a:r>
              <a:rPr lang="en-US" dirty="0" smtClean="0"/>
              <a:t>Disability Accommodation</a:t>
            </a:r>
            <a:endParaRPr lang="en-US" dirty="0"/>
          </a:p>
          <a:p>
            <a:pPr lvl="1"/>
            <a:r>
              <a:rPr lang="en-US" dirty="0"/>
              <a:t>Free </a:t>
            </a:r>
            <a:r>
              <a:rPr lang="en-US" dirty="0" smtClean="0"/>
              <a:t>Speech/DACA/Immigration</a:t>
            </a:r>
            <a:endParaRPr lang="en-US" dirty="0"/>
          </a:p>
          <a:p>
            <a:pPr lvl="1"/>
            <a:r>
              <a:rPr lang="en-US" dirty="0"/>
              <a:t>Title </a:t>
            </a:r>
            <a:r>
              <a:rPr lang="en-US" dirty="0" smtClean="0"/>
              <a:t>IX/CANRA</a:t>
            </a:r>
          </a:p>
          <a:p>
            <a:pPr lvl="1"/>
            <a:r>
              <a:rPr lang="en-US" dirty="0" smtClean="0"/>
              <a:t>Understanding when they are acting as a student versus an employee (CBA)</a:t>
            </a:r>
          </a:p>
          <a:p>
            <a:pPr lvl="1"/>
            <a:r>
              <a:rPr lang="en-US" dirty="0" smtClean="0"/>
              <a:t>FERPA/HIPAA</a:t>
            </a:r>
          </a:p>
          <a:p>
            <a:pPr lvl="1"/>
            <a:r>
              <a:rPr lang="en-US" dirty="0" smtClean="0"/>
              <a:t>Hostile Learning/Work Environment</a:t>
            </a:r>
          </a:p>
          <a:p>
            <a:pPr lvl="1"/>
            <a:r>
              <a:rPr lang="en-US" dirty="0" smtClean="0"/>
              <a:t>Posting/Recording IP of Faculty</a:t>
            </a:r>
          </a:p>
          <a:p>
            <a:pPr lvl="1"/>
            <a:r>
              <a:rPr lang="en-US" dirty="0" smtClean="0"/>
              <a:t>Mental Health/Behavior Issues</a:t>
            </a:r>
          </a:p>
          <a:p>
            <a:pPr lvl="1"/>
            <a:endParaRPr lang="en-US" dirty="0" smtClean="0"/>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6</a:t>
            </a:fld>
            <a:endParaRPr lang="en-US" dirty="0"/>
          </a:p>
        </p:txBody>
      </p:sp>
    </p:spTree>
    <p:extLst>
      <p:ext uri="{BB962C8B-B14F-4D97-AF65-F5344CB8AC3E}">
        <p14:creationId xmlns:p14="http://schemas.microsoft.com/office/powerpoint/2010/main" val="58769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t>Top Issues for Discussion</a:t>
            </a:r>
            <a:endParaRPr lang="en-US" dirty="0"/>
          </a:p>
        </p:txBody>
      </p:sp>
      <p:sp>
        <p:nvSpPr>
          <p:cNvPr id="3" name="Content Placeholder 2"/>
          <p:cNvSpPr>
            <a:spLocks noGrp="1"/>
          </p:cNvSpPr>
          <p:nvPr>
            <p:ph sz="quarter" idx="1"/>
          </p:nvPr>
        </p:nvSpPr>
        <p:spPr>
          <a:xfrm>
            <a:off x="609600" y="1828800"/>
            <a:ext cx="6858000" cy="4343400"/>
          </a:xfrm>
        </p:spPr>
        <p:txBody>
          <a:bodyPr/>
          <a:lstStyle/>
          <a:p>
            <a:r>
              <a:rPr lang="en-US" dirty="0" smtClean="0"/>
              <a:t>Administrative:</a:t>
            </a:r>
            <a:endParaRPr lang="en-US" dirty="0"/>
          </a:p>
          <a:p>
            <a:pPr lvl="1"/>
            <a:r>
              <a:rPr lang="en-US" dirty="0" smtClean="0"/>
              <a:t>Public Records Act (PRA) and Information Practices Act (IPA) requests</a:t>
            </a:r>
            <a:endParaRPr lang="en-US" dirty="0"/>
          </a:p>
          <a:p>
            <a:pPr lvl="1"/>
            <a:r>
              <a:rPr lang="en-US" dirty="0" smtClean="0"/>
              <a:t>Disability Accommodation </a:t>
            </a:r>
            <a:endParaRPr lang="en-US" dirty="0"/>
          </a:p>
          <a:p>
            <a:pPr lvl="1"/>
            <a:r>
              <a:rPr lang="en-US" dirty="0" smtClean="0"/>
              <a:t>Delegations of Authority</a:t>
            </a:r>
          </a:p>
          <a:p>
            <a:pPr lvl="1"/>
            <a:r>
              <a:rPr lang="en-US" dirty="0" smtClean="0"/>
              <a:t>Stop the Clock</a:t>
            </a:r>
          </a:p>
          <a:p>
            <a:pPr lvl="1"/>
            <a:r>
              <a:rPr lang="en-US" dirty="0" smtClean="0"/>
              <a:t>Whistleblower Claims (LDO)</a:t>
            </a:r>
          </a:p>
          <a:p>
            <a:pPr lvl="1"/>
            <a:r>
              <a:rPr lang="en-US" dirty="0" smtClean="0"/>
              <a:t>Title IX/VAWA</a:t>
            </a:r>
          </a:p>
          <a:p>
            <a:pPr marL="366713" lvl="1" indent="0">
              <a:buNone/>
            </a:pPr>
            <a:endParaRPr lang="en-US" dirty="0"/>
          </a:p>
          <a:p>
            <a:pPr lvl="1"/>
            <a:endParaRPr lang="en-US" dirty="0" smtClean="0"/>
          </a:p>
        </p:txBody>
      </p:sp>
      <p:sp>
        <p:nvSpPr>
          <p:cNvPr id="4" name="Content Placeholder 3"/>
          <p:cNvSpPr>
            <a:spLocks noGrp="1"/>
          </p:cNvSpPr>
          <p:nvPr>
            <p:ph sz="quarter" idx="2"/>
          </p:nvPr>
        </p:nvSpPr>
        <p:spPr>
          <a:xfrm>
            <a:off x="6934200" y="1978024"/>
            <a:ext cx="1752600" cy="1808163"/>
          </a:xfrm>
        </p:spPr>
        <p:txBody>
          <a:bodyPr/>
          <a:lstStyle/>
          <a:p>
            <a:pPr lvl="1"/>
            <a:endParaRPr lang="en-US" dirty="0"/>
          </a:p>
        </p:txBody>
      </p:sp>
      <p:sp>
        <p:nvSpPr>
          <p:cNvPr id="5" name="Text Placeholder 4"/>
          <p:cNvSpPr>
            <a:spLocks noGrp="1"/>
          </p:cNvSpPr>
          <p:nvPr>
            <p:ph type="body" sz="half" idx="3"/>
          </p:nvPr>
        </p:nvSpPr>
        <p:spPr>
          <a:xfrm>
            <a:off x="685800" y="6172200"/>
            <a:ext cx="8077200" cy="1246187"/>
          </a:xfrm>
        </p:spPr>
        <p:txBody>
          <a:bodyPr/>
          <a:lstStyle/>
          <a:p>
            <a:endParaRPr lang="en-US" dirty="0"/>
          </a:p>
        </p:txBody>
      </p:sp>
      <p:sp>
        <p:nvSpPr>
          <p:cNvPr id="6" name="Slide Number Placeholder 5"/>
          <p:cNvSpPr>
            <a:spLocks noGrp="1"/>
          </p:cNvSpPr>
          <p:nvPr>
            <p:ph type="sldNum" sz="quarter" idx="12"/>
          </p:nvPr>
        </p:nvSpPr>
        <p:spPr/>
        <p:txBody>
          <a:bodyPr/>
          <a:lstStyle/>
          <a:p>
            <a:pPr>
              <a:defRPr/>
            </a:pPr>
            <a:fld id="{1E65DBB2-85B3-4038-81EB-F8FF4B9ACB2B}" type="slidenum">
              <a:rPr lang="en-US" smtClean="0"/>
              <a:pPr>
                <a:defRPr/>
              </a:pPr>
              <a:t>7</a:t>
            </a:fld>
            <a:endParaRPr lang="en-US" dirty="0"/>
          </a:p>
        </p:txBody>
      </p:sp>
    </p:spTree>
    <p:extLst>
      <p:ext uri="{BB962C8B-B14F-4D97-AF65-F5344CB8AC3E}">
        <p14:creationId xmlns:p14="http://schemas.microsoft.com/office/powerpoint/2010/main" val="75002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smtClean="0"/>
              <a:t>Hiring/Retention/Promotion</a:t>
            </a:r>
            <a:endParaRPr lang="en-US" sz="4800" dirty="0"/>
          </a:p>
        </p:txBody>
      </p:sp>
      <p:sp>
        <p:nvSpPr>
          <p:cNvPr id="6" name="Slide Number Placeholder 5"/>
          <p:cNvSpPr>
            <a:spLocks noGrp="1"/>
          </p:cNvSpPr>
          <p:nvPr>
            <p:ph type="sldNum" sz="quarter" idx="11"/>
          </p:nvPr>
        </p:nvSpPr>
        <p:spPr/>
        <p:txBody>
          <a:bodyPr/>
          <a:lstStyle/>
          <a:p>
            <a:pPr>
              <a:defRPr/>
            </a:pPr>
            <a:fld id="{1E65DBB2-85B3-4038-81EB-F8FF4B9ACB2B}" type="slidenum">
              <a:rPr lang="en-US" smtClean="0"/>
              <a:pPr>
                <a:defRPr/>
              </a:pPr>
              <a:t>8</a:t>
            </a:fld>
            <a:endParaRPr lang="en-US" dirty="0"/>
          </a:p>
        </p:txBody>
      </p:sp>
      <p:pic>
        <p:nvPicPr>
          <p:cNvPr id="1026" name="Picture 2" descr="C:\Documents and Settings\sleider\Local Settings\Temporary Internet Files\Content.IE5\NYSBKWED\MP900448494[1].jpg"/>
          <p:cNvPicPr>
            <a:picLocks noChangeAspect="1" noChangeArrowheads="1"/>
          </p:cNvPicPr>
          <p:nvPr/>
        </p:nvPicPr>
        <p:blipFill>
          <a:blip r:embed="rId2" cstate="print"/>
          <a:srcRect/>
          <a:stretch>
            <a:fillRect/>
          </a:stretch>
        </p:blipFill>
        <p:spPr bwMode="auto">
          <a:xfrm>
            <a:off x="1219200" y="1905000"/>
            <a:ext cx="6477000" cy="4114800"/>
          </a:xfrm>
          <a:prstGeom prst="rect">
            <a:avLst/>
          </a:prstGeom>
          <a:noFill/>
        </p:spPr>
      </p:pic>
      <p:sp>
        <p:nvSpPr>
          <p:cNvPr id="12" name="Content Placeholder 11"/>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a:t>
            </a:r>
            <a:endParaRPr lang="en-US" dirty="0"/>
          </a:p>
        </p:txBody>
      </p:sp>
      <p:sp>
        <p:nvSpPr>
          <p:cNvPr id="3" name="Content Placeholder 2"/>
          <p:cNvSpPr>
            <a:spLocks noGrp="1"/>
          </p:cNvSpPr>
          <p:nvPr>
            <p:ph sz="quarter" idx="1"/>
          </p:nvPr>
        </p:nvSpPr>
        <p:spPr>
          <a:xfrm>
            <a:off x="762000" y="1689463"/>
            <a:ext cx="8153400" cy="4114800"/>
          </a:xfrm>
        </p:spPr>
        <p:txBody>
          <a:bodyPr/>
          <a:lstStyle/>
          <a:p>
            <a:r>
              <a:rPr lang="en-US" sz="3600" dirty="0" smtClean="0"/>
              <a:t>Equal Access</a:t>
            </a:r>
          </a:p>
          <a:p>
            <a:r>
              <a:rPr lang="en-US" sz="3600" dirty="0" smtClean="0"/>
              <a:t>Diversification of faculty/students/staff</a:t>
            </a:r>
          </a:p>
          <a:p>
            <a:r>
              <a:rPr lang="en-US" sz="3600" dirty="0" smtClean="0"/>
              <a:t>Fair Treatment</a:t>
            </a:r>
          </a:p>
          <a:p>
            <a:r>
              <a:rPr lang="en-US" sz="3600" dirty="0"/>
              <a:t>Abide by </a:t>
            </a:r>
            <a:r>
              <a:rPr lang="en-US" sz="3600" dirty="0" smtClean="0"/>
              <a:t>Policies</a:t>
            </a:r>
          </a:p>
          <a:p>
            <a:r>
              <a:rPr lang="en-US" sz="3600" dirty="0" smtClean="0"/>
              <a:t>Consistent Process</a:t>
            </a:r>
          </a:p>
          <a:p>
            <a:r>
              <a:rPr lang="en-US" sz="3600" dirty="0" smtClean="0"/>
              <a:t>Good Faith Efforts</a:t>
            </a:r>
          </a:p>
          <a:p>
            <a:endParaRPr lang="en-US" sz="3600" dirty="0"/>
          </a:p>
        </p:txBody>
      </p:sp>
      <p:sp>
        <p:nvSpPr>
          <p:cNvPr id="4" name="Slide Number Placeholder 3"/>
          <p:cNvSpPr>
            <a:spLocks noGrp="1"/>
          </p:cNvSpPr>
          <p:nvPr>
            <p:ph type="sldNum" sz="quarter" idx="11"/>
          </p:nvPr>
        </p:nvSpPr>
        <p:spPr/>
        <p:txBody>
          <a:bodyPr/>
          <a:lstStyle/>
          <a:p>
            <a:pPr>
              <a:defRPr/>
            </a:pPr>
            <a:fld id="{03C48FEA-6BCB-403E-AD93-CD467E3122E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11046</TotalTime>
  <Words>3980</Words>
  <Application>Microsoft Office PowerPoint</Application>
  <PresentationFormat>On-screen Show (4:3)</PresentationFormat>
  <Paragraphs>471</Paragraphs>
  <Slides>59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Garamond</vt:lpstr>
      <vt:lpstr>Tw Cen MT</vt:lpstr>
      <vt:lpstr>Wingdings</vt:lpstr>
      <vt:lpstr>Wingdings 2</vt:lpstr>
      <vt:lpstr>Median</vt:lpstr>
      <vt:lpstr>New Chair Training: Legal/Policy</vt:lpstr>
      <vt:lpstr>Role of Campus Counsel</vt:lpstr>
      <vt:lpstr>Do Not Try to Go it Alone</vt:lpstr>
      <vt:lpstr>Learn to ISSUE SPOT</vt:lpstr>
      <vt:lpstr>Top Issues for Past 5 Years</vt:lpstr>
      <vt:lpstr>Top Issues</vt:lpstr>
      <vt:lpstr>Top Issues for Discussion</vt:lpstr>
      <vt:lpstr>Hiring/Retention/Promotion</vt:lpstr>
      <vt:lpstr>Guiding Principles  </vt:lpstr>
      <vt:lpstr>Employment Laws and Policies</vt:lpstr>
      <vt:lpstr>  Federal Employment Laws            </vt:lpstr>
      <vt:lpstr>California Employment Laws</vt:lpstr>
      <vt:lpstr>    University Anti-Discrimination Policies   </vt:lpstr>
      <vt:lpstr>Theories of Employment Discrimination</vt:lpstr>
      <vt:lpstr> Discrimination vs. Harassment  </vt:lpstr>
      <vt:lpstr>   Discrimination vs. Harassment </vt:lpstr>
      <vt:lpstr>  </vt:lpstr>
      <vt:lpstr>Harassment</vt:lpstr>
      <vt:lpstr>Anti-Bullying Policy</vt:lpstr>
      <vt:lpstr>Anti-Bullying Policy</vt:lpstr>
      <vt:lpstr>Anti-bullying Training Requirement</vt:lpstr>
      <vt:lpstr>Anti-bullying Training Requirement</vt:lpstr>
      <vt:lpstr>  </vt:lpstr>
      <vt:lpstr>Duty To Investigate</vt:lpstr>
      <vt:lpstr>When should Equity Advisors investigate?</vt:lpstr>
      <vt:lpstr> Duty To Investigate  </vt:lpstr>
      <vt:lpstr>Hypothetical 1</vt:lpstr>
      <vt:lpstr> Employment Best Practices </vt:lpstr>
      <vt:lpstr> Employment Best Practices </vt:lpstr>
      <vt:lpstr> DM Best Practices </vt:lpstr>
      <vt:lpstr> Employment Best Practices </vt:lpstr>
      <vt:lpstr>  </vt:lpstr>
      <vt:lpstr> Employment Best Practices </vt:lpstr>
      <vt:lpstr> Employment Best Practices </vt:lpstr>
      <vt:lpstr>Hypothetical 2 </vt:lpstr>
      <vt:lpstr> Whistleblower Claims </vt:lpstr>
      <vt:lpstr> Whistleblowers </vt:lpstr>
      <vt:lpstr> Whistleblower Best Practices </vt:lpstr>
      <vt:lpstr> Whistleblower Best Practices </vt:lpstr>
      <vt:lpstr>  </vt:lpstr>
      <vt:lpstr>Between a rock and a hard place</vt:lpstr>
      <vt:lpstr>Between a rock and a hard place</vt:lpstr>
      <vt:lpstr> Employment Best Practices </vt:lpstr>
      <vt:lpstr> Employment Best Practices  </vt:lpstr>
      <vt:lpstr> Employment/Instructional Best Practices </vt:lpstr>
      <vt:lpstr>Internal Grievance &amp; Complaint Resources (Academic Personnel)</vt:lpstr>
      <vt:lpstr>Equal Employment &amp;  Affirmative Action Compliance </vt:lpstr>
      <vt:lpstr>Executive Order 11246  </vt:lpstr>
      <vt:lpstr>Executive Orders 11246 &amp; 13672*:  Expanding Non-Discrimination Enforcement</vt:lpstr>
      <vt:lpstr>No good deed goes unpunished</vt:lpstr>
      <vt:lpstr>No good deed goes unpunished</vt:lpstr>
      <vt:lpstr>Other Employment Issues</vt:lpstr>
      <vt:lpstr>Can you ask/discuss….</vt:lpstr>
      <vt:lpstr>University has a duty to protect students (in California)</vt:lpstr>
      <vt:lpstr>University has a duty to protect students (in California)</vt:lpstr>
      <vt:lpstr>Other Issues</vt:lpstr>
      <vt:lpstr>Contracting </vt:lpstr>
      <vt:lpstr>Real Life Examples:</vt:lpstr>
      <vt:lpstr>Questions/Discussion</vt:lpstr>
    </vt:vector>
  </TitlesOfParts>
  <Company>UCOP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Changes for  Family and Medical Leaves</dc:title>
  <dc:creator>University of California</dc:creator>
  <cp:lastModifiedBy>David Bergquist</cp:lastModifiedBy>
  <cp:revision>541</cp:revision>
  <dcterms:created xsi:type="dcterms:W3CDTF">2009-02-11T17:08:17Z</dcterms:created>
  <dcterms:modified xsi:type="dcterms:W3CDTF">2019-03-28T16:56:45Z</dcterms:modified>
</cp:coreProperties>
</file>