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7"/>
  </p:handoutMasterIdLst>
  <p:sldIdLst>
    <p:sldId id="256" r:id="rId2"/>
    <p:sldId id="257" r:id="rId3"/>
    <p:sldId id="258" r:id="rId4"/>
    <p:sldId id="259" r:id="rId5"/>
    <p:sldId id="261" r:id="rId6"/>
    <p:sldId id="260" r:id="rId7"/>
    <p:sldId id="262" r:id="rId8"/>
    <p:sldId id="263" r:id="rId9"/>
    <p:sldId id="264" r:id="rId10"/>
    <p:sldId id="265" r:id="rId11"/>
    <p:sldId id="267" r:id="rId12"/>
    <p:sldId id="266" r:id="rId13"/>
    <p:sldId id="269" r:id="rId14"/>
    <p:sldId id="270" r:id="rId15"/>
    <p:sldId id="268" r:id="rId1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D0ABCCB5-F524-4ABA-9768-E7782BFB5C3D}" type="datetimeFigureOut">
              <a:rPr lang="en-US" smtClean="0"/>
              <a:t>3/28/2019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6D2F6646-DF48-45DA-A10A-1C0399B23615}" type="slidenum">
              <a:rPr lang="en-US" smtClean="0"/>
              <a:t>‹#›</a:t>
            </a:fld>
            <a:endParaRPr lang="en-US"/>
          </a:p>
        </p:txBody>
      </p:sp>
    </p:spTree>
    <p:extLst>
      <p:ext uri="{BB962C8B-B14F-4D97-AF65-F5344CB8AC3E}">
        <p14:creationId xmlns:p14="http://schemas.microsoft.com/office/powerpoint/2010/main" val="21189273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3/28/2019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3/28/2019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3/28/2019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3/28/2019</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dirty="0" smtClean="0"/>
              <a:t>California Public Records Act and freedom of information act</a:t>
            </a:r>
            <a:endParaRPr lang="en-US" dirty="0"/>
          </a:p>
        </p:txBody>
      </p:sp>
      <p:sp>
        <p:nvSpPr>
          <p:cNvPr id="3" name="Subtitle 2"/>
          <p:cNvSpPr>
            <a:spLocks noGrp="1"/>
          </p:cNvSpPr>
          <p:nvPr>
            <p:ph type="subTitle" idx="1"/>
          </p:nvPr>
        </p:nvSpPr>
        <p:spPr/>
        <p:txBody>
          <a:bodyPr/>
          <a:lstStyle/>
          <a:p>
            <a:r>
              <a:rPr lang="en-US" dirty="0" smtClean="0"/>
              <a:t>A PRIMER FOR UCR ADMINISTRATORS</a:t>
            </a:r>
          </a:p>
          <a:p>
            <a:r>
              <a:rPr lang="en-US" dirty="0" smtClean="0"/>
              <a:t>AUGUST 24, 2015</a:t>
            </a:r>
            <a:endParaRPr lang="en-US" dirty="0"/>
          </a:p>
        </p:txBody>
      </p:sp>
    </p:spTree>
    <p:extLst>
      <p:ext uri="{BB962C8B-B14F-4D97-AF65-F5344CB8AC3E}">
        <p14:creationId xmlns:p14="http://schemas.microsoft.com/office/powerpoint/2010/main" val="1411128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CATCHALL </a:t>
            </a:r>
            <a:r>
              <a:rPr lang="en-US" dirty="0"/>
              <a:t>or “Balancing Test” Exemption:  </a:t>
            </a:r>
            <a:r>
              <a:rPr lang="en-US" dirty="0" smtClean="0"/>
              <a:t/>
            </a:r>
            <a:br>
              <a:rPr lang="en-US" dirty="0" smtClean="0"/>
            </a:br>
            <a:r>
              <a:rPr lang="en-US" dirty="0" smtClean="0"/>
              <a:t>“Public </a:t>
            </a:r>
            <a:r>
              <a:rPr lang="en-US" dirty="0"/>
              <a:t>Interest in </a:t>
            </a:r>
            <a:r>
              <a:rPr lang="en-US" dirty="0" smtClean="0"/>
              <a:t>Non-Disclosure”</a:t>
            </a:r>
            <a:endParaRPr lang="en-US" dirty="0"/>
          </a:p>
        </p:txBody>
      </p:sp>
      <p:sp>
        <p:nvSpPr>
          <p:cNvPr id="3" name="Content Placeholder 2"/>
          <p:cNvSpPr>
            <a:spLocks noGrp="1"/>
          </p:cNvSpPr>
          <p:nvPr>
            <p:ph idx="1"/>
          </p:nvPr>
        </p:nvSpPr>
        <p:spPr/>
        <p:txBody>
          <a:bodyPr>
            <a:normAutofit/>
          </a:bodyPr>
          <a:lstStyle/>
          <a:p>
            <a:pPr lvl="0"/>
            <a:r>
              <a:rPr lang="en-US" dirty="0" smtClean="0"/>
              <a:t>Test: “On </a:t>
            </a:r>
            <a:r>
              <a:rPr lang="en-US" dirty="0"/>
              <a:t>the facts of the particular </a:t>
            </a:r>
            <a:r>
              <a:rPr lang="en-US" dirty="0" smtClean="0"/>
              <a:t>case, </a:t>
            </a:r>
            <a:r>
              <a:rPr lang="en-US" dirty="0"/>
              <a:t>the public interest served by not making the record public clearly outweighs the public interest served by disclosure of the record</a:t>
            </a:r>
            <a:r>
              <a:rPr lang="en-US" dirty="0" smtClean="0"/>
              <a:t>.”</a:t>
            </a:r>
            <a:endParaRPr lang="en-US" dirty="0"/>
          </a:p>
          <a:p>
            <a:pPr hangingPunct="0"/>
            <a:r>
              <a:rPr lang="en-US" dirty="0" smtClean="0"/>
              <a:t>Includes </a:t>
            </a:r>
            <a:r>
              <a:rPr lang="en-US" dirty="0"/>
              <a:t>the </a:t>
            </a:r>
            <a:r>
              <a:rPr lang="en-US" dirty="0" smtClean="0"/>
              <a:t>“Deliberative Process” </a:t>
            </a:r>
            <a:r>
              <a:rPr lang="en-US" dirty="0"/>
              <a:t>privilege, to protect candid internal pre-decisional </a:t>
            </a:r>
            <a:r>
              <a:rPr lang="en-US" dirty="0" smtClean="0"/>
              <a:t>deliberations (Governor’s calendar; police chief finalists, etc…)</a:t>
            </a:r>
          </a:p>
          <a:p>
            <a:pPr hangingPunct="0"/>
            <a:r>
              <a:rPr lang="en-US" dirty="0"/>
              <a:t>Includes “burdensomeness.”  A request might be so burdensome, and the public interest in the material so small, that the balancing test might allow us to deny the request</a:t>
            </a:r>
            <a:r>
              <a:rPr lang="en-US" dirty="0" smtClean="0"/>
              <a:t>.</a:t>
            </a:r>
          </a:p>
          <a:p>
            <a:pPr hangingPunct="0"/>
            <a:r>
              <a:rPr lang="en-US" dirty="0" smtClean="0"/>
              <a:t>Includes protections for “mid-stream” thinking and research by faculty</a:t>
            </a:r>
          </a:p>
          <a:p>
            <a:pPr hangingPunct="0"/>
            <a:r>
              <a:rPr lang="en-US" b="1" dirty="0" smtClean="0"/>
              <a:t>EXTREMELY DISFAVORED</a:t>
            </a:r>
            <a:endParaRPr lang="en-US" b="1" dirty="0"/>
          </a:p>
        </p:txBody>
      </p:sp>
    </p:spTree>
    <p:extLst>
      <p:ext uri="{BB962C8B-B14F-4D97-AF65-F5344CB8AC3E}">
        <p14:creationId xmlns:p14="http://schemas.microsoft.com/office/powerpoint/2010/main" val="3755658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The Humane </a:t>
            </a:r>
            <a:r>
              <a:rPr lang="en-US" i="1" dirty="0"/>
              <a:t>Society of the United States v. The Superior Court of Yolo </a:t>
            </a:r>
            <a:r>
              <a:rPr lang="en-US" i="1" dirty="0" smtClean="0"/>
              <a:t>County</a:t>
            </a:r>
            <a:endParaRPr lang="en-US" i="1" dirty="0"/>
          </a:p>
        </p:txBody>
      </p:sp>
      <p:sp>
        <p:nvSpPr>
          <p:cNvPr id="3" name="Content Placeholder 2"/>
          <p:cNvSpPr>
            <a:spLocks noGrp="1"/>
          </p:cNvSpPr>
          <p:nvPr>
            <p:ph idx="1"/>
          </p:nvPr>
        </p:nvSpPr>
        <p:spPr/>
        <p:txBody>
          <a:bodyPr>
            <a:normAutofit/>
          </a:bodyPr>
          <a:lstStyle/>
          <a:p>
            <a:r>
              <a:rPr lang="en-US" dirty="0" smtClean="0"/>
              <a:t>HS sought </a:t>
            </a:r>
            <a:r>
              <a:rPr lang="en-US" dirty="0"/>
              <a:t>r</a:t>
            </a:r>
            <a:r>
              <a:rPr lang="en-US" dirty="0" smtClean="0"/>
              <a:t>ecords </a:t>
            </a:r>
            <a:r>
              <a:rPr lang="en-US" dirty="0"/>
              <a:t>relating to the </a:t>
            </a:r>
            <a:r>
              <a:rPr lang="en-US" dirty="0" smtClean="0"/>
              <a:t>funding, preparation</a:t>
            </a:r>
            <a:r>
              <a:rPr lang="en-US" dirty="0"/>
              <a:t>, and publishing of a UC Davis research study were </a:t>
            </a:r>
            <a:r>
              <a:rPr lang="en-US" dirty="0" smtClean="0"/>
              <a:t>exempt from </a:t>
            </a:r>
            <a:r>
              <a:rPr lang="en-US" dirty="0"/>
              <a:t>disclosure under the PRA</a:t>
            </a:r>
            <a:r>
              <a:rPr lang="en-US" dirty="0" smtClean="0"/>
              <a:t>.</a:t>
            </a:r>
          </a:p>
          <a:p>
            <a:r>
              <a:rPr lang="en-US" dirty="0"/>
              <a:t>After an </a:t>
            </a:r>
            <a:r>
              <a:rPr lang="en-US" i="1" dirty="0"/>
              <a:t>in camera </a:t>
            </a:r>
            <a:r>
              <a:rPr lang="en-US" dirty="0"/>
              <a:t>review of the documents, the trial court found that </a:t>
            </a:r>
            <a:r>
              <a:rPr lang="en-US" dirty="0" smtClean="0"/>
              <a:t>none of </a:t>
            </a:r>
            <a:r>
              <a:rPr lang="en-US" dirty="0"/>
              <a:t>the records showed that the egg or poultry industries had </a:t>
            </a:r>
            <a:r>
              <a:rPr lang="en-US" dirty="0" smtClean="0"/>
              <a:t>improperly influenced </a:t>
            </a:r>
            <a:r>
              <a:rPr lang="en-US" dirty="0"/>
              <a:t>the study</a:t>
            </a:r>
            <a:r>
              <a:rPr lang="en-US" dirty="0" smtClean="0"/>
              <a:t>.</a:t>
            </a:r>
          </a:p>
          <a:p>
            <a:r>
              <a:rPr lang="en-US" dirty="0" smtClean="0"/>
              <a:t>Court emphasized that disclosing </a:t>
            </a:r>
            <a:r>
              <a:rPr lang="en-US" dirty="0"/>
              <a:t>scholarly research communications would have a </a:t>
            </a:r>
            <a:r>
              <a:rPr lang="en-US" dirty="0" smtClean="0"/>
              <a:t>chilling effect </a:t>
            </a:r>
            <a:r>
              <a:rPr lang="en-US" dirty="0"/>
              <a:t>on the candid and objective analysis of controversial social </a:t>
            </a:r>
            <a:r>
              <a:rPr lang="en-US" dirty="0" smtClean="0"/>
              <a:t>issues in </a:t>
            </a:r>
            <a:r>
              <a:rPr lang="en-US" dirty="0"/>
              <a:t>the academic setting—and that such analysis benefits the public</a:t>
            </a:r>
            <a:r>
              <a:rPr lang="en-US" dirty="0" smtClean="0"/>
              <a:t>.</a:t>
            </a:r>
          </a:p>
          <a:p>
            <a:r>
              <a:rPr lang="en-US" dirty="0" smtClean="0"/>
              <a:t>Release of documents would harm ability of University to </a:t>
            </a:r>
            <a:r>
              <a:rPr lang="en-US" dirty="0"/>
              <a:t>carry out its mission, which depends on the cooperation </a:t>
            </a:r>
            <a:r>
              <a:rPr lang="en-US" dirty="0" smtClean="0"/>
              <a:t>of community </a:t>
            </a:r>
            <a:r>
              <a:rPr lang="en-US" dirty="0"/>
              <a:t>advisors, research collaborators, and farms </a:t>
            </a:r>
            <a:r>
              <a:rPr lang="en-US" dirty="0" smtClean="0"/>
              <a:t>who provide </a:t>
            </a:r>
            <a:r>
              <a:rPr lang="en-US" dirty="0"/>
              <a:t>highly confidential financial data.</a:t>
            </a:r>
          </a:p>
        </p:txBody>
      </p:sp>
    </p:spTree>
    <p:extLst>
      <p:ext uri="{BB962C8B-B14F-4D97-AF65-F5344CB8AC3E}">
        <p14:creationId xmlns:p14="http://schemas.microsoft.com/office/powerpoint/2010/main" val="3759055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300" dirty="0" smtClean="0"/>
              <a:t>PRIVATE EMAILS/TEXTS - </a:t>
            </a:r>
            <a:r>
              <a:rPr lang="en-US" sz="5300" i="1" dirty="0" smtClean="0"/>
              <a:t>City </a:t>
            </a:r>
            <a:r>
              <a:rPr lang="en-US" sz="5300" i="1" dirty="0"/>
              <a:t>of San Jose v. Superior Court (Smith</a:t>
            </a:r>
            <a:r>
              <a:rPr lang="en-US" sz="5300" i="1" dirty="0" smtClean="0"/>
              <a:t>)</a:t>
            </a:r>
            <a:r>
              <a:rPr lang="en-US" i="1" dirty="0"/>
              <a:t/>
            </a:r>
            <a:br>
              <a:rPr lang="en-US" i="1" dirty="0"/>
            </a:br>
            <a:endParaRPr lang="en-US" dirty="0"/>
          </a:p>
        </p:txBody>
      </p:sp>
      <p:sp>
        <p:nvSpPr>
          <p:cNvPr id="3" name="Content Placeholder 2"/>
          <p:cNvSpPr>
            <a:spLocks noGrp="1"/>
          </p:cNvSpPr>
          <p:nvPr>
            <p:ph idx="1"/>
          </p:nvPr>
        </p:nvSpPr>
        <p:spPr/>
        <p:txBody>
          <a:bodyPr>
            <a:normAutofit lnSpcReduction="10000"/>
          </a:bodyPr>
          <a:lstStyle/>
          <a:p>
            <a:r>
              <a:rPr lang="en-US" dirty="0" smtClean="0"/>
              <a:t>Texts and emails after meeting to </a:t>
            </a:r>
            <a:r>
              <a:rPr lang="en-US" dirty="0"/>
              <a:t>discuss </a:t>
            </a:r>
            <a:r>
              <a:rPr lang="en-US" dirty="0" smtClean="0"/>
              <a:t>proposal </a:t>
            </a:r>
            <a:r>
              <a:rPr lang="en-US" dirty="0"/>
              <a:t>to award millions of dollars </a:t>
            </a:r>
            <a:r>
              <a:rPr lang="en-US" dirty="0" smtClean="0"/>
              <a:t>in contracts </a:t>
            </a:r>
            <a:r>
              <a:rPr lang="en-US" dirty="0"/>
              <a:t>for downtown San Jose redevelopment projects.</a:t>
            </a:r>
            <a:endParaRPr lang="en-US" dirty="0" smtClean="0"/>
          </a:p>
          <a:p>
            <a:r>
              <a:rPr lang="en-US" dirty="0" smtClean="0"/>
              <a:t>City argued they were </a:t>
            </a:r>
            <a:r>
              <a:rPr lang="en-US" dirty="0"/>
              <a:t>not “public </a:t>
            </a:r>
            <a:r>
              <a:rPr lang="en-US" dirty="0" smtClean="0"/>
              <a:t>records” for </a:t>
            </a:r>
            <a:r>
              <a:rPr lang="en-US" dirty="0"/>
              <a:t>the purposes of the PRA—that is, records “</a:t>
            </a:r>
            <a:r>
              <a:rPr lang="en-US" dirty="0" smtClean="0"/>
              <a:t>prepared, owned</a:t>
            </a:r>
            <a:r>
              <a:rPr lang="en-US" dirty="0"/>
              <a:t>, used, or retained” by a public agency—because </a:t>
            </a:r>
            <a:r>
              <a:rPr lang="en-US" dirty="0" smtClean="0"/>
              <a:t>they were </a:t>
            </a:r>
            <a:r>
              <a:rPr lang="en-US" dirty="0"/>
              <a:t>neither stored on the City’s computers nor </a:t>
            </a:r>
            <a:r>
              <a:rPr lang="en-US" dirty="0" smtClean="0"/>
              <a:t>accessible to </a:t>
            </a:r>
            <a:r>
              <a:rPr lang="en-US" dirty="0"/>
              <a:t>the City.</a:t>
            </a:r>
            <a:endParaRPr lang="en-US" i="1" dirty="0" smtClean="0"/>
          </a:p>
          <a:p>
            <a:r>
              <a:rPr lang="en-US" dirty="0"/>
              <a:t>The holding (u</a:t>
            </a:r>
            <a:r>
              <a:rPr lang="en-US" i="1" dirty="0"/>
              <a:t>nder review by California Supreme Court) - </a:t>
            </a:r>
            <a:r>
              <a:rPr lang="en-US" dirty="0"/>
              <a:t>Communications sent or received by city officials or staff on Personal Digital Assistant (PDA) devices—including text messages, emails and voicemails on employees’ personal accounts—are not exempt from PRA disclosure </a:t>
            </a:r>
            <a:r>
              <a:rPr lang="en-US" i="1" dirty="0">
                <a:solidFill>
                  <a:srgbClr val="FF0000"/>
                </a:solidFill>
              </a:rPr>
              <a:t>if they concern city </a:t>
            </a:r>
            <a:r>
              <a:rPr lang="en-US" i="1" dirty="0" smtClean="0">
                <a:solidFill>
                  <a:srgbClr val="FF0000"/>
                </a:solidFill>
              </a:rPr>
              <a:t>business.</a:t>
            </a:r>
            <a:endParaRPr lang="en-US" i="1" dirty="0">
              <a:solidFill>
                <a:srgbClr val="FF0000"/>
              </a:solidFill>
            </a:endParaRPr>
          </a:p>
          <a:p>
            <a:r>
              <a:rPr lang="en-US" dirty="0" smtClean="0"/>
              <a:t>The Court </a:t>
            </a:r>
            <a:r>
              <a:rPr lang="en-US" dirty="0"/>
              <a:t>further stated that </a:t>
            </a:r>
            <a:r>
              <a:rPr lang="en-US" dirty="0" smtClean="0"/>
              <a:t>it would </a:t>
            </a:r>
            <a:r>
              <a:rPr lang="en-US" dirty="0"/>
              <a:t>be “absurd” if a public agency could shield </a:t>
            </a:r>
            <a:r>
              <a:rPr lang="en-US" dirty="0" smtClean="0"/>
              <a:t>information from </a:t>
            </a:r>
            <a:r>
              <a:rPr lang="en-US" dirty="0"/>
              <a:t>public disclosure simply by storing it on equipment </a:t>
            </a:r>
            <a:r>
              <a:rPr lang="en-US" dirty="0" smtClean="0"/>
              <a:t>it does </a:t>
            </a:r>
            <a:r>
              <a:rPr lang="en-US" dirty="0"/>
              <a:t>not technically own.</a:t>
            </a:r>
            <a:endParaRPr lang="en-US" i="1" dirty="0"/>
          </a:p>
          <a:p>
            <a:endParaRPr lang="en-US" dirty="0"/>
          </a:p>
        </p:txBody>
      </p:sp>
    </p:spTree>
    <p:extLst>
      <p:ext uri="{BB962C8B-B14F-4D97-AF65-F5344CB8AC3E}">
        <p14:creationId xmlns:p14="http://schemas.microsoft.com/office/powerpoint/2010/main" val="1452626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Attorney Client COMMUNICATION/work product privileges</a:t>
            </a:r>
            <a:endParaRPr lang="en-US" dirty="0"/>
          </a:p>
        </p:txBody>
      </p:sp>
      <p:sp>
        <p:nvSpPr>
          <p:cNvPr id="3" name="Content Placeholder 2"/>
          <p:cNvSpPr>
            <a:spLocks noGrp="1"/>
          </p:cNvSpPr>
          <p:nvPr>
            <p:ph idx="1"/>
          </p:nvPr>
        </p:nvSpPr>
        <p:spPr/>
        <p:txBody>
          <a:bodyPr/>
          <a:lstStyle/>
          <a:p>
            <a:r>
              <a:rPr lang="en-US" dirty="0" smtClean="0"/>
              <a:t>Not every email copied to an attorney or every note taken with an attorney in the room constitutes a protected communication</a:t>
            </a:r>
          </a:p>
          <a:p>
            <a:r>
              <a:rPr lang="en-US" dirty="0" smtClean="0"/>
              <a:t>Must be sent for purposes of seeking or providing legal advice or for imparting information to facilitate that advice</a:t>
            </a:r>
          </a:p>
          <a:p>
            <a:r>
              <a:rPr lang="en-US" dirty="0"/>
              <a:t>I</a:t>
            </a:r>
            <a:r>
              <a:rPr lang="en-US" dirty="0" smtClean="0"/>
              <a:t>ncludes </a:t>
            </a:r>
            <a:r>
              <a:rPr lang="en-US" dirty="0"/>
              <a:t>a legal opinion formed and the advice given by the </a:t>
            </a:r>
            <a:r>
              <a:rPr lang="en-US" dirty="0" smtClean="0"/>
              <a:t>lawyer (</a:t>
            </a:r>
            <a:r>
              <a:rPr lang="en-US" b="1" dirty="0" smtClean="0"/>
              <a:t>the work product</a:t>
            </a:r>
            <a:r>
              <a:rPr lang="en-US" dirty="0" smtClean="0"/>
              <a:t>)</a:t>
            </a:r>
          </a:p>
          <a:p>
            <a:r>
              <a:rPr lang="en-US" dirty="0" smtClean="0"/>
              <a:t>No </a:t>
            </a:r>
            <a:r>
              <a:rPr lang="en-US" dirty="0"/>
              <a:t>distinction would be made between “inside” and “outside” counsel for the purposes </a:t>
            </a:r>
            <a:r>
              <a:rPr lang="en-US" dirty="0" smtClean="0"/>
              <a:t>of and application </a:t>
            </a:r>
            <a:r>
              <a:rPr lang="en-US" dirty="0"/>
              <a:t>of the </a:t>
            </a:r>
            <a:r>
              <a:rPr lang="en-US" dirty="0" smtClean="0"/>
              <a:t>privileges</a:t>
            </a:r>
          </a:p>
          <a:p>
            <a:r>
              <a:rPr lang="en-US" dirty="0" smtClean="0"/>
              <a:t>Take clues from responses of Campus Counsel/OGC/Outside Counsel</a:t>
            </a:r>
            <a:endParaRPr lang="en-US" dirty="0"/>
          </a:p>
        </p:txBody>
      </p:sp>
    </p:spTree>
    <p:extLst>
      <p:ext uri="{BB962C8B-B14F-4D97-AF65-F5344CB8AC3E}">
        <p14:creationId xmlns:p14="http://schemas.microsoft.com/office/powerpoint/2010/main" val="2786703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66717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Final thought</a:t>
            </a:r>
            <a:endParaRPr lang="en-US" dirty="0"/>
          </a:p>
        </p:txBody>
      </p:sp>
      <p:sp>
        <p:nvSpPr>
          <p:cNvPr id="3" name="Subtitle 2"/>
          <p:cNvSpPr>
            <a:spLocks noGrp="1"/>
          </p:cNvSpPr>
          <p:nvPr>
            <p:ph type="subTitle" idx="1"/>
          </p:nvPr>
        </p:nvSpPr>
        <p:spPr/>
        <p:txBody>
          <a:bodyPr/>
          <a:lstStyle/>
          <a:p>
            <a:r>
              <a:rPr lang="en-US" dirty="0" smtClean="0"/>
              <a:t>Don’t put it in an email if you don’t want to explain what you meant to a judge</a:t>
            </a:r>
            <a:endParaRPr lang="en-US" dirty="0"/>
          </a:p>
        </p:txBody>
      </p:sp>
    </p:spTree>
    <p:extLst>
      <p:ext uri="{BB962C8B-B14F-4D97-AF65-F5344CB8AC3E}">
        <p14:creationId xmlns:p14="http://schemas.microsoft.com/office/powerpoint/2010/main" val="1111623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of Illinois, Urbana - Champaign</a:t>
            </a:r>
            <a:endParaRPr lang="en-US" dirty="0"/>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770565" y="2436701"/>
            <a:ext cx="2852949" cy="3551975"/>
          </a:xfrm>
        </p:spPr>
      </p:pic>
      <p:sp>
        <p:nvSpPr>
          <p:cNvPr id="5" name="Content Placeholder 4"/>
          <p:cNvSpPr>
            <a:spLocks noGrp="1"/>
          </p:cNvSpPr>
          <p:nvPr>
            <p:ph sz="half" idx="2"/>
          </p:nvPr>
        </p:nvSpPr>
        <p:spPr/>
        <p:txBody>
          <a:bodyPr>
            <a:normAutofit lnSpcReduction="10000"/>
          </a:bodyPr>
          <a:lstStyle/>
          <a:p>
            <a:r>
              <a:rPr lang="en-US" dirty="0" smtClean="0"/>
              <a:t>Chancellor Wise (re Salaita): </a:t>
            </a:r>
          </a:p>
          <a:p>
            <a:r>
              <a:rPr lang="en-US" dirty="0" smtClean="0"/>
              <a:t>“[Advisor] warned me </a:t>
            </a:r>
            <a:r>
              <a:rPr lang="en-US" dirty="0"/>
              <a:t>and others not to use email since we are now in a litigation phase. We are doing virtually nothing over our Illinois email addresses. I am even careful with this email address and deleting after sending</a:t>
            </a:r>
            <a:r>
              <a:rPr lang="en-US" dirty="0" smtClean="0"/>
              <a:t>.”</a:t>
            </a:r>
          </a:p>
          <a:p>
            <a:r>
              <a:rPr lang="en-US" dirty="0" smtClean="0"/>
              <a:t>“Let </a:t>
            </a:r>
            <a:r>
              <a:rPr lang="en-US" dirty="0"/>
              <a:t>me add that the hateful, totally unprofessional and unacceptable Twitters have appeared mainly since July. This is after the decision to hire him and after his acceptance of our </a:t>
            </a:r>
            <a:r>
              <a:rPr lang="en-US" dirty="0" smtClean="0"/>
              <a:t>offer.”</a:t>
            </a:r>
            <a:endParaRPr lang="en-US" dirty="0"/>
          </a:p>
        </p:txBody>
      </p:sp>
    </p:spTree>
    <p:extLst>
      <p:ext uri="{BB962C8B-B14F-4D97-AF65-F5344CB8AC3E}">
        <p14:creationId xmlns:p14="http://schemas.microsoft.com/office/powerpoint/2010/main" val="3902021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60488" y="366275"/>
            <a:ext cx="9716853" cy="1499616"/>
          </a:xfrm>
        </p:spPr>
        <p:txBody>
          <a:bodyPr/>
          <a:lstStyle/>
          <a:p>
            <a:r>
              <a:rPr lang="en-US" sz="4800" dirty="0" smtClean="0"/>
              <a:t>  University </a:t>
            </a:r>
            <a:r>
              <a:rPr lang="en-US" sz="4800" dirty="0"/>
              <a:t>of Illinois, Urbana - Champaign</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06827" y="2415251"/>
            <a:ext cx="2459865" cy="3255924"/>
          </a:xfrm>
        </p:spPr>
      </p:pic>
      <p:sp>
        <p:nvSpPr>
          <p:cNvPr id="4" name="Content Placeholder 3"/>
          <p:cNvSpPr>
            <a:spLocks noGrp="1"/>
          </p:cNvSpPr>
          <p:nvPr>
            <p:ph sz="half" idx="2"/>
          </p:nvPr>
        </p:nvSpPr>
        <p:spPr/>
        <p:txBody>
          <a:bodyPr>
            <a:normAutofit/>
          </a:bodyPr>
          <a:lstStyle/>
          <a:p>
            <a:r>
              <a:rPr lang="en-US" dirty="0" smtClean="0"/>
              <a:t>Trustee Chair Kennedy (re Kilgore):</a:t>
            </a:r>
          </a:p>
          <a:p>
            <a:r>
              <a:rPr lang="en-US" dirty="0" smtClean="0"/>
              <a:t>“[The University] needs </a:t>
            </a:r>
            <a:r>
              <a:rPr lang="en-US" dirty="0"/>
              <a:t>to, in many ways, reflect the values of the state." </a:t>
            </a:r>
            <a:endParaRPr lang="en-US" dirty="0" smtClean="0"/>
          </a:p>
          <a:p>
            <a:r>
              <a:rPr lang="en-US" dirty="0" smtClean="0"/>
              <a:t>“I </a:t>
            </a:r>
            <a:r>
              <a:rPr lang="en-US" dirty="0"/>
              <a:t>think they are going to be offended by the notion that their taxes are going to support the lifestyle and career of a fellow who tried to overthrow the U.S. government and targeted police officers and innocent victims for killings</a:t>
            </a:r>
            <a:r>
              <a:rPr lang="en-US" dirty="0" smtClean="0"/>
              <a:t>,”…“</a:t>
            </a:r>
            <a:r>
              <a:rPr lang="en-US" dirty="0"/>
              <a:t>t</a:t>
            </a:r>
            <a:r>
              <a:rPr lang="en-US" dirty="0" smtClean="0"/>
              <a:t>he </a:t>
            </a:r>
            <a:r>
              <a:rPr lang="en-US" dirty="0"/>
              <a:t>second chance should </a:t>
            </a:r>
            <a:r>
              <a:rPr lang="en-US" dirty="0" smtClean="0"/>
              <a:t>not come </a:t>
            </a:r>
            <a:r>
              <a:rPr lang="en-US" dirty="0"/>
              <a:t>from public support</a:t>
            </a:r>
            <a:r>
              <a:rPr lang="en-US" dirty="0" smtClean="0"/>
              <a:t>.”</a:t>
            </a:r>
            <a:endParaRPr lang="en-US" dirty="0"/>
          </a:p>
          <a:p>
            <a:endParaRPr lang="en-US" dirty="0"/>
          </a:p>
        </p:txBody>
      </p:sp>
    </p:spTree>
    <p:extLst>
      <p:ext uri="{BB962C8B-B14F-4D97-AF65-F5344CB8AC3E}">
        <p14:creationId xmlns:p14="http://schemas.microsoft.com/office/powerpoint/2010/main" val="273103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University of Illinois, Urbana - Champaign</a:t>
            </a: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13526" y="2599987"/>
            <a:ext cx="2041044" cy="2641714"/>
          </a:xfrm>
        </p:spPr>
      </p:pic>
      <p:sp>
        <p:nvSpPr>
          <p:cNvPr id="4" name="Content Placeholder 3"/>
          <p:cNvSpPr>
            <a:spLocks noGrp="1"/>
          </p:cNvSpPr>
          <p:nvPr>
            <p:ph sz="half" idx="2"/>
          </p:nvPr>
        </p:nvSpPr>
        <p:spPr/>
        <p:txBody>
          <a:bodyPr>
            <a:normAutofit fontScale="92500"/>
          </a:bodyPr>
          <a:lstStyle/>
          <a:p>
            <a:r>
              <a:rPr lang="en-US" dirty="0" smtClean="0"/>
              <a:t>“Given </a:t>
            </a:r>
            <a:r>
              <a:rPr lang="en-US" dirty="0"/>
              <a:t>that we have held up to the students as examples people like this fellow, who thought it was OK to target cops and noncombatants for murders as an expression for political disagreement</a:t>
            </a:r>
            <a:r>
              <a:rPr lang="en-US" dirty="0" smtClean="0"/>
              <a:t>.”</a:t>
            </a:r>
            <a:endParaRPr lang="en-US" dirty="0"/>
          </a:p>
          <a:p>
            <a:r>
              <a:rPr lang="en-US" dirty="0" smtClean="0"/>
              <a:t>“If </a:t>
            </a:r>
            <a:r>
              <a:rPr lang="en-US" dirty="0"/>
              <a:t>we become too cavalier in our attitudes about this, then the people of the state and their representatives will respond. They'll hinder our ability to free ourselves of unwanted procurement rules, they'll limit our ability to provide supplemental retirement benefits, they'll acquiesce to a decrease in … support for the university</a:t>
            </a:r>
            <a:r>
              <a:rPr lang="en-US" dirty="0" smtClean="0"/>
              <a:t>.”</a:t>
            </a:r>
            <a:endParaRPr lang="en-US" dirty="0"/>
          </a:p>
          <a:p>
            <a:endParaRPr lang="en-US" dirty="0"/>
          </a:p>
        </p:txBody>
      </p:sp>
    </p:spTree>
    <p:extLst>
      <p:ext uri="{BB962C8B-B14F-4D97-AF65-F5344CB8AC3E}">
        <p14:creationId xmlns:p14="http://schemas.microsoft.com/office/powerpoint/2010/main" val="1131537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27159" y="1403926"/>
            <a:ext cx="9720072" cy="882073"/>
          </a:xfrm>
        </p:spPr>
        <p:txBody>
          <a:bodyPr>
            <a:normAutofit fontScale="90000"/>
          </a:bodyPr>
          <a:lstStyle/>
          <a:p>
            <a:pPr lvl="0"/>
            <a:r>
              <a:rPr lang="en-US" dirty="0" smtClean="0"/>
              <a:t>California public Records Act</a:t>
            </a:r>
            <a:br>
              <a:rPr lang="en-US" dirty="0" smtClean="0"/>
            </a:br>
            <a:r>
              <a:rPr lang="en-US" sz="2700" b="1" dirty="0" smtClean="0"/>
              <a:t>Two </a:t>
            </a:r>
            <a:r>
              <a:rPr lang="en-US" sz="2700" b="1" dirty="0"/>
              <a:t>Competing Interests:  Access to Public Records and Privacy </a:t>
            </a: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p:txBody>
          <a:bodyPr/>
          <a:lstStyle/>
          <a:p>
            <a:pPr hangingPunct="0"/>
            <a:endParaRPr lang="en-US" b="1" dirty="0" smtClean="0"/>
          </a:p>
          <a:p>
            <a:pPr hangingPunct="0"/>
            <a:r>
              <a:rPr lang="en-US" dirty="0" smtClean="0"/>
              <a:t>“The </a:t>
            </a:r>
            <a:r>
              <a:rPr lang="en-US" dirty="0"/>
              <a:t>Legislature, mindful of the right of individuals to privacy, finds and declares that access to information concerning the conduct of the people’s business is a fundamental and necessary right of every person in this state.” (California Government Code section 6250; see also California Constitution, Article I, Section 3(b</a:t>
            </a:r>
            <a:r>
              <a:rPr lang="en-US" dirty="0" smtClean="0"/>
              <a:t>))</a:t>
            </a:r>
          </a:p>
          <a:p>
            <a:pPr lvl="0" hangingPunct="0"/>
            <a:r>
              <a:rPr lang="en-US" dirty="0" smtClean="0"/>
              <a:t>The </a:t>
            </a:r>
            <a:r>
              <a:rPr lang="en-US" dirty="0"/>
              <a:t>Legislative intent says that:  “access to information concerning the conduct of the people’s business is a </a:t>
            </a:r>
            <a:r>
              <a:rPr lang="en-US" b="1" i="1" dirty="0"/>
              <a:t>fundamental and necessary right of every person in this state.</a:t>
            </a:r>
            <a:r>
              <a:rPr lang="en-US" dirty="0"/>
              <a:t>”</a:t>
            </a:r>
          </a:p>
          <a:p>
            <a:endParaRPr lang="en-US" dirty="0"/>
          </a:p>
        </p:txBody>
      </p:sp>
    </p:spTree>
    <p:extLst>
      <p:ext uri="{BB962C8B-B14F-4D97-AF65-F5344CB8AC3E}">
        <p14:creationId xmlns:p14="http://schemas.microsoft.com/office/powerpoint/2010/main" val="620744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California public Records Act</a:t>
            </a:r>
            <a:endParaRPr lang="en-US" dirty="0"/>
          </a:p>
        </p:txBody>
      </p:sp>
      <p:sp>
        <p:nvSpPr>
          <p:cNvPr id="3" name="Content Placeholder 2"/>
          <p:cNvSpPr>
            <a:spLocks noGrp="1"/>
          </p:cNvSpPr>
          <p:nvPr>
            <p:ph idx="1"/>
          </p:nvPr>
        </p:nvSpPr>
        <p:spPr/>
        <p:txBody>
          <a:bodyPr/>
          <a:lstStyle/>
          <a:p>
            <a:pPr lvl="0" hangingPunct="0"/>
            <a:r>
              <a:rPr lang="en-US" sz="3200" b="1" i="1" dirty="0"/>
              <a:t>Presumption</a:t>
            </a:r>
            <a:r>
              <a:rPr lang="en-US" sz="3200" dirty="0"/>
              <a:t> favoring disclosure of public record:  If a record is a “public record” as defined, then there is a presumption that the public has a right of access to that record.</a:t>
            </a:r>
          </a:p>
          <a:p>
            <a:pPr hangingPunct="0"/>
            <a:r>
              <a:rPr lang="en-US" sz="3200" dirty="0" smtClean="0"/>
              <a:t>Statutory </a:t>
            </a:r>
            <a:r>
              <a:rPr lang="en-US" sz="3200" b="1" i="1" dirty="0"/>
              <a:t>exemptions</a:t>
            </a:r>
            <a:r>
              <a:rPr lang="en-US" sz="3200" dirty="0"/>
              <a:t> allowing for non-disclosure must be read narrowly.</a:t>
            </a:r>
          </a:p>
          <a:p>
            <a:endParaRPr lang="en-US" dirty="0"/>
          </a:p>
        </p:txBody>
      </p:sp>
    </p:spTree>
    <p:extLst>
      <p:ext uri="{BB962C8B-B14F-4D97-AF65-F5344CB8AC3E}">
        <p14:creationId xmlns:p14="http://schemas.microsoft.com/office/powerpoint/2010/main" val="329421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“PUBLIC RECORD”?</a:t>
            </a:r>
          </a:p>
        </p:txBody>
      </p:sp>
      <p:sp>
        <p:nvSpPr>
          <p:cNvPr id="3" name="Content Placeholder 2"/>
          <p:cNvSpPr>
            <a:spLocks noGrp="1"/>
          </p:cNvSpPr>
          <p:nvPr>
            <p:ph idx="1"/>
          </p:nvPr>
        </p:nvSpPr>
        <p:spPr/>
        <p:txBody>
          <a:bodyPr/>
          <a:lstStyle/>
          <a:p>
            <a:pPr hangingPunct="0"/>
            <a:endParaRPr lang="en-US" dirty="0"/>
          </a:p>
          <a:p>
            <a:r>
              <a:rPr lang="en-US" b="1" i="1" dirty="0"/>
              <a:t> </a:t>
            </a:r>
            <a:r>
              <a:rPr lang="en-US" sz="3200" b="1" i="1" dirty="0"/>
              <a:t>Public Record:  </a:t>
            </a:r>
            <a:r>
              <a:rPr lang="en-US" sz="3200" dirty="0"/>
              <a:t>includes “Any writing containing information relating to the conduct of the public’s business prepared, owned, used, or retained” by the University, “regardless of physical form or characteristics.”</a:t>
            </a:r>
            <a:br>
              <a:rPr lang="en-US" sz="3200" dirty="0"/>
            </a:br>
            <a:r>
              <a:rPr lang="en-US" sz="3200" dirty="0"/>
              <a:t/>
            </a:r>
            <a:br>
              <a:rPr lang="en-US" sz="3200" dirty="0"/>
            </a:br>
            <a:r>
              <a:rPr lang="en-US" sz="3200" dirty="0"/>
              <a:t>Note:  This includes not just the records that we create, but </a:t>
            </a:r>
            <a:r>
              <a:rPr lang="en-US" sz="3200" i="1" dirty="0"/>
              <a:t>any record in our possession</a:t>
            </a:r>
            <a:r>
              <a:rPr lang="en-US" sz="3200" dirty="0"/>
              <a:t>. </a:t>
            </a:r>
          </a:p>
        </p:txBody>
      </p:sp>
    </p:spTree>
    <p:extLst>
      <p:ext uri="{BB962C8B-B14F-4D97-AF65-F5344CB8AC3E}">
        <p14:creationId xmlns:p14="http://schemas.microsoft.com/office/powerpoint/2010/main" val="407474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Writing?</a:t>
            </a:r>
            <a:endParaRPr lang="en-US" dirty="0"/>
          </a:p>
        </p:txBody>
      </p:sp>
      <p:sp>
        <p:nvSpPr>
          <p:cNvPr id="3" name="Content Placeholder 2"/>
          <p:cNvSpPr>
            <a:spLocks noGrp="1"/>
          </p:cNvSpPr>
          <p:nvPr>
            <p:ph idx="1"/>
          </p:nvPr>
        </p:nvSpPr>
        <p:spPr/>
        <p:txBody>
          <a:bodyPr/>
          <a:lstStyle/>
          <a:p>
            <a:pPr lvl="0" hangingPunct="0"/>
            <a:r>
              <a:rPr lang="en-US" sz="2400" b="1" i="1" dirty="0"/>
              <a:t>Writing:  </a:t>
            </a:r>
            <a:r>
              <a:rPr lang="en-US" sz="2400" dirty="0"/>
              <a:t>includes “any handwriting, typewriting, printing, </a:t>
            </a:r>
            <a:r>
              <a:rPr lang="en-US" sz="2400" dirty="0" err="1"/>
              <a:t>photostating</a:t>
            </a:r>
            <a:r>
              <a:rPr lang="en-US" sz="2400" dirty="0"/>
              <a:t>, photographing, photocopying, transmitting by electronic mail or facsimile, and every other means of recording upon any tangible thing any form of communication or representation, including letters, words, pictures, sounds, or symbols, or combinations thereof, and any record thereby created, regardless of the manner in which the record has been stored.”  </a:t>
            </a:r>
          </a:p>
          <a:p>
            <a:pPr hangingPunct="0"/>
            <a:r>
              <a:rPr lang="en-US" sz="2400" dirty="0"/>
              <a:t> </a:t>
            </a:r>
          </a:p>
          <a:p>
            <a:pPr hangingPunct="0"/>
            <a:r>
              <a:rPr lang="en-US" sz="2400" dirty="0"/>
              <a:t>Note:  This is a broad definition that includes any form in which information can be retained. This includes handwritten notes, e-mail, and information contained in databases.</a:t>
            </a:r>
          </a:p>
          <a:p>
            <a:endParaRPr lang="en-US" dirty="0"/>
          </a:p>
        </p:txBody>
      </p:sp>
    </p:spTree>
    <p:extLst>
      <p:ext uri="{BB962C8B-B14F-4D97-AF65-F5344CB8AC3E}">
        <p14:creationId xmlns:p14="http://schemas.microsoft.com/office/powerpoint/2010/main" val="2338470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EXEMPTIONS</a:t>
            </a:r>
            <a:endParaRPr lang="en-US" dirty="0"/>
          </a:p>
        </p:txBody>
      </p:sp>
      <p:sp>
        <p:nvSpPr>
          <p:cNvPr id="3" name="Content Placeholder 2"/>
          <p:cNvSpPr>
            <a:spLocks noGrp="1"/>
          </p:cNvSpPr>
          <p:nvPr>
            <p:ph idx="1"/>
          </p:nvPr>
        </p:nvSpPr>
        <p:spPr/>
        <p:txBody>
          <a:bodyPr>
            <a:normAutofit fontScale="70000" lnSpcReduction="20000"/>
          </a:bodyPr>
          <a:lstStyle/>
          <a:p>
            <a:pPr lvl="0" hangingPunct="0"/>
            <a:r>
              <a:rPr lang="en-US" sz="3100" b="1" i="1" dirty="0"/>
              <a:t>Preliminary drafts, notes, or memoranda</a:t>
            </a:r>
            <a:r>
              <a:rPr lang="en-US" sz="3100" dirty="0"/>
              <a:t> not retained in ordinary course of business.  Retained drafts are subject to disclosure.</a:t>
            </a:r>
          </a:p>
          <a:p>
            <a:pPr hangingPunct="0"/>
            <a:r>
              <a:rPr lang="en-US" sz="3100" dirty="0" smtClean="0"/>
              <a:t>Records </a:t>
            </a:r>
            <a:r>
              <a:rPr lang="en-US" sz="3100" dirty="0"/>
              <a:t>relating to </a:t>
            </a:r>
            <a:r>
              <a:rPr lang="en-US" sz="3100" b="1" i="1" dirty="0"/>
              <a:t>“pending litigation”. </a:t>
            </a:r>
            <a:endParaRPr lang="en-US" sz="3100" b="1" i="1" dirty="0" smtClean="0"/>
          </a:p>
          <a:p>
            <a:pPr lvl="0" hangingPunct="0"/>
            <a:r>
              <a:rPr lang="en-US" sz="3100" b="1" i="1" dirty="0" smtClean="0"/>
              <a:t>Personnel</a:t>
            </a:r>
            <a:r>
              <a:rPr lang="en-US" sz="3100" b="1" i="1" dirty="0"/>
              <a:t>, medical, or similar files </a:t>
            </a:r>
            <a:r>
              <a:rPr lang="en-US" sz="3100" dirty="0"/>
              <a:t>where the disclosure would constitute an </a:t>
            </a:r>
            <a:r>
              <a:rPr lang="en-US" sz="3100" b="1" i="1" dirty="0"/>
              <a:t>“unwarranted invasion of privacy</a:t>
            </a:r>
            <a:r>
              <a:rPr lang="en-US" sz="3100" b="1" i="1" dirty="0" smtClean="0"/>
              <a:t>.”</a:t>
            </a:r>
            <a:r>
              <a:rPr lang="en-US" sz="3100" b="1" dirty="0"/>
              <a:t> </a:t>
            </a:r>
            <a:endParaRPr lang="en-US" sz="3100" b="1" dirty="0" smtClean="0"/>
          </a:p>
          <a:p>
            <a:pPr lvl="0" hangingPunct="0"/>
            <a:r>
              <a:rPr lang="en-US" sz="3100" b="1" i="1" dirty="0" smtClean="0"/>
              <a:t>Police</a:t>
            </a:r>
            <a:r>
              <a:rPr lang="en-US" sz="3100" dirty="0" smtClean="0"/>
              <a:t> </a:t>
            </a:r>
            <a:r>
              <a:rPr lang="en-US" sz="3100" dirty="0"/>
              <a:t>files, including investigatory or security files compiled by any state or local police agency.</a:t>
            </a:r>
            <a:br>
              <a:rPr lang="en-US" sz="3100" dirty="0"/>
            </a:br>
            <a:endParaRPr lang="en-US" sz="3100" i="1" dirty="0"/>
          </a:p>
          <a:p>
            <a:pPr lvl="0" hangingPunct="0"/>
            <a:r>
              <a:rPr lang="en-US" sz="3100" b="1" i="1" dirty="0" smtClean="0"/>
              <a:t>Real </a:t>
            </a:r>
            <a:r>
              <a:rPr lang="en-US" sz="3100" b="1" i="1" dirty="0"/>
              <a:t>estate appraisals</a:t>
            </a:r>
            <a:r>
              <a:rPr lang="en-US" sz="3100" i="1" dirty="0"/>
              <a:t> </a:t>
            </a:r>
            <a:r>
              <a:rPr lang="en-US" sz="3100" dirty="0"/>
              <a:t>may be withheld until the property is acquired.</a:t>
            </a:r>
          </a:p>
          <a:p>
            <a:pPr lvl="0" hangingPunct="0"/>
            <a:r>
              <a:rPr lang="en-US" sz="3100" dirty="0"/>
              <a:t>Evidence </a:t>
            </a:r>
            <a:r>
              <a:rPr lang="en-US" sz="3100" dirty="0" smtClean="0"/>
              <a:t>Code privileges (</a:t>
            </a:r>
            <a:r>
              <a:rPr lang="en-US" sz="3100" b="1" i="1" dirty="0"/>
              <a:t>attorney-client/attorney work product</a:t>
            </a:r>
            <a:r>
              <a:rPr lang="en-US" sz="3100" i="1" dirty="0"/>
              <a:t> </a:t>
            </a:r>
            <a:r>
              <a:rPr lang="en-US" sz="3100" b="1" i="1" dirty="0" smtClean="0"/>
              <a:t>privileges,  Official Information</a:t>
            </a:r>
            <a:r>
              <a:rPr lang="en-US" sz="3100" i="1" dirty="0" smtClean="0"/>
              <a:t>, </a:t>
            </a:r>
            <a:r>
              <a:rPr lang="en-US" sz="3100" b="1" i="1" dirty="0" smtClean="0"/>
              <a:t>“trade secrets</a:t>
            </a:r>
            <a:r>
              <a:rPr lang="en-US" sz="3100" b="1" dirty="0" smtClean="0"/>
              <a:t>”</a:t>
            </a:r>
            <a:r>
              <a:rPr lang="en-US" sz="3100" dirty="0" smtClean="0"/>
              <a:t>)</a:t>
            </a:r>
          </a:p>
          <a:p>
            <a:pPr lvl="0" hangingPunct="0"/>
            <a:r>
              <a:rPr lang="en-US" sz="3100" dirty="0"/>
              <a:t>A</a:t>
            </a:r>
            <a:r>
              <a:rPr lang="en-US" sz="3100" dirty="0" smtClean="0"/>
              <a:t>ny </a:t>
            </a:r>
            <a:r>
              <a:rPr lang="en-US" sz="3100" dirty="0"/>
              <a:t>other state or federal law protecting </a:t>
            </a:r>
            <a:r>
              <a:rPr lang="en-US" sz="3100" dirty="0" smtClean="0"/>
              <a:t>records</a:t>
            </a:r>
            <a:r>
              <a:rPr lang="en-US" sz="3100" dirty="0"/>
              <a:t> </a:t>
            </a:r>
            <a:r>
              <a:rPr lang="en-US" sz="3100" dirty="0" smtClean="0"/>
              <a:t>(</a:t>
            </a:r>
            <a:r>
              <a:rPr lang="en-US" sz="3100" b="1" dirty="0" smtClean="0"/>
              <a:t>HIPAA</a:t>
            </a:r>
            <a:r>
              <a:rPr lang="en-US" sz="3100" b="1" dirty="0"/>
              <a:t>, FERPA</a:t>
            </a:r>
            <a:r>
              <a:rPr lang="en-US" sz="3100" b="1" dirty="0" smtClean="0"/>
              <a:t>, IPA, etc.)</a:t>
            </a:r>
            <a:endParaRPr lang="en-US" sz="3100" b="1" dirty="0"/>
          </a:p>
          <a:p>
            <a:pPr hangingPunct="0"/>
            <a:endParaRPr lang="en-US" b="1" i="1" dirty="0" smtClean="0"/>
          </a:p>
          <a:p>
            <a:pPr hangingPunct="0"/>
            <a:endParaRPr lang="en-US" dirty="0"/>
          </a:p>
        </p:txBody>
      </p:sp>
    </p:spTree>
    <p:extLst>
      <p:ext uri="{BB962C8B-B14F-4D97-AF65-F5344CB8AC3E}">
        <p14:creationId xmlns:p14="http://schemas.microsoft.com/office/powerpoint/2010/main" val="1462301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147</TotalTime>
  <Words>1119</Words>
  <Application>Microsoft Office PowerPoint</Application>
  <PresentationFormat>Widescreen</PresentationFormat>
  <Paragraphs>61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Tw Cen MT</vt:lpstr>
      <vt:lpstr>Tw Cen MT Condensed</vt:lpstr>
      <vt:lpstr>Wingdings 3</vt:lpstr>
      <vt:lpstr>Integral</vt:lpstr>
      <vt:lpstr>California Public Records Act and freedom of information act</vt:lpstr>
      <vt:lpstr>University of Illinois, Urbana - Champaign</vt:lpstr>
      <vt:lpstr>  University of Illinois, Urbana - Champaign</vt:lpstr>
      <vt:lpstr>University of Illinois, Urbana - Champaign</vt:lpstr>
      <vt:lpstr>California public Records Act Two Competing Interests:  Access to Public Records and Privacy   </vt:lpstr>
      <vt:lpstr>California public Records Act</vt:lpstr>
      <vt:lpstr>WHAT IS A “PUBLIC RECORD”?</vt:lpstr>
      <vt:lpstr>What is a Writing?</vt:lpstr>
      <vt:lpstr>KEY EXEMPTIONS</vt:lpstr>
      <vt:lpstr>CATCHALL or “Balancing Test” Exemption:   “Public Interest in Non-Disclosure”</vt:lpstr>
      <vt:lpstr>The Humane Society of the United States v. The Superior Court of Yolo County</vt:lpstr>
      <vt:lpstr>PRIVATE EMAILS/TEXTS - City of San Jose v. Superior Court (Smith) </vt:lpstr>
      <vt:lpstr>Attorney Client COMMUNICATION/work product privileges</vt:lpstr>
      <vt:lpstr>QUESTIONS?</vt:lpstr>
      <vt:lpstr>Final thought</vt:lpstr>
    </vt:vector>
  </TitlesOfParts>
  <Company>UCR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Public Records Act and freedom of information act</dc:title>
  <dc:creator>David Bergquist</dc:creator>
  <cp:lastModifiedBy>David Bergquist</cp:lastModifiedBy>
  <cp:revision>21</cp:revision>
  <cp:lastPrinted>2015-08-21T18:56:22Z</cp:lastPrinted>
  <dcterms:created xsi:type="dcterms:W3CDTF">2015-08-17T03:28:14Z</dcterms:created>
  <dcterms:modified xsi:type="dcterms:W3CDTF">2019-03-28T17:02:33Z</dcterms:modified>
</cp:coreProperties>
</file>