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</p:sldMasterIdLst>
  <p:handoutMasterIdLst>
    <p:handoutMasterId r:id="rId16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89" d="100"/>
          <a:sy n="89" d="100"/>
        </p:scale>
        <p:origin x="1310" y="7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00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FF8FC-8473-4DFD-87CC-D576DA80B410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22161-F0FA-48FB-AB7F-FA9B9B1E1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92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7"/>
          <p:cNvSpPr>
            <a:spLocks/>
          </p:cNvSpPr>
          <p:nvPr userDrawn="1"/>
        </p:nvSpPr>
        <p:spPr bwMode="auto">
          <a:xfrm>
            <a:off x="-38100" y="463550"/>
            <a:ext cx="9182100" cy="6419850"/>
          </a:xfrm>
          <a:custGeom>
            <a:avLst/>
            <a:gdLst/>
            <a:ahLst/>
            <a:cxnLst>
              <a:cxn ang="0">
                <a:pos x="17280" y="12123"/>
              </a:cxn>
              <a:cxn ang="0">
                <a:pos x="0" y="12132"/>
              </a:cxn>
              <a:cxn ang="0">
                <a:pos x="2" y="4163"/>
              </a:cxn>
              <a:cxn ang="0">
                <a:pos x="262" y="3633"/>
              </a:cxn>
              <a:cxn ang="0">
                <a:pos x="567" y="3147"/>
              </a:cxn>
              <a:cxn ang="0">
                <a:pos x="912" y="2704"/>
              </a:cxn>
              <a:cxn ang="0">
                <a:pos x="1295" y="2299"/>
              </a:cxn>
              <a:cxn ang="0">
                <a:pos x="1714" y="1931"/>
              </a:cxn>
              <a:cxn ang="0">
                <a:pos x="2166" y="1602"/>
              </a:cxn>
              <a:cxn ang="0">
                <a:pos x="2649" y="1308"/>
              </a:cxn>
              <a:cxn ang="0">
                <a:pos x="3160" y="1048"/>
              </a:cxn>
              <a:cxn ang="0">
                <a:pos x="3696" y="820"/>
              </a:cxn>
              <a:cxn ang="0">
                <a:pos x="4255" y="623"/>
              </a:cxn>
              <a:cxn ang="0">
                <a:pos x="4835" y="457"/>
              </a:cxn>
              <a:cxn ang="0">
                <a:pos x="5433" y="319"/>
              </a:cxn>
              <a:cxn ang="0">
                <a:pos x="6047" y="207"/>
              </a:cxn>
              <a:cxn ang="0">
                <a:pos x="6673" y="121"/>
              </a:cxn>
              <a:cxn ang="0">
                <a:pos x="7311" y="59"/>
              </a:cxn>
              <a:cxn ang="0">
                <a:pos x="7955" y="19"/>
              </a:cxn>
              <a:cxn ang="0">
                <a:pos x="8605" y="0"/>
              </a:cxn>
              <a:cxn ang="0">
                <a:pos x="9259" y="1"/>
              </a:cxn>
              <a:cxn ang="0">
                <a:pos x="9911" y="20"/>
              </a:cxn>
              <a:cxn ang="0">
                <a:pos x="10562" y="55"/>
              </a:cxn>
              <a:cxn ang="0">
                <a:pos x="11209" y="107"/>
              </a:cxn>
              <a:cxn ang="0">
                <a:pos x="11848" y="172"/>
              </a:cxn>
              <a:cxn ang="0">
                <a:pos x="12477" y="250"/>
              </a:cxn>
              <a:cxn ang="0">
                <a:pos x="13094" y="338"/>
              </a:cxn>
              <a:cxn ang="0">
                <a:pos x="13695" y="435"/>
              </a:cxn>
              <a:cxn ang="0">
                <a:pos x="14280" y="542"/>
              </a:cxn>
              <a:cxn ang="0">
                <a:pos x="14845" y="655"/>
              </a:cxn>
              <a:cxn ang="0">
                <a:pos x="15387" y="772"/>
              </a:cxn>
              <a:cxn ang="0">
                <a:pos x="15904" y="894"/>
              </a:cxn>
              <a:cxn ang="0">
                <a:pos x="16393" y="1019"/>
              </a:cxn>
              <a:cxn ang="0">
                <a:pos x="16853" y="1144"/>
              </a:cxn>
              <a:cxn ang="0">
                <a:pos x="17280" y="1268"/>
              </a:cxn>
              <a:cxn ang="0">
                <a:pos x="17280" y="1980"/>
              </a:cxn>
              <a:cxn ang="0">
                <a:pos x="17280" y="2678"/>
              </a:cxn>
              <a:cxn ang="0">
                <a:pos x="17280" y="3364"/>
              </a:cxn>
              <a:cxn ang="0">
                <a:pos x="17280" y="4043"/>
              </a:cxn>
              <a:cxn ang="0">
                <a:pos x="17280" y="4712"/>
              </a:cxn>
              <a:cxn ang="0">
                <a:pos x="17280" y="5377"/>
              </a:cxn>
              <a:cxn ang="0">
                <a:pos x="17280" y="6038"/>
              </a:cxn>
              <a:cxn ang="0">
                <a:pos x="17280" y="6696"/>
              </a:cxn>
              <a:cxn ang="0">
                <a:pos x="17280" y="7355"/>
              </a:cxn>
              <a:cxn ang="0">
                <a:pos x="17280" y="8015"/>
              </a:cxn>
              <a:cxn ang="0">
                <a:pos x="17280" y="8680"/>
              </a:cxn>
              <a:cxn ang="0">
                <a:pos x="17280" y="9350"/>
              </a:cxn>
              <a:cxn ang="0">
                <a:pos x="17280" y="10027"/>
              </a:cxn>
              <a:cxn ang="0">
                <a:pos x="17280" y="10714"/>
              </a:cxn>
              <a:cxn ang="0">
                <a:pos x="17280" y="11413"/>
              </a:cxn>
              <a:cxn ang="0">
                <a:pos x="17280" y="12123"/>
              </a:cxn>
            </a:cxnLst>
            <a:rect l="0" t="0" r="r" b="b"/>
            <a:pathLst>
              <a:path w="17280" h="12132">
                <a:moveTo>
                  <a:pt x="17280" y="12123"/>
                </a:moveTo>
                <a:lnTo>
                  <a:pt x="0" y="12132"/>
                </a:lnTo>
                <a:lnTo>
                  <a:pt x="2" y="4163"/>
                </a:lnTo>
                <a:lnTo>
                  <a:pt x="262" y="3633"/>
                </a:lnTo>
                <a:lnTo>
                  <a:pt x="567" y="3147"/>
                </a:lnTo>
                <a:lnTo>
                  <a:pt x="912" y="2704"/>
                </a:lnTo>
                <a:lnTo>
                  <a:pt x="1295" y="2299"/>
                </a:lnTo>
                <a:lnTo>
                  <a:pt x="1714" y="1931"/>
                </a:lnTo>
                <a:lnTo>
                  <a:pt x="2166" y="1602"/>
                </a:lnTo>
                <a:lnTo>
                  <a:pt x="2649" y="1308"/>
                </a:lnTo>
                <a:lnTo>
                  <a:pt x="3160" y="1048"/>
                </a:lnTo>
                <a:lnTo>
                  <a:pt x="3696" y="820"/>
                </a:lnTo>
                <a:lnTo>
                  <a:pt x="4255" y="623"/>
                </a:lnTo>
                <a:lnTo>
                  <a:pt x="4835" y="457"/>
                </a:lnTo>
                <a:lnTo>
                  <a:pt x="5433" y="319"/>
                </a:lnTo>
                <a:lnTo>
                  <a:pt x="6047" y="207"/>
                </a:lnTo>
                <a:lnTo>
                  <a:pt x="6673" y="121"/>
                </a:lnTo>
                <a:lnTo>
                  <a:pt x="7311" y="59"/>
                </a:lnTo>
                <a:lnTo>
                  <a:pt x="7955" y="19"/>
                </a:lnTo>
                <a:lnTo>
                  <a:pt x="8605" y="0"/>
                </a:lnTo>
                <a:lnTo>
                  <a:pt x="9259" y="1"/>
                </a:lnTo>
                <a:lnTo>
                  <a:pt x="9911" y="20"/>
                </a:lnTo>
                <a:lnTo>
                  <a:pt x="10562" y="55"/>
                </a:lnTo>
                <a:lnTo>
                  <a:pt x="11209" y="107"/>
                </a:lnTo>
                <a:lnTo>
                  <a:pt x="11848" y="172"/>
                </a:lnTo>
                <a:lnTo>
                  <a:pt x="12477" y="250"/>
                </a:lnTo>
                <a:lnTo>
                  <a:pt x="13094" y="338"/>
                </a:lnTo>
                <a:lnTo>
                  <a:pt x="13695" y="435"/>
                </a:lnTo>
                <a:lnTo>
                  <a:pt x="14280" y="542"/>
                </a:lnTo>
                <a:lnTo>
                  <a:pt x="14845" y="655"/>
                </a:lnTo>
                <a:lnTo>
                  <a:pt x="15387" y="772"/>
                </a:lnTo>
                <a:lnTo>
                  <a:pt x="15904" y="894"/>
                </a:lnTo>
                <a:lnTo>
                  <a:pt x="16393" y="1019"/>
                </a:lnTo>
                <a:lnTo>
                  <a:pt x="16853" y="1144"/>
                </a:lnTo>
                <a:lnTo>
                  <a:pt x="17280" y="1268"/>
                </a:lnTo>
                <a:lnTo>
                  <a:pt x="17280" y="1980"/>
                </a:lnTo>
                <a:lnTo>
                  <a:pt x="17280" y="2678"/>
                </a:lnTo>
                <a:lnTo>
                  <a:pt x="17280" y="3364"/>
                </a:lnTo>
                <a:lnTo>
                  <a:pt x="17280" y="4043"/>
                </a:lnTo>
                <a:lnTo>
                  <a:pt x="17280" y="4712"/>
                </a:lnTo>
                <a:lnTo>
                  <a:pt x="17280" y="5377"/>
                </a:lnTo>
                <a:lnTo>
                  <a:pt x="17280" y="6038"/>
                </a:lnTo>
                <a:lnTo>
                  <a:pt x="17280" y="6696"/>
                </a:lnTo>
                <a:lnTo>
                  <a:pt x="17280" y="7355"/>
                </a:lnTo>
                <a:lnTo>
                  <a:pt x="17280" y="8015"/>
                </a:lnTo>
                <a:lnTo>
                  <a:pt x="17280" y="8680"/>
                </a:lnTo>
                <a:lnTo>
                  <a:pt x="17280" y="9350"/>
                </a:lnTo>
                <a:lnTo>
                  <a:pt x="17280" y="10027"/>
                </a:lnTo>
                <a:lnTo>
                  <a:pt x="17280" y="10714"/>
                </a:lnTo>
                <a:lnTo>
                  <a:pt x="17280" y="11413"/>
                </a:lnTo>
                <a:lnTo>
                  <a:pt x="17280" y="12123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85800" y="1143000"/>
            <a:ext cx="7772400" cy="646331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685800" y="1828800"/>
            <a:ext cx="7772400" cy="46166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5" name="Freeform 9"/>
          <p:cNvSpPr>
            <a:spLocks/>
          </p:cNvSpPr>
          <p:nvPr userDrawn="1"/>
        </p:nvSpPr>
        <p:spPr bwMode="auto">
          <a:xfrm flipV="1">
            <a:off x="-25400" y="4889500"/>
            <a:ext cx="8839200" cy="32766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8"/>
          <p:cNvSpPr>
            <a:spLocks/>
          </p:cNvSpPr>
          <p:nvPr userDrawn="1"/>
        </p:nvSpPr>
        <p:spPr bwMode="auto">
          <a:xfrm flipV="1">
            <a:off x="-25400" y="4786406"/>
            <a:ext cx="9144000" cy="3227294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5"/>
          <p:cNvSpPr>
            <a:spLocks/>
          </p:cNvSpPr>
          <p:nvPr userDrawn="1"/>
        </p:nvSpPr>
        <p:spPr bwMode="auto">
          <a:xfrm>
            <a:off x="1588" y="268288"/>
            <a:ext cx="9142413" cy="1760538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6"/>
          <p:cNvSpPr>
            <a:spLocks/>
          </p:cNvSpPr>
          <p:nvPr userDrawn="1"/>
        </p:nvSpPr>
        <p:spPr bwMode="auto">
          <a:xfrm>
            <a:off x="523875" y="190500"/>
            <a:ext cx="8620125" cy="1658938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892175" y="169862"/>
            <a:ext cx="8251826" cy="1679671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533400" y="322262"/>
            <a:ext cx="8610600" cy="1582738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>
            <a:off x="-10274" y="4572000"/>
            <a:ext cx="9154274" cy="2310441"/>
          </a:xfrm>
          <a:custGeom>
            <a:avLst/>
            <a:gdLst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2885326"/>
              <a:gd name="connsiteX1" fmla="*/ 3996647 w 9154274"/>
              <a:gd name="connsiteY1" fmla="*/ 1890445 h 2885326"/>
              <a:gd name="connsiteX2" fmla="*/ 9154274 w 9154274"/>
              <a:gd name="connsiteY2" fmla="*/ 0 h 2885326"/>
              <a:gd name="connsiteX3" fmla="*/ 9154274 w 9154274"/>
              <a:gd name="connsiteY3" fmla="*/ 2476072 h 2885326"/>
              <a:gd name="connsiteX4" fmla="*/ 0 w 9154274"/>
              <a:gd name="connsiteY4" fmla="*/ 2455524 h 2885326"/>
              <a:gd name="connsiteX5" fmla="*/ 0 w 9154274"/>
              <a:gd name="connsiteY5" fmla="*/ 1202077 h 2885326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4274" h="2476072">
                <a:moveTo>
                  <a:pt x="0" y="1202077"/>
                </a:moveTo>
                <a:cubicBezTo>
                  <a:pt x="875016" y="1451225"/>
                  <a:pt x="2273156" y="1880171"/>
                  <a:pt x="3996647" y="1890445"/>
                </a:cubicBezTo>
                <a:cubicBezTo>
                  <a:pt x="7798941" y="1960652"/>
                  <a:pt x="8793822" y="505146"/>
                  <a:pt x="9154274" y="0"/>
                </a:cubicBezTo>
                <a:lnTo>
                  <a:pt x="9154274" y="2476072"/>
                </a:lnTo>
                <a:lnTo>
                  <a:pt x="0" y="2455524"/>
                </a:lnTo>
                <a:cubicBezTo>
                  <a:pt x="3425" y="2027434"/>
                  <a:pt x="6849" y="1599344"/>
                  <a:pt x="0" y="1202077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>
            <a:spLocks/>
          </p:cNvSpPr>
          <p:nvPr userDrawn="1"/>
        </p:nvSpPr>
        <p:spPr bwMode="auto">
          <a:xfrm flipV="1">
            <a:off x="0" y="4114800"/>
            <a:ext cx="8991600" cy="38100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9"/>
          <p:cNvSpPr>
            <a:spLocks/>
          </p:cNvSpPr>
          <p:nvPr userDrawn="1"/>
        </p:nvSpPr>
        <p:spPr bwMode="auto">
          <a:xfrm flipV="1">
            <a:off x="0" y="4571999"/>
            <a:ext cx="9144000" cy="3251199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88646-8CEC-4AE4-B1E7-ADF9D885FD96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F81E8-6DE5-4C92-89BE-5D6CD56A8B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5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F2618-C234-4528-BB60-72360CB0937F}" type="datetimeFigureOut">
              <a:rPr lang="en-US" smtClean="0"/>
              <a:pPr/>
              <a:t>6/23/2016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9FB6-8607-469E-84BB-4E9214D062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98367"/>
            <a:ext cx="7772400" cy="1730633"/>
          </a:xfrm>
        </p:spPr>
        <p:txBody>
          <a:bodyPr>
            <a:normAutofit fontScale="90000"/>
          </a:bodyPr>
          <a:lstStyle/>
          <a:p>
            <a:pPr algn="ctr"/>
            <a:r>
              <a:rPr lang="en-US" cap="all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IMPORTANT CONSIDERATIONS WHEN Leasing Institutional Buildings or </a:t>
            </a:r>
            <a:r>
              <a:rPr lang="en-US" cap="all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Facilities</a:t>
            </a:r>
            <a:br>
              <a:rPr lang="en-US" cap="all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</a:br>
            <a:r>
              <a:rPr lang="en-US" sz="1800" dirty="0">
                <a:solidFill>
                  <a:schemeClr val="bg1"/>
                </a:solidFill>
              </a:rPr>
              <a:t>June 28, 2016  2:00-3:15 (Session 6A - Golden Gate C1)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3429000"/>
            <a:ext cx="8991600" cy="1905000"/>
          </a:xfrm>
        </p:spPr>
        <p:txBody>
          <a:bodyPr>
            <a:noAutofit/>
          </a:bodyPr>
          <a:lstStyle/>
          <a:p>
            <a:pPr algn="l"/>
            <a:r>
              <a:rPr lang="en-US" sz="2000" dirty="0">
                <a:solidFill>
                  <a:schemeClr val="bg2"/>
                </a:solidFill>
                <a:cs typeface="Arial" panose="020B0604020202020204" pitchFamily="34" charset="0"/>
              </a:rPr>
              <a:t>Thomas D. Mercurio, Moderator, Deputy General Counsel, University of Vermont </a:t>
            </a:r>
          </a:p>
          <a:p>
            <a:pPr algn="l"/>
            <a:r>
              <a:rPr lang="en-US" sz="2000" dirty="0">
                <a:solidFill>
                  <a:schemeClr val="bg2"/>
                </a:solidFill>
                <a:cs typeface="Arial" panose="020B0604020202020204" pitchFamily="34" charset="0"/>
              </a:rPr>
              <a:t>David E. Bergquist, Speaker, Chief Campus Counsel, University of California - Riverside </a:t>
            </a:r>
          </a:p>
          <a:p>
            <a:pPr algn="l"/>
            <a:r>
              <a:rPr lang="en-US" sz="2000" dirty="0">
                <a:solidFill>
                  <a:schemeClr val="bg2"/>
                </a:solidFill>
                <a:cs typeface="Arial" panose="020B0604020202020204" pitchFamily="34" charset="0"/>
              </a:rPr>
              <a:t>J. Barclay Collins, Speaker, Partner, K&amp;L Gates LLP </a:t>
            </a:r>
          </a:p>
          <a:p>
            <a:pPr algn="l"/>
            <a:r>
              <a:rPr lang="en-US" sz="2000" dirty="0">
                <a:solidFill>
                  <a:schemeClr val="bg2"/>
                </a:solidFill>
                <a:cs typeface="Arial" panose="020B0604020202020204" pitchFamily="34" charset="0"/>
              </a:rPr>
              <a:t>Roman Petyk, Speaker, Associate General Counsel, University of Pennsylvania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3200400"/>
          </a:xfrm>
        </p:spPr>
        <p:txBody>
          <a:bodyPr>
            <a:normAutofit/>
          </a:bodyPr>
          <a:lstStyle/>
          <a:p>
            <a:r>
              <a:rPr lang="en-US" sz="2800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Types of leases that are typical </a:t>
            </a:r>
            <a:r>
              <a:rPr lang="en-US" sz="2800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and </a:t>
            </a:r>
            <a:r>
              <a:rPr lang="en-US" sz="2800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some of </a:t>
            </a:r>
            <a:r>
              <a:rPr lang="en-US" sz="2800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2800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2800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</a:t>
            </a:r>
            <a:r>
              <a:rPr lang="en-US" sz="2800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unique </a:t>
            </a:r>
            <a:r>
              <a:rPr lang="en-US" sz="2800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considerations </a:t>
            </a:r>
            <a:r>
              <a:rPr lang="en-US" sz="2800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that </a:t>
            </a:r>
            <a:r>
              <a:rPr lang="en-US" sz="2800" i="1" u="sng" cap="all" dirty="0" err="1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ArISE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6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i="1" cap="all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JENNIFER - INSERT HYPOTHETICAL SLIDES </a:t>
            </a:r>
            <a:r>
              <a:rPr lang="en-US" sz="2000" b="1" i="1" cap="all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HERE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8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211" y="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QUESTIONS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1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Franklin Gothic Demi Cond" panose="020B0706030402020204" pitchFamily="34" charset="0"/>
              </a:rPr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3810000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Identify the types of leasing scenarios that commonly arise at institutions of higher education, and unique considerations of each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Work through hypothetical scenarios for the use of campus facilities, including discussion of a template agreements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Discuss legal and policy implications raised by the hypothetical scenarios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Point out where and when outside legal advice is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prudent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362200"/>
            <a:ext cx="8686800" cy="1143000"/>
          </a:xfrm>
        </p:spPr>
        <p:txBody>
          <a:bodyPr>
            <a:normAutofit/>
          </a:bodyPr>
          <a:lstStyle/>
          <a:p>
            <a:r>
              <a:rPr lang="en-US" sz="3200" b="1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When to use a lease, license, </a:t>
            </a:r>
            <a:r>
              <a:rPr lang="en-US" sz="3200" b="1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3200" b="1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b="1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 </a:t>
            </a:r>
            <a:r>
              <a:rPr lang="en-US" sz="3200" b="1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easement</a:t>
            </a:r>
            <a:endParaRPr lang="en-US" sz="3200" dirty="0">
              <a:solidFill>
                <a:schemeClr val="accent3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0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i="1" u="sng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DETERMINING APPLICABLE POLICIES, ROLES, PROCEDURES AND APPROVAL AUTHORITIES</a:t>
            </a:r>
            <a:endParaRPr lang="en-US" sz="2800" dirty="0">
              <a:solidFill>
                <a:schemeClr val="accent3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229600" cy="1066800"/>
          </a:xfrm>
        </p:spPr>
        <p:txBody>
          <a:bodyPr>
            <a:normAutofit/>
          </a:bodyPr>
          <a:lstStyle/>
          <a:p>
            <a:pPr algn="l"/>
            <a:r>
              <a:rPr lang="en-US" sz="2800" u="sng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DETERMINING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2372"/>
            <a:ext cx="8229600" cy="3581399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Lease of space’s relation to mission, and impact on campus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</a:p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the types of transactions a new attorney may encounter.  Do not get into ground leases and the like.  Typical lease questions involve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event; use of lab space; retail or office locations</a:t>
            </a:r>
          </a:p>
          <a:p>
            <a:pPr lvl="1"/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Temporary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vs. long term use of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facility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Exempt Bond Considerations – private use, UBIT, local tax</a:t>
            </a:r>
          </a:p>
          <a:p>
            <a:pPr lvl="0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Management Considerations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676" y="1219200"/>
            <a:ext cx="8229600" cy="1066800"/>
          </a:xfrm>
        </p:spPr>
        <p:txBody>
          <a:bodyPr>
            <a:normAutofit/>
          </a:bodyPr>
          <a:lstStyle/>
          <a:p>
            <a:pPr algn="l"/>
            <a:r>
              <a:rPr lang="en-US" sz="2800" b="1" i="1" u="sng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DETERMINING NEEDS</a:t>
            </a:r>
            <a:endParaRPr lang="en-US" sz="2800" dirty="0">
              <a:solidFill>
                <a:schemeClr val="accent3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676" y="2438400"/>
            <a:ext cx="7890641" cy="3733800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Interplay of a lease for use of campus facilities with other agreements covering that space, such as sponsorship, concessions, licensees, etc.</a:t>
            </a:r>
          </a:p>
          <a:p>
            <a:pPr lvl="0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of name – extent to which lessee gets use of names/marks</a:t>
            </a:r>
          </a:p>
          <a:p>
            <a:pPr lvl="0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State/Local law issues: building codes, property taxes</a:t>
            </a:r>
          </a:p>
          <a:p>
            <a:pPr lvl="0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Considerations during the building phase if plans exist to lease it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90600"/>
            <a:ext cx="7924800" cy="43434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i="1" u="sng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DETERMINING APPLICABLE POLICIES, ROLES, PROCEDURES AND APPROVAL AUTHORITIES</a:t>
            </a:r>
            <a:endParaRPr lang="en-US" sz="2800" dirty="0">
              <a:solidFill>
                <a:schemeClr val="accent3">
                  <a:lumMod val="50000"/>
                </a:schemeClr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77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OTHER POLICY </a:t>
            </a:r>
            <a:r>
              <a:rPr lang="en-US" b="1" i="1" u="sng" cap="all" dirty="0" smtClean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CONSIDERATIONs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6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u="sng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When to get outside advice</a:t>
            </a:r>
            <a:r>
              <a:rPr lang="en-US" cap="all" dirty="0">
                <a:solidFill>
                  <a:schemeClr val="accent3">
                    <a:lumMod val="5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62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sPlan_psn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B852922-DE84-443C-ACF9-B65630A64A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308</Words>
  <Application>Microsoft Office PowerPoint</Application>
  <PresentationFormat>On-screen Show (4:3)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Aharoni</vt:lpstr>
      <vt:lpstr>Arial</vt:lpstr>
      <vt:lpstr>Calibri</vt:lpstr>
      <vt:lpstr>Franklin Gothic Demi Cond</vt:lpstr>
      <vt:lpstr>Symbol</vt:lpstr>
      <vt:lpstr>Times New Roman</vt:lpstr>
      <vt:lpstr>BsPlan_psn</vt:lpstr>
      <vt:lpstr>Custom Design</vt:lpstr>
      <vt:lpstr>IMPORTANT CONSIDERATIONS WHEN Leasing Institutional Buildings or Facilities June 28, 2016  2:00-3:15 (Session 6A - Golden Gate C1) </vt:lpstr>
      <vt:lpstr>OBJECTIVES</vt:lpstr>
      <vt:lpstr>When to use a lease, license,  or easement</vt:lpstr>
      <vt:lpstr>DETERMINING APPLICABLE POLICIES, ROLES, PROCEDURES AND APPROVAL AUTHORITIES</vt:lpstr>
      <vt:lpstr>DETERMINING NEEDS</vt:lpstr>
      <vt:lpstr>DETERMINING NEEDS</vt:lpstr>
      <vt:lpstr>DETERMINING APPLICABLE POLICIES, ROLES, PROCEDURES AND APPROVAL AUTHORITIES</vt:lpstr>
      <vt:lpstr>OTHER POLICY CONSIDERATIONs </vt:lpstr>
      <vt:lpstr>When to get outside advice  </vt:lpstr>
      <vt:lpstr>Types of leases that are typical and some of  the unique considerations that ArISE </vt:lpstr>
      <vt:lpstr>PowerPoint Presentation</vt:lpstr>
      <vt:lpstr>QUESTIONS </vt:lpstr>
    </vt:vector>
  </TitlesOfParts>
  <Company>UCR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IMPORTANT CONSIDERATIONS WHEN Leasing Institutional Buildings or Facilities June 28, 2016  2:00-3:15 (Session 6A - Golden Gate C1)</dc:title>
  <dc:creator>Stephanie Hanusey</dc:creator>
  <cp:keywords/>
  <cp:lastModifiedBy>David Bergquist</cp:lastModifiedBy>
  <cp:revision>10</cp:revision>
  <dcterms:created xsi:type="dcterms:W3CDTF">2016-06-23T16:18:10Z</dcterms:created>
  <dcterms:modified xsi:type="dcterms:W3CDTF">2016-06-23T21:14:50Z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TC103852689990</vt:lpwstr>
  </property>
</Properties>
</file>