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50" r:id="rId1"/>
  </p:sldMasterIdLst>
  <p:sldIdLst>
    <p:sldId id="256" r:id="rId2"/>
    <p:sldId id="326" r:id="rId3"/>
    <p:sldId id="314" r:id="rId4"/>
    <p:sldId id="316" r:id="rId5"/>
    <p:sldId id="329" r:id="rId6"/>
    <p:sldId id="315" r:id="rId7"/>
    <p:sldId id="317" r:id="rId8"/>
    <p:sldId id="318" r:id="rId9"/>
    <p:sldId id="325" r:id="rId10"/>
    <p:sldId id="258" r:id="rId11"/>
    <p:sldId id="319" r:id="rId12"/>
    <p:sldId id="259" r:id="rId13"/>
    <p:sldId id="260" r:id="rId14"/>
    <p:sldId id="261" r:id="rId15"/>
    <p:sldId id="262" r:id="rId16"/>
    <p:sldId id="263" r:id="rId17"/>
    <p:sldId id="264" r:id="rId18"/>
    <p:sldId id="265" r:id="rId19"/>
    <p:sldId id="267" r:id="rId20"/>
    <p:sldId id="268" r:id="rId21"/>
    <p:sldId id="269" r:id="rId22"/>
    <p:sldId id="270" r:id="rId23"/>
    <p:sldId id="271" r:id="rId24"/>
    <p:sldId id="272" r:id="rId25"/>
    <p:sldId id="273" r:id="rId26"/>
    <p:sldId id="278" r:id="rId27"/>
    <p:sldId id="279" r:id="rId28"/>
    <p:sldId id="280" r:id="rId29"/>
    <p:sldId id="281" r:id="rId30"/>
    <p:sldId id="282" r:id="rId31"/>
    <p:sldId id="283" r:id="rId32"/>
    <p:sldId id="284" r:id="rId33"/>
    <p:sldId id="285" r:id="rId34"/>
    <p:sldId id="287" r:id="rId35"/>
    <p:sldId id="286" r:id="rId36"/>
    <p:sldId id="288" r:id="rId37"/>
    <p:sldId id="289" r:id="rId38"/>
    <p:sldId id="290" r:id="rId39"/>
    <p:sldId id="291" r:id="rId40"/>
    <p:sldId id="292" r:id="rId41"/>
    <p:sldId id="293" r:id="rId42"/>
    <p:sldId id="294" r:id="rId43"/>
    <p:sldId id="295" r:id="rId44"/>
    <p:sldId id="296" r:id="rId45"/>
    <p:sldId id="297" r:id="rId46"/>
    <p:sldId id="320" r:id="rId47"/>
    <p:sldId id="302" r:id="rId48"/>
    <p:sldId id="309" r:id="rId49"/>
    <p:sldId id="312" r:id="rId50"/>
    <p:sldId id="310" r:id="rId51"/>
    <p:sldId id="327" r:id="rId52"/>
    <p:sldId id="305" r:id="rId53"/>
    <p:sldId id="313" r:id="rId54"/>
    <p:sldId id="322" r:id="rId55"/>
    <p:sldId id="324" r:id="rId56"/>
    <p:sldId id="323" r:id="rId57"/>
    <p:sldId id="306" r:id="rId58"/>
    <p:sldId id="307" r:id="rId59"/>
    <p:sldId id="321" r:id="rId60"/>
    <p:sldId id="308" r:id="rId61"/>
    <p:sldId id="328" r:id="rId62"/>
    <p:sldId id="330" r:id="rId63"/>
    <p:sldId id="31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ergquist" initials="DB" lastIdx="0" clrIdx="0">
    <p:extLst>
      <p:ext uri="{19B8F6BF-5375-455C-9EA6-DF929625EA0E}">
        <p15:presenceInfo xmlns:p15="http://schemas.microsoft.com/office/powerpoint/2012/main" userId="S-1-5-21-3758570256-276891776-3938476879-421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0D16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94" autoAdjust="0"/>
    <p:restoredTop sz="94660"/>
  </p:normalViewPr>
  <p:slideViewPr>
    <p:cSldViewPr snapToGrid="0">
      <p:cViewPr varScale="1">
        <p:scale>
          <a:sx n="105" d="100"/>
          <a:sy n="105" d="100"/>
        </p:scale>
        <p:origin x="120" y="33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C0FE4D-7CFA-4245-9040-142C50718803}" type="datetimeFigureOut">
              <a:rPr lang="en-US" smtClean="0"/>
              <a:t>11/21/2017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352E2-9225-4D0C-A389-3353F7EFD6FF}" type="slidenum">
              <a:rPr lang="en-US" smtClean="0"/>
              <a:t>‹#›</a:t>
            </a:fld>
            <a:endParaRPr lang="en-US" dirty="0"/>
          </a:p>
        </p:txBody>
      </p:sp>
    </p:spTree>
    <p:extLst>
      <p:ext uri="{BB962C8B-B14F-4D97-AF65-F5344CB8AC3E}">
        <p14:creationId xmlns:p14="http://schemas.microsoft.com/office/powerpoint/2010/main" val="1146065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C0FE4D-7CFA-4245-9040-142C50718803}" type="datetimeFigureOut">
              <a:rPr lang="en-US" smtClean="0"/>
              <a:t>11/21/2017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352E2-9225-4D0C-A389-3353F7EFD6FF}" type="slidenum">
              <a:rPr lang="en-US" smtClean="0"/>
              <a:t>‹#›</a:t>
            </a:fld>
            <a:endParaRPr lang="en-US" dirty="0"/>
          </a:p>
        </p:txBody>
      </p:sp>
    </p:spTree>
    <p:extLst>
      <p:ext uri="{BB962C8B-B14F-4D97-AF65-F5344CB8AC3E}">
        <p14:creationId xmlns:p14="http://schemas.microsoft.com/office/powerpoint/2010/main" val="311710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C0FE4D-7CFA-4245-9040-142C50718803}" type="datetimeFigureOut">
              <a:rPr lang="en-US" smtClean="0"/>
              <a:t>11/21/2017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352E2-9225-4D0C-A389-3353F7EFD6FF}" type="slidenum">
              <a:rPr lang="en-US" smtClean="0"/>
              <a:t>‹#›</a:t>
            </a:fld>
            <a:endParaRPr lang="en-US" dirty="0"/>
          </a:p>
        </p:txBody>
      </p:sp>
    </p:spTree>
    <p:extLst>
      <p:ext uri="{BB962C8B-B14F-4D97-AF65-F5344CB8AC3E}">
        <p14:creationId xmlns:p14="http://schemas.microsoft.com/office/powerpoint/2010/main" val="280338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C0FE4D-7CFA-4245-9040-142C50718803}" type="datetimeFigureOut">
              <a:rPr lang="en-US" smtClean="0"/>
              <a:t>11/21/2017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352E2-9225-4D0C-A389-3353F7EFD6FF}" type="slidenum">
              <a:rPr lang="en-US" smtClean="0"/>
              <a:t>‹#›</a:t>
            </a:fld>
            <a:endParaRPr lang="en-US" dirty="0"/>
          </a:p>
        </p:txBody>
      </p:sp>
    </p:spTree>
    <p:extLst>
      <p:ext uri="{BB962C8B-B14F-4D97-AF65-F5344CB8AC3E}">
        <p14:creationId xmlns:p14="http://schemas.microsoft.com/office/powerpoint/2010/main" val="3406521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6C0FE4D-7CFA-4245-9040-142C50718803}" type="datetimeFigureOut">
              <a:rPr lang="en-US" smtClean="0"/>
              <a:t>11/21/2017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352E2-9225-4D0C-A389-3353F7EFD6FF}" type="slidenum">
              <a:rPr lang="en-US" smtClean="0"/>
              <a:t>‹#›</a:t>
            </a:fld>
            <a:endParaRPr lang="en-US" dirty="0"/>
          </a:p>
        </p:txBody>
      </p:sp>
    </p:spTree>
    <p:extLst>
      <p:ext uri="{BB962C8B-B14F-4D97-AF65-F5344CB8AC3E}">
        <p14:creationId xmlns:p14="http://schemas.microsoft.com/office/powerpoint/2010/main" val="369357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C0FE4D-7CFA-4245-9040-142C50718803}" type="datetimeFigureOut">
              <a:rPr lang="en-US" smtClean="0"/>
              <a:t>11/21/2017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1352E2-9225-4D0C-A389-3353F7EFD6FF}" type="slidenum">
              <a:rPr lang="en-US" smtClean="0"/>
              <a:t>‹#›</a:t>
            </a:fld>
            <a:endParaRPr lang="en-US" dirty="0"/>
          </a:p>
        </p:txBody>
      </p:sp>
    </p:spTree>
    <p:extLst>
      <p:ext uri="{BB962C8B-B14F-4D97-AF65-F5344CB8AC3E}">
        <p14:creationId xmlns:p14="http://schemas.microsoft.com/office/powerpoint/2010/main" val="3471250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C0FE4D-7CFA-4245-9040-142C50718803}" type="datetimeFigureOut">
              <a:rPr lang="en-US" smtClean="0"/>
              <a:t>11/21/2017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1352E2-9225-4D0C-A389-3353F7EFD6FF}" type="slidenum">
              <a:rPr lang="en-US" smtClean="0"/>
              <a:t>‹#›</a:t>
            </a:fld>
            <a:endParaRPr lang="en-US" dirty="0"/>
          </a:p>
        </p:txBody>
      </p:sp>
    </p:spTree>
    <p:extLst>
      <p:ext uri="{BB962C8B-B14F-4D97-AF65-F5344CB8AC3E}">
        <p14:creationId xmlns:p14="http://schemas.microsoft.com/office/powerpoint/2010/main" val="176047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C0FE4D-7CFA-4245-9040-142C50718803}" type="datetimeFigureOut">
              <a:rPr lang="en-US" smtClean="0"/>
              <a:t>11/21/2017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1352E2-9225-4D0C-A389-3353F7EFD6FF}" type="slidenum">
              <a:rPr lang="en-US" smtClean="0"/>
              <a:t>‹#›</a:t>
            </a:fld>
            <a:endParaRPr lang="en-US" dirty="0"/>
          </a:p>
        </p:txBody>
      </p:sp>
    </p:spTree>
    <p:extLst>
      <p:ext uri="{BB962C8B-B14F-4D97-AF65-F5344CB8AC3E}">
        <p14:creationId xmlns:p14="http://schemas.microsoft.com/office/powerpoint/2010/main" val="3093500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C0FE4D-7CFA-4245-9040-142C50718803}" type="datetimeFigureOut">
              <a:rPr lang="en-US" smtClean="0"/>
              <a:t>11/21/2017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1352E2-9225-4D0C-A389-3353F7EFD6FF}" type="slidenum">
              <a:rPr lang="en-US" smtClean="0"/>
              <a:t>‹#›</a:t>
            </a:fld>
            <a:endParaRPr lang="en-US" dirty="0"/>
          </a:p>
        </p:txBody>
      </p:sp>
    </p:spTree>
    <p:extLst>
      <p:ext uri="{BB962C8B-B14F-4D97-AF65-F5344CB8AC3E}">
        <p14:creationId xmlns:p14="http://schemas.microsoft.com/office/powerpoint/2010/main" val="4045792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C0FE4D-7CFA-4245-9040-142C50718803}" type="datetimeFigureOut">
              <a:rPr lang="en-US" smtClean="0"/>
              <a:t>11/21/2017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1352E2-9225-4D0C-A389-3353F7EFD6FF}" type="slidenum">
              <a:rPr lang="en-US" smtClean="0"/>
              <a:t>‹#›</a:t>
            </a:fld>
            <a:endParaRPr lang="en-US" dirty="0"/>
          </a:p>
        </p:txBody>
      </p:sp>
    </p:spTree>
    <p:extLst>
      <p:ext uri="{BB962C8B-B14F-4D97-AF65-F5344CB8AC3E}">
        <p14:creationId xmlns:p14="http://schemas.microsoft.com/office/powerpoint/2010/main" val="4224944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C0FE4D-7CFA-4245-9040-142C50718803}" type="datetimeFigureOut">
              <a:rPr lang="en-US" smtClean="0"/>
              <a:t>11/21/2017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1352E2-9225-4D0C-A389-3353F7EFD6FF}" type="slidenum">
              <a:rPr lang="en-US" smtClean="0"/>
              <a:t>‹#›</a:t>
            </a:fld>
            <a:endParaRPr lang="en-US" dirty="0"/>
          </a:p>
        </p:txBody>
      </p:sp>
    </p:spTree>
    <p:extLst>
      <p:ext uri="{BB962C8B-B14F-4D97-AF65-F5344CB8AC3E}">
        <p14:creationId xmlns:p14="http://schemas.microsoft.com/office/powerpoint/2010/main" val="697773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0FE4D-7CFA-4245-9040-142C50718803}" type="datetimeFigureOut">
              <a:rPr lang="en-US" smtClean="0"/>
              <a:t>11/21/2017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352E2-9225-4D0C-A389-3353F7EFD6FF}" type="slidenum">
              <a:rPr lang="en-US" smtClean="0"/>
              <a:t>‹#›</a:t>
            </a:fld>
            <a:endParaRPr lang="en-US" dirty="0"/>
          </a:p>
        </p:txBody>
      </p:sp>
    </p:spTree>
    <p:extLst>
      <p:ext uri="{BB962C8B-B14F-4D97-AF65-F5344CB8AC3E}">
        <p14:creationId xmlns:p14="http://schemas.microsoft.com/office/powerpoint/2010/main" val="213337130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2.jpeg"/><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5.jpeg"/><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7.jpeg"/><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9.jpeg"/><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21.jpeg"/><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23.jpeg"/><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27.jpeg"/><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34.jpeg"/><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41.gif"/><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0.bin"/><Relationship Id="rId7"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47.jpeg"/><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image" Target="../media/image49.jpeg"/><Relationship Id="rId4" Type="http://schemas.openxmlformats.org/officeDocument/2006/relationships/image" Target="../media/image48.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23.vml"/><Relationship Id="rId5" Type="http://schemas.openxmlformats.org/officeDocument/2006/relationships/image" Target="../media/image51.jpeg"/><Relationship Id="rId4" Type="http://schemas.openxmlformats.org/officeDocument/2006/relationships/image" Target="../media/image50.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image" Target="../media/image53.jpeg"/><Relationship Id="rId4" Type="http://schemas.openxmlformats.org/officeDocument/2006/relationships/image" Target="../media/image52.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55.jpeg"/><Relationship Id="rId4" Type="http://schemas.openxmlformats.org/officeDocument/2006/relationships/image" Target="../media/image54.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26.vml"/><Relationship Id="rId5" Type="http://schemas.openxmlformats.org/officeDocument/2006/relationships/image" Target="../media/image57.jpeg"/><Relationship Id="rId4" Type="http://schemas.openxmlformats.org/officeDocument/2006/relationships/image" Target="../media/image56.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27.vml"/><Relationship Id="rId4" Type="http://schemas.openxmlformats.org/officeDocument/2006/relationships/image" Target="../media/image58.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28.vml"/><Relationship Id="rId4" Type="http://schemas.openxmlformats.org/officeDocument/2006/relationships/image" Target="../media/image59.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29.vml"/><Relationship Id="rId5" Type="http://schemas.openxmlformats.org/officeDocument/2006/relationships/image" Target="../media/image61.png"/><Relationship Id="rId4" Type="http://schemas.openxmlformats.org/officeDocument/2006/relationships/image" Target="../media/image60.emf"/></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30.vml"/><Relationship Id="rId4" Type="http://schemas.openxmlformats.org/officeDocument/2006/relationships/image" Target="../media/image62.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31.vml"/><Relationship Id="rId5" Type="http://schemas.openxmlformats.org/officeDocument/2006/relationships/image" Target="../media/image64.jpeg"/><Relationship Id="rId4" Type="http://schemas.openxmlformats.org/officeDocument/2006/relationships/image" Target="../media/image63.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32.vml"/><Relationship Id="rId5" Type="http://schemas.openxmlformats.org/officeDocument/2006/relationships/image" Target="../media/image66.jpeg"/><Relationship Id="rId4" Type="http://schemas.openxmlformats.org/officeDocument/2006/relationships/image" Target="../media/image65.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33.vml"/><Relationship Id="rId4" Type="http://schemas.openxmlformats.org/officeDocument/2006/relationships/image" Target="../media/image67.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7.xml"/><Relationship Id="rId1" Type="http://schemas.openxmlformats.org/officeDocument/2006/relationships/vmlDrawing" Target="../drawings/vmlDrawing34.vml"/><Relationship Id="rId4" Type="http://schemas.openxmlformats.org/officeDocument/2006/relationships/image" Target="../media/image68.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35.vml"/><Relationship Id="rId5" Type="http://schemas.openxmlformats.org/officeDocument/2006/relationships/image" Target="../media/image70.jpeg"/><Relationship Id="rId4" Type="http://schemas.openxmlformats.org/officeDocument/2006/relationships/image" Target="../media/image6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7.xml"/><Relationship Id="rId1" Type="http://schemas.openxmlformats.org/officeDocument/2006/relationships/vmlDrawing" Target="../drawings/vmlDrawing36.vml"/><Relationship Id="rId4" Type="http://schemas.openxmlformats.org/officeDocument/2006/relationships/image" Target="../media/image7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openjurist.org/436/f2d/618/jones-v-board-of-regents-of-university-of-arizona" TargetMode="External"/><Relationship Id="rId2" Type="http://schemas.openxmlformats.org/officeDocument/2006/relationships/hyperlink" Target="https://www.thefire.org/first-amendment-library/decision/forsyth-county-georgia-v-the-nationalist-moveme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x9qJ09DfTfo"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video" Target="https://www.youtube.com/embed/Gv_yVqJ_l9c"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3232" y="2320954"/>
            <a:ext cx="8676222" cy="3200400"/>
          </a:xfrm>
        </p:spPr>
        <p:txBody>
          <a:bodyPr>
            <a:noAutofit/>
          </a:bodyPr>
          <a:lstStyle/>
          <a:p>
            <a:r>
              <a:rPr lang="en-US" sz="5400" b="1" dirty="0" smtClean="0">
                <a:solidFill>
                  <a:srgbClr val="002060"/>
                </a:solidFill>
                <a:effectLst>
                  <a:outerShdw blurRad="50800" dist="38100" dir="2700000" algn="tl" rotWithShape="0">
                    <a:prstClr val="black">
                      <a:alpha val="40000"/>
                    </a:prstClr>
                  </a:outerShdw>
                </a:effectLst>
              </a:rPr>
              <a:t/>
            </a:r>
            <a:br>
              <a:rPr lang="en-US" sz="5400" b="1" dirty="0" smtClean="0">
                <a:solidFill>
                  <a:srgbClr val="002060"/>
                </a:solidFill>
                <a:effectLst>
                  <a:outerShdw blurRad="50800" dist="38100" dir="2700000" algn="tl" rotWithShape="0">
                    <a:prstClr val="black">
                      <a:alpha val="40000"/>
                    </a:prstClr>
                  </a:outerShdw>
                </a:effectLst>
              </a:rPr>
            </a:br>
            <a:r>
              <a:rPr lang="en-US" sz="4800" b="1" dirty="0" smtClean="0">
                <a:solidFill>
                  <a:srgbClr val="002060"/>
                </a:solidFill>
                <a:effectLst>
                  <a:outerShdw blurRad="50800" dist="38100" dir="2700000" algn="tl" rotWithShape="0">
                    <a:prstClr val="black">
                      <a:alpha val="40000"/>
                    </a:prstClr>
                  </a:outerShdw>
                </a:effectLst>
              </a:rPr>
              <a:t>THE FIRST AMENDMENT RIGHTS OF STUDENTS AND THIRD PARTY SPEAKERS: </a:t>
            </a:r>
            <a:br>
              <a:rPr lang="en-US" sz="4800" b="1" dirty="0" smtClean="0">
                <a:solidFill>
                  <a:srgbClr val="002060"/>
                </a:solidFill>
                <a:effectLst>
                  <a:outerShdw blurRad="50800" dist="38100" dir="2700000" algn="tl" rotWithShape="0">
                    <a:prstClr val="black">
                      <a:alpha val="40000"/>
                    </a:prstClr>
                  </a:outerShdw>
                </a:effectLst>
              </a:rPr>
            </a:br>
            <a:r>
              <a:rPr lang="en-US" sz="4800" b="1" dirty="0">
                <a:solidFill>
                  <a:srgbClr val="002060"/>
                </a:solidFill>
                <a:effectLst>
                  <a:outerShdw blurRad="50800" dist="38100" dir="2700000" algn="tl" rotWithShape="0">
                    <a:prstClr val="black">
                      <a:alpha val="40000"/>
                    </a:prstClr>
                  </a:outerShdw>
                </a:effectLst>
              </a:rPr>
              <a:t/>
            </a:r>
            <a:br>
              <a:rPr lang="en-US" sz="4800" b="1" dirty="0">
                <a:solidFill>
                  <a:srgbClr val="002060"/>
                </a:solidFill>
                <a:effectLst>
                  <a:outerShdw blurRad="50800" dist="38100" dir="2700000" algn="tl" rotWithShape="0">
                    <a:prstClr val="black">
                      <a:alpha val="40000"/>
                    </a:prstClr>
                  </a:outerShdw>
                </a:effectLst>
              </a:rPr>
            </a:br>
            <a:r>
              <a:rPr lang="en-US" sz="4800" b="1" dirty="0" smtClean="0">
                <a:solidFill>
                  <a:srgbClr val="002060"/>
                </a:solidFill>
                <a:effectLst>
                  <a:outerShdw blurRad="50800" dist="38100" dir="2700000" algn="tl" rotWithShape="0">
                    <a:prstClr val="black">
                      <a:alpha val="40000"/>
                    </a:prstClr>
                  </a:outerShdw>
                </a:effectLst>
              </a:rPr>
              <a:t>WHAT CAN A PUBLIC UNIVERSITY DO AND WHERE CAN THEY DO IT?</a:t>
            </a:r>
            <a:endParaRPr lang="en-US" sz="4800" b="1" dirty="0">
              <a:solidFill>
                <a:srgbClr val="00206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100858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822270179"/>
              </p:ext>
            </p:extLst>
          </p:nvPr>
        </p:nvGraphicFramePr>
        <p:xfrm>
          <a:off x="1776548" y="151970"/>
          <a:ext cx="8645283" cy="6483962"/>
        </p:xfrm>
        <a:graphic>
          <a:graphicData uri="http://schemas.openxmlformats.org/presentationml/2006/ole">
            <mc:AlternateContent xmlns:mc="http://schemas.openxmlformats.org/markup-compatibility/2006">
              <mc:Choice xmlns:v="urn:schemas-microsoft-com:vml" Requires="v">
                <p:oleObj spid="_x0000_s49175"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776548" y="151970"/>
                        <a:ext cx="8645283" cy="6483962"/>
                      </a:xfrm>
                      <a:prstGeom prst="rect">
                        <a:avLst/>
                      </a:prstGeom>
                    </p:spPr>
                  </p:pic>
                </p:oleObj>
              </mc:Fallback>
            </mc:AlternateContent>
          </a:graphicData>
        </a:graphic>
      </p:graphicFrame>
    </p:spTree>
    <p:extLst>
      <p:ext uri="{BB962C8B-B14F-4D97-AF65-F5344CB8AC3E}">
        <p14:creationId xmlns:p14="http://schemas.microsoft.com/office/powerpoint/2010/main" val="3289509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California Compatibility Test</a:t>
            </a:r>
            <a:endParaRPr lang="en-US" dirty="0"/>
          </a:p>
        </p:txBody>
      </p:sp>
      <p:sp>
        <p:nvSpPr>
          <p:cNvPr id="3" name="Content Placeholder 2"/>
          <p:cNvSpPr>
            <a:spLocks noGrp="1"/>
          </p:cNvSpPr>
          <p:nvPr>
            <p:ph idx="1"/>
          </p:nvPr>
        </p:nvSpPr>
        <p:spPr/>
        <p:txBody>
          <a:bodyPr/>
          <a:lstStyle/>
          <a:p>
            <a:r>
              <a:rPr lang="en-US" dirty="0"/>
              <a:t>W</a:t>
            </a:r>
            <a:r>
              <a:rPr lang="en-US" dirty="0" smtClean="0"/>
              <a:t>hether </a:t>
            </a:r>
            <a:r>
              <a:rPr lang="en-US" dirty="0"/>
              <a:t>use of a particular facility for speech activity would interfere with its primary </a:t>
            </a:r>
            <a:r>
              <a:rPr lang="en-US" dirty="0" smtClean="0"/>
              <a:t>use</a:t>
            </a:r>
          </a:p>
          <a:p>
            <a:r>
              <a:rPr lang="en-US" dirty="0"/>
              <a:t>If not, then it is </a:t>
            </a:r>
            <a:r>
              <a:rPr lang="en-US" dirty="0" smtClean="0"/>
              <a:t>“available” </a:t>
            </a:r>
            <a:r>
              <a:rPr lang="en-US" dirty="0"/>
              <a:t>for public use</a:t>
            </a:r>
            <a:r>
              <a:rPr lang="en-US" dirty="0" smtClean="0"/>
              <a:t>.</a:t>
            </a:r>
          </a:p>
          <a:p>
            <a:r>
              <a:rPr lang="en-US" dirty="0" smtClean="0"/>
              <a:t>Broader than US First Amendment Test</a:t>
            </a:r>
          </a:p>
          <a:p>
            <a:pPr lvl="1"/>
            <a:endParaRPr lang="en-US" dirty="0" smtClean="0"/>
          </a:p>
          <a:p>
            <a:endParaRPr lang="en-US" dirty="0"/>
          </a:p>
        </p:txBody>
      </p:sp>
      <p:pic>
        <p:nvPicPr>
          <p:cNvPr id="5" name="Picture 4" descr="Image result for free clip art california test"/>
          <p:cNvPicPr/>
          <p:nvPr/>
        </p:nvPicPr>
        <p:blipFill>
          <a:blip r:embed="rId2">
            <a:extLst>
              <a:ext uri="{28A0092B-C50C-407E-A947-70E740481C1C}">
                <a14:useLocalDpi xmlns:a14="http://schemas.microsoft.com/office/drawing/2010/main" val="0"/>
              </a:ext>
            </a:extLst>
          </a:blip>
          <a:srcRect/>
          <a:stretch>
            <a:fillRect/>
          </a:stretch>
        </p:blipFill>
        <p:spPr bwMode="auto">
          <a:xfrm>
            <a:off x="3617595" y="4001294"/>
            <a:ext cx="3676650" cy="2133600"/>
          </a:xfrm>
          <a:prstGeom prst="rect">
            <a:avLst/>
          </a:prstGeom>
          <a:noFill/>
          <a:ln>
            <a:noFill/>
          </a:ln>
        </p:spPr>
      </p:pic>
    </p:spTree>
    <p:extLst>
      <p:ext uri="{BB962C8B-B14F-4D97-AF65-F5344CB8AC3E}">
        <p14:creationId xmlns:p14="http://schemas.microsoft.com/office/powerpoint/2010/main" val="3001941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581088008"/>
              </p:ext>
            </p:extLst>
          </p:nvPr>
        </p:nvGraphicFramePr>
        <p:xfrm>
          <a:off x="1632857" y="151517"/>
          <a:ext cx="8673737" cy="6505303"/>
        </p:xfrm>
        <a:graphic>
          <a:graphicData uri="http://schemas.openxmlformats.org/presentationml/2006/ole">
            <mc:AlternateContent xmlns:mc="http://schemas.openxmlformats.org/markup-compatibility/2006">
              <mc:Choice xmlns:v="urn:schemas-microsoft-com:vml" Requires="v">
                <p:oleObj spid="_x0000_s50200" name="Acrobat Document" r:id="rId3" imgW="6857826" imgH="5143500" progId="AcroExch.Document.DC">
                  <p:embed/>
                </p:oleObj>
              </mc:Choice>
              <mc:Fallback>
                <p:oleObj name="Acrobat Document" r:id="rId3" imgW="6857826" imgH="5143500" progId="AcroExch.Document.DC">
                  <p:embed/>
                  <p:pic>
                    <p:nvPicPr>
                      <p:cNvPr id="0" name=""/>
                      <p:cNvPicPr/>
                      <p:nvPr/>
                    </p:nvPicPr>
                    <p:blipFill>
                      <a:blip r:embed="rId4"/>
                      <a:stretch>
                        <a:fillRect/>
                      </a:stretch>
                    </p:blipFill>
                    <p:spPr>
                      <a:xfrm>
                        <a:off x="1632857" y="151517"/>
                        <a:ext cx="8673737" cy="6505303"/>
                      </a:xfrm>
                      <a:prstGeom prst="rect">
                        <a:avLst/>
                      </a:prstGeom>
                    </p:spPr>
                  </p:pic>
                </p:oleObj>
              </mc:Fallback>
            </mc:AlternateContent>
          </a:graphicData>
        </a:graphic>
      </p:graphicFrame>
    </p:spTree>
    <p:extLst>
      <p:ext uri="{BB962C8B-B14F-4D97-AF65-F5344CB8AC3E}">
        <p14:creationId xmlns:p14="http://schemas.microsoft.com/office/powerpoint/2010/main" val="32670860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750142559"/>
              </p:ext>
            </p:extLst>
          </p:nvPr>
        </p:nvGraphicFramePr>
        <p:xfrm>
          <a:off x="1468583" y="111196"/>
          <a:ext cx="9407236" cy="6650181"/>
        </p:xfrm>
        <a:graphic>
          <a:graphicData uri="http://schemas.openxmlformats.org/presentationml/2006/ole">
            <mc:AlternateContent xmlns:mc="http://schemas.openxmlformats.org/markup-compatibility/2006">
              <mc:Choice xmlns:v="urn:schemas-microsoft-com:vml" Requires="v">
                <p:oleObj spid="_x0000_s4153"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468583" y="111196"/>
                        <a:ext cx="9407236" cy="6650181"/>
                      </a:xfrm>
                      <a:prstGeom prst="rect">
                        <a:avLst/>
                      </a:prstGeom>
                    </p:spPr>
                  </p:pic>
                </p:oleObj>
              </mc:Fallback>
            </mc:AlternateContent>
          </a:graphicData>
        </a:graphic>
      </p:graphicFrame>
    </p:spTree>
    <p:extLst>
      <p:ext uri="{BB962C8B-B14F-4D97-AF65-F5344CB8AC3E}">
        <p14:creationId xmlns:p14="http://schemas.microsoft.com/office/powerpoint/2010/main" val="37191010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150769166"/>
              </p:ext>
            </p:extLst>
          </p:nvPr>
        </p:nvGraphicFramePr>
        <p:xfrm>
          <a:off x="1476102" y="117567"/>
          <a:ext cx="9366069" cy="6648994"/>
        </p:xfrm>
        <a:graphic>
          <a:graphicData uri="http://schemas.openxmlformats.org/presentationml/2006/ole">
            <mc:AlternateContent xmlns:mc="http://schemas.openxmlformats.org/markup-compatibility/2006">
              <mc:Choice xmlns:v="urn:schemas-microsoft-com:vml" Requires="v">
                <p:oleObj spid="_x0000_s5183"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476102" y="117567"/>
                        <a:ext cx="9366069" cy="6648994"/>
                      </a:xfrm>
                      <a:prstGeom prst="rect">
                        <a:avLst/>
                      </a:prstGeom>
                    </p:spPr>
                  </p:pic>
                </p:oleObj>
              </mc:Fallback>
            </mc:AlternateContent>
          </a:graphicData>
        </a:graphic>
      </p:graphicFrame>
      <p:pic>
        <p:nvPicPr>
          <p:cNvPr id="6" name="Picture 5" descr="Related image"/>
          <p:cNvPicPr/>
          <p:nvPr/>
        </p:nvPicPr>
        <p:blipFill rotWithShape="1">
          <a:blip r:embed="rId5" cstate="print">
            <a:extLst>
              <a:ext uri="{28A0092B-C50C-407E-A947-70E740481C1C}">
                <a14:useLocalDpi xmlns:a14="http://schemas.microsoft.com/office/drawing/2010/main" val="0"/>
              </a:ext>
            </a:extLst>
          </a:blip>
          <a:srcRect l="13383" t="3861" r="10447"/>
          <a:stretch/>
        </p:blipFill>
        <p:spPr bwMode="auto">
          <a:xfrm>
            <a:off x="6753497" y="2186714"/>
            <a:ext cx="2899954" cy="25106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1742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219478653"/>
              </p:ext>
            </p:extLst>
          </p:nvPr>
        </p:nvGraphicFramePr>
        <p:xfrm>
          <a:off x="1410789" y="190862"/>
          <a:ext cx="9261565" cy="6380018"/>
        </p:xfrm>
        <a:graphic>
          <a:graphicData uri="http://schemas.openxmlformats.org/presentationml/2006/ole">
            <mc:AlternateContent xmlns:mc="http://schemas.openxmlformats.org/markup-compatibility/2006">
              <mc:Choice xmlns:v="urn:schemas-microsoft-com:vml" Requires="v">
                <p:oleObj spid="_x0000_s6201"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410789" y="190862"/>
                        <a:ext cx="9261565" cy="6380018"/>
                      </a:xfrm>
                      <a:prstGeom prst="rect">
                        <a:avLst/>
                      </a:prstGeom>
                    </p:spPr>
                  </p:pic>
                </p:oleObj>
              </mc:Fallback>
            </mc:AlternateContent>
          </a:graphicData>
        </a:graphic>
      </p:graphicFrame>
    </p:spTree>
    <p:extLst>
      <p:ext uri="{BB962C8B-B14F-4D97-AF65-F5344CB8AC3E}">
        <p14:creationId xmlns:p14="http://schemas.microsoft.com/office/powerpoint/2010/main" val="2878409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3635043053"/>
              </p:ext>
            </p:extLst>
          </p:nvPr>
        </p:nvGraphicFramePr>
        <p:xfrm>
          <a:off x="2008909" y="271079"/>
          <a:ext cx="8603673" cy="6452754"/>
        </p:xfrm>
        <a:graphic>
          <a:graphicData uri="http://schemas.openxmlformats.org/presentationml/2006/ole">
            <mc:AlternateContent xmlns:mc="http://schemas.openxmlformats.org/markup-compatibility/2006">
              <mc:Choice xmlns:v="urn:schemas-microsoft-com:vml" Requires="v">
                <p:oleObj spid="_x0000_s7235"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2008909" y="271079"/>
                        <a:ext cx="8603673" cy="6452754"/>
                      </a:xfrm>
                      <a:prstGeom prst="rect">
                        <a:avLst/>
                      </a:prstGeom>
                    </p:spPr>
                  </p:pic>
                </p:oleObj>
              </mc:Fallback>
            </mc:AlternateContent>
          </a:graphicData>
        </a:graphic>
      </p:graphicFrame>
      <p:pic>
        <p:nvPicPr>
          <p:cNvPr id="4" name="Picture 3" descr="Related image"/>
          <p:cNvPicPr/>
          <p:nvPr/>
        </p:nvPicPr>
        <p:blipFill rotWithShape="1">
          <a:blip r:embed="rId5" cstate="print">
            <a:extLst>
              <a:ext uri="{28A0092B-C50C-407E-A947-70E740481C1C}">
                <a14:useLocalDpi xmlns:a14="http://schemas.microsoft.com/office/drawing/2010/main" val="0"/>
              </a:ext>
            </a:extLst>
          </a:blip>
          <a:srcRect t="28568" r="408"/>
          <a:stretch/>
        </p:blipFill>
        <p:spPr bwMode="auto">
          <a:xfrm>
            <a:off x="2561705" y="4312326"/>
            <a:ext cx="7498080" cy="2286817"/>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5371082" y="1530420"/>
            <a:ext cx="1343227" cy="830997"/>
          </a:xfrm>
          <a:prstGeom prst="rect">
            <a:avLst/>
          </a:prstGeom>
          <a:noFill/>
        </p:spPr>
        <p:txBody>
          <a:bodyPr wrap="square" lIns="91440" tIns="45720" rIns="91440" bIns="45720">
            <a:spAutoFit/>
          </a:bodyPr>
          <a:lstStyle/>
          <a:p>
            <a:pPr algn="ctr"/>
            <a:r>
              <a:rPr lang="en-US" sz="4800" b="0" i="1" cap="none" spc="0" dirty="0" smtClean="0">
                <a:ln w="0"/>
                <a:solidFill>
                  <a:srgbClr val="660033"/>
                </a:solidFill>
                <a:effectLst>
                  <a:outerShdw blurRad="38100" dist="38100" dir="2700000" algn="tl">
                    <a:srgbClr val="000000">
                      <a:alpha val="43137"/>
                    </a:srgbClr>
                  </a:outerShdw>
                </a:effectLst>
              </a:rPr>
              <a:t>No!</a:t>
            </a:r>
            <a:endParaRPr lang="en-US" sz="4800" b="0" i="1" cap="none" spc="0" dirty="0">
              <a:ln w="0"/>
              <a:solidFill>
                <a:srgbClr val="66003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0509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834870412"/>
              </p:ext>
            </p:extLst>
          </p:nvPr>
        </p:nvGraphicFramePr>
        <p:xfrm>
          <a:off x="1515291" y="111036"/>
          <a:ext cx="9157063" cy="6217920"/>
        </p:xfrm>
        <a:graphic>
          <a:graphicData uri="http://schemas.openxmlformats.org/presentationml/2006/ole">
            <mc:AlternateContent xmlns:mc="http://schemas.openxmlformats.org/markup-compatibility/2006">
              <mc:Choice xmlns:v="urn:schemas-microsoft-com:vml" Requires="v">
                <p:oleObj spid="_x0000_s8250"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515291" y="111036"/>
                        <a:ext cx="9157063" cy="6217920"/>
                      </a:xfrm>
                      <a:prstGeom prst="rect">
                        <a:avLst/>
                      </a:prstGeom>
                    </p:spPr>
                  </p:pic>
                </p:oleObj>
              </mc:Fallback>
            </mc:AlternateContent>
          </a:graphicData>
        </a:graphic>
      </p:graphicFrame>
      <p:pic>
        <p:nvPicPr>
          <p:cNvPr id="5" name="Picture 4" descr="Related image"/>
          <p:cNvPicPr/>
          <p:nvPr/>
        </p:nvPicPr>
        <p:blipFill rotWithShape="1">
          <a:blip r:embed="rId5">
            <a:extLst>
              <a:ext uri="{28A0092B-C50C-407E-A947-70E740481C1C}">
                <a14:useLocalDpi xmlns:a14="http://schemas.microsoft.com/office/drawing/2010/main" val="0"/>
              </a:ext>
            </a:extLst>
          </a:blip>
          <a:srcRect l="3517" t="15214" r="4395"/>
          <a:stretch/>
        </p:blipFill>
        <p:spPr bwMode="auto">
          <a:xfrm>
            <a:off x="1515291" y="2969940"/>
            <a:ext cx="5473337" cy="3359016"/>
          </a:xfrm>
          <a:prstGeom prst="rect">
            <a:avLst/>
          </a:prstGeom>
          <a:noFill/>
          <a:ln>
            <a:noFill/>
          </a:ln>
        </p:spPr>
      </p:pic>
    </p:spTree>
    <p:extLst>
      <p:ext uri="{BB962C8B-B14F-4D97-AF65-F5344CB8AC3E}">
        <p14:creationId xmlns:p14="http://schemas.microsoft.com/office/powerpoint/2010/main" val="3310252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571006185"/>
              </p:ext>
            </p:extLst>
          </p:nvPr>
        </p:nvGraphicFramePr>
        <p:xfrm>
          <a:off x="1580605" y="182880"/>
          <a:ext cx="8974183" cy="6296297"/>
        </p:xfrm>
        <a:graphic>
          <a:graphicData uri="http://schemas.openxmlformats.org/presentationml/2006/ole">
            <mc:AlternateContent xmlns:mc="http://schemas.openxmlformats.org/markup-compatibility/2006">
              <mc:Choice xmlns:v="urn:schemas-microsoft-com:vml" Requires="v">
                <p:oleObj spid="_x0000_s9274"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580605" y="182880"/>
                        <a:ext cx="8974183" cy="6296297"/>
                      </a:xfrm>
                      <a:prstGeom prst="rect">
                        <a:avLst/>
                      </a:prstGeom>
                    </p:spPr>
                  </p:pic>
                </p:oleObj>
              </mc:Fallback>
            </mc:AlternateContent>
          </a:graphicData>
        </a:graphic>
      </p:graphicFrame>
      <p:pic>
        <p:nvPicPr>
          <p:cNvPr id="4" name="Picture 3" descr="Related imag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1103" y="2531064"/>
            <a:ext cx="3214234" cy="2289130"/>
          </a:xfrm>
          <a:prstGeom prst="rect">
            <a:avLst/>
          </a:prstGeom>
          <a:noFill/>
          <a:ln>
            <a:noFill/>
          </a:ln>
        </p:spPr>
      </p:pic>
    </p:spTree>
    <p:extLst>
      <p:ext uri="{BB962C8B-B14F-4D97-AF65-F5344CB8AC3E}">
        <p14:creationId xmlns:p14="http://schemas.microsoft.com/office/powerpoint/2010/main" val="29959281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531338820"/>
              </p:ext>
            </p:extLst>
          </p:nvPr>
        </p:nvGraphicFramePr>
        <p:xfrm>
          <a:off x="1737360" y="164736"/>
          <a:ext cx="8830491" cy="6353630"/>
        </p:xfrm>
        <a:graphic>
          <a:graphicData uri="http://schemas.openxmlformats.org/presentationml/2006/ole">
            <mc:AlternateContent xmlns:mc="http://schemas.openxmlformats.org/markup-compatibility/2006">
              <mc:Choice xmlns:v="urn:schemas-microsoft-com:vml" Requires="v">
                <p:oleObj spid="_x0000_s11323"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737360" y="164736"/>
                        <a:ext cx="8830491" cy="6353630"/>
                      </a:xfrm>
                      <a:prstGeom prst="rect">
                        <a:avLst/>
                      </a:prstGeom>
                    </p:spPr>
                  </p:pic>
                </p:oleObj>
              </mc:Fallback>
            </mc:AlternateContent>
          </a:graphicData>
        </a:graphic>
      </p:graphicFrame>
      <p:pic>
        <p:nvPicPr>
          <p:cNvPr id="5" name="Picture 4" descr="Image result for university plaza"/>
          <p:cNvPicPr/>
          <p:nvPr/>
        </p:nvPicPr>
        <p:blipFill>
          <a:blip r:embed="rId5">
            <a:extLst>
              <a:ext uri="{28A0092B-C50C-407E-A947-70E740481C1C}">
                <a14:useLocalDpi xmlns:a14="http://schemas.microsoft.com/office/drawing/2010/main" val="0"/>
              </a:ext>
            </a:extLst>
          </a:blip>
          <a:srcRect/>
          <a:stretch>
            <a:fillRect/>
          </a:stretch>
        </p:blipFill>
        <p:spPr bwMode="auto">
          <a:xfrm>
            <a:off x="5236618" y="3921578"/>
            <a:ext cx="4586651" cy="2113461"/>
          </a:xfrm>
          <a:prstGeom prst="rect">
            <a:avLst/>
          </a:prstGeom>
          <a:noFill/>
          <a:ln>
            <a:noFill/>
          </a:ln>
        </p:spPr>
      </p:pic>
    </p:spTree>
    <p:extLst>
      <p:ext uri="{BB962C8B-B14F-4D97-AF65-F5344CB8AC3E}">
        <p14:creationId xmlns:p14="http://schemas.microsoft.com/office/powerpoint/2010/main" val="2378033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982" y="351271"/>
            <a:ext cx="10515600" cy="1325563"/>
          </a:xfrm>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Quick Primer On First Amendment and California Free Speech law and rights of students and others to speak on campus</a:t>
            </a:r>
          </a:p>
          <a:p>
            <a:r>
              <a:rPr lang="en-US" dirty="0" smtClean="0"/>
              <a:t>Application of those rights to particular fora on campus</a:t>
            </a:r>
          </a:p>
          <a:p>
            <a:r>
              <a:rPr lang="en-US" dirty="0" smtClean="0"/>
              <a:t>Heckler’s Veto Doctrine</a:t>
            </a:r>
          </a:p>
          <a:p>
            <a:r>
              <a:rPr lang="en-US" dirty="0" smtClean="0"/>
              <a:t>Current Climate</a:t>
            </a:r>
          </a:p>
          <a:p>
            <a:r>
              <a:rPr lang="en-US" dirty="0" smtClean="0"/>
              <a:t>Prior and Current Legislative attempts in California and possible reactions/pro-active approaches</a:t>
            </a:r>
          </a:p>
          <a:p>
            <a:endParaRPr lang="en-US" dirty="0" smtClean="0"/>
          </a:p>
          <a:p>
            <a:endParaRPr lang="en-US" dirty="0"/>
          </a:p>
        </p:txBody>
      </p:sp>
    </p:spTree>
    <p:extLst>
      <p:ext uri="{BB962C8B-B14F-4D97-AF65-F5344CB8AC3E}">
        <p14:creationId xmlns:p14="http://schemas.microsoft.com/office/powerpoint/2010/main" val="769574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922457164"/>
              </p:ext>
            </p:extLst>
          </p:nvPr>
        </p:nvGraphicFramePr>
        <p:xfrm>
          <a:off x="1711234" y="229950"/>
          <a:ext cx="8817429" cy="6170850"/>
        </p:xfrm>
        <a:graphic>
          <a:graphicData uri="http://schemas.openxmlformats.org/presentationml/2006/ole">
            <mc:AlternateContent xmlns:mc="http://schemas.openxmlformats.org/markup-compatibility/2006">
              <mc:Choice xmlns:v="urn:schemas-microsoft-com:vml" Requires="v">
                <p:oleObj spid="_x0000_s12346"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711234" y="229950"/>
                        <a:ext cx="8817429" cy="6170850"/>
                      </a:xfrm>
                      <a:prstGeom prst="rect">
                        <a:avLst/>
                      </a:prstGeom>
                    </p:spPr>
                  </p:pic>
                </p:oleObj>
              </mc:Fallback>
            </mc:AlternateContent>
          </a:graphicData>
        </a:graphic>
      </p:graphicFrame>
      <p:pic>
        <p:nvPicPr>
          <p:cNvPr id="4" name="Picture 3" descr="Image result for university  limited public forum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6377" y="1502227"/>
            <a:ext cx="3370217" cy="2168436"/>
          </a:xfrm>
          <a:prstGeom prst="rect">
            <a:avLst/>
          </a:prstGeom>
          <a:noFill/>
          <a:ln>
            <a:noFill/>
          </a:ln>
        </p:spPr>
      </p:pic>
    </p:spTree>
    <p:extLst>
      <p:ext uri="{BB962C8B-B14F-4D97-AF65-F5344CB8AC3E}">
        <p14:creationId xmlns:p14="http://schemas.microsoft.com/office/powerpoint/2010/main" val="19565009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641257377"/>
              </p:ext>
            </p:extLst>
          </p:nvPr>
        </p:nvGraphicFramePr>
        <p:xfrm>
          <a:off x="1672046" y="240143"/>
          <a:ext cx="9052559" cy="6395788"/>
        </p:xfrm>
        <a:graphic>
          <a:graphicData uri="http://schemas.openxmlformats.org/presentationml/2006/ole">
            <mc:AlternateContent xmlns:mc="http://schemas.openxmlformats.org/markup-compatibility/2006">
              <mc:Choice xmlns:v="urn:schemas-microsoft-com:vml" Requires="v">
                <p:oleObj spid="_x0000_s13369"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672046" y="240143"/>
                        <a:ext cx="9052559" cy="6395788"/>
                      </a:xfrm>
                      <a:prstGeom prst="rect">
                        <a:avLst/>
                      </a:prstGeom>
                    </p:spPr>
                  </p:pic>
                </p:oleObj>
              </mc:Fallback>
            </mc:AlternateContent>
          </a:graphicData>
        </a:graphic>
      </p:graphicFrame>
    </p:spTree>
    <p:extLst>
      <p:ext uri="{BB962C8B-B14F-4D97-AF65-F5344CB8AC3E}">
        <p14:creationId xmlns:p14="http://schemas.microsoft.com/office/powerpoint/2010/main" val="1244777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242127874"/>
              </p:ext>
            </p:extLst>
          </p:nvPr>
        </p:nvGraphicFramePr>
        <p:xfrm>
          <a:off x="1645920" y="149594"/>
          <a:ext cx="8600553" cy="6450415"/>
        </p:xfrm>
        <a:graphic>
          <a:graphicData uri="http://schemas.openxmlformats.org/presentationml/2006/ole">
            <mc:AlternateContent xmlns:mc="http://schemas.openxmlformats.org/markup-compatibility/2006">
              <mc:Choice xmlns:v="urn:schemas-microsoft-com:vml" Requires="v">
                <p:oleObj spid="_x0000_s14393"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645920" y="149594"/>
                        <a:ext cx="8600553" cy="6450415"/>
                      </a:xfrm>
                      <a:prstGeom prst="rect">
                        <a:avLst/>
                      </a:prstGeom>
                    </p:spPr>
                  </p:pic>
                </p:oleObj>
              </mc:Fallback>
            </mc:AlternateContent>
          </a:graphicData>
        </a:graphic>
      </p:graphicFrame>
    </p:spTree>
    <p:extLst>
      <p:ext uri="{BB962C8B-B14F-4D97-AF65-F5344CB8AC3E}">
        <p14:creationId xmlns:p14="http://schemas.microsoft.com/office/powerpoint/2010/main" val="3273154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104258970"/>
              </p:ext>
            </p:extLst>
          </p:nvPr>
        </p:nvGraphicFramePr>
        <p:xfrm>
          <a:off x="1632857" y="229456"/>
          <a:ext cx="8890309" cy="6471790"/>
        </p:xfrm>
        <a:graphic>
          <a:graphicData uri="http://schemas.openxmlformats.org/presentationml/2006/ole">
            <mc:AlternateContent xmlns:mc="http://schemas.openxmlformats.org/markup-compatibility/2006">
              <mc:Choice xmlns:v="urn:schemas-microsoft-com:vml" Requires="v">
                <p:oleObj spid="_x0000_s15418"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632857" y="229456"/>
                        <a:ext cx="8890309" cy="6471790"/>
                      </a:xfrm>
                      <a:prstGeom prst="rect">
                        <a:avLst/>
                      </a:prstGeom>
                    </p:spPr>
                  </p:pic>
                </p:oleObj>
              </mc:Fallback>
            </mc:AlternateContent>
          </a:graphicData>
        </a:graphic>
      </p:graphicFrame>
      <p:pic>
        <p:nvPicPr>
          <p:cNvPr id="4" name="Picture 3" descr="Image result for plazas"/>
          <p:cNvPicPr/>
          <p:nvPr/>
        </p:nvPicPr>
        <p:blipFill rotWithShape="1">
          <a:blip r:embed="rId5" cstate="print">
            <a:extLst>
              <a:ext uri="{28A0092B-C50C-407E-A947-70E740481C1C}">
                <a14:useLocalDpi xmlns:a14="http://schemas.microsoft.com/office/drawing/2010/main" val="0"/>
              </a:ext>
            </a:extLst>
          </a:blip>
          <a:srcRect t="24773" r="774"/>
          <a:stretch/>
        </p:blipFill>
        <p:spPr bwMode="auto">
          <a:xfrm>
            <a:off x="2965269" y="3827418"/>
            <a:ext cx="6021977" cy="26517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1517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878322381"/>
              </p:ext>
            </p:extLst>
          </p:nvPr>
        </p:nvGraphicFramePr>
        <p:xfrm>
          <a:off x="1463039" y="301098"/>
          <a:ext cx="9104811" cy="6289766"/>
        </p:xfrm>
        <a:graphic>
          <a:graphicData uri="http://schemas.openxmlformats.org/presentationml/2006/ole">
            <mc:AlternateContent xmlns:mc="http://schemas.openxmlformats.org/markup-compatibility/2006">
              <mc:Choice xmlns:v="urn:schemas-microsoft-com:vml" Requires="v">
                <p:oleObj spid="_x0000_s16441"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463039" y="301098"/>
                        <a:ext cx="9104811" cy="6289766"/>
                      </a:xfrm>
                      <a:prstGeom prst="rect">
                        <a:avLst/>
                      </a:prstGeom>
                    </p:spPr>
                  </p:pic>
                </p:oleObj>
              </mc:Fallback>
            </mc:AlternateContent>
          </a:graphicData>
        </a:graphic>
      </p:graphicFrame>
    </p:spTree>
    <p:extLst>
      <p:ext uri="{BB962C8B-B14F-4D97-AF65-F5344CB8AC3E}">
        <p14:creationId xmlns:p14="http://schemas.microsoft.com/office/powerpoint/2010/main" val="2406983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82819773"/>
              </p:ext>
            </p:extLst>
          </p:nvPr>
        </p:nvGraphicFramePr>
        <p:xfrm>
          <a:off x="1476101" y="344447"/>
          <a:ext cx="9039499" cy="6387738"/>
        </p:xfrm>
        <a:graphic>
          <a:graphicData uri="http://schemas.openxmlformats.org/presentationml/2006/ole">
            <mc:AlternateContent xmlns:mc="http://schemas.openxmlformats.org/markup-compatibility/2006">
              <mc:Choice xmlns:v="urn:schemas-microsoft-com:vml" Requires="v">
                <p:oleObj spid="_x0000_s17467"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476101" y="344447"/>
                        <a:ext cx="9039499" cy="6387738"/>
                      </a:xfrm>
                      <a:prstGeom prst="rect">
                        <a:avLst/>
                      </a:prstGeom>
                    </p:spPr>
                  </p:pic>
                </p:oleObj>
              </mc:Fallback>
            </mc:AlternateContent>
          </a:graphicData>
        </a:graphic>
      </p:graphicFrame>
      <p:pic>
        <p:nvPicPr>
          <p:cNvPr id="4" name="Picture 3" descr="Image result for university classrooms"/>
          <p:cNvPicPr/>
          <p:nvPr/>
        </p:nvPicPr>
        <p:blipFill>
          <a:blip r:embed="rId5">
            <a:extLst>
              <a:ext uri="{28A0092B-C50C-407E-A947-70E740481C1C}">
                <a14:useLocalDpi xmlns:a14="http://schemas.microsoft.com/office/drawing/2010/main" val="0"/>
              </a:ext>
            </a:extLst>
          </a:blip>
          <a:srcRect/>
          <a:stretch>
            <a:fillRect/>
          </a:stretch>
        </p:blipFill>
        <p:spPr bwMode="auto">
          <a:xfrm>
            <a:off x="6244046" y="1946366"/>
            <a:ext cx="3991881" cy="2259875"/>
          </a:xfrm>
          <a:prstGeom prst="rect">
            <a:avLst/>
          </a:prstGeom>
          <a:ln>
            <a:noFill/>
          </a:ln>
          <a:effectLst>
            <a:softEdge rad="112500"/>
          </a:effectLst>
        </p:spPr>
      </p:pic>
      <p:pic>
        <p:nvPicPr>
          <p:cNvPr id="6" name="Picture 5" descr="Related image"/>
          <p:cNvPicPr/>
          <p:nvPr/>
        </p:nvPicPr>
        <p:blipFill>
          <a:blip r:embed="rId6">
            <a:extLst>
              <a:ext uri="{28A0092B-C50C-407E-A947-70E740481C1C}">
                <a14:useLocalDpi xmlns:a14="http://schemas.microsoft.com/office/drawing/2010/main" val="0"/>
              </a:ext>
            </a:extLst>
          </a:blip>
          <a:srcRect/>
          <a:stretch>
            <a:fillRect/>
          </a:stretch>
        </p:blipFill>
        <p:spPr bwMode="auto">
          <a:xfrm>
            <a:off x="5394960" y="4343309"/>
            <a:ext cx="4558937" cy="2227308"/>
          </a:xfrm>
          <a:prstGeom prst="rect">
            <a:avLst/>
          </a:prstGeom>
          <a:ln>
            <a:noFill/>
          </a:ln>
          <a:effectLst>
            <a:softEdge rad="112500"/>
          </a:effectLst>
        </p:spPr>
      </p:pic>
      <p:pic>
        <p:nvPicPr>
          <p:cNvPr id="7" name="Picture 6" descr="Image result for ucr administrative building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7519" y="4343309"/>
            <a:ext cx="3647441" cy="2181496"/>
          </a:xfrm>
          <a:prstGeom prst="rect">
            <a:avLst/>
          </a:prstGeom>
          <a:ln>
            <a:noFill/>
          </a:ln>
          <a:effectLst>
            <a:softEdge rad="112500"/>
          </a:effectLst>
        </p:spPr>
      </p:pic>
    </p:spTree>
    <p:extLst>
      <p:ext uri="{BB962C8B-B14F-4D97-AF65-F5344CB8AC3E}">
        <p14:creationId xmlns:p14="http://schemas.microsoft.com/office/powerpoint/2010/main" val="27426130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462565911"/>
              </p:ext>
            </p:extLst>
          </p:nvPr>
        </p:nvGraphicFramePr>
        <p:xfrm>
          <a:off x="1489166" y="244930"/>
          <a:ext cx="9183188" cy="6443253"/>
        </p:xfrm>
        <a:graphic>
          <a:graphicData uri="http://schemas.openxmlformats.org/presentationml/2006/ole">
            <mc:AlternateContent xmlns:mc="http://schemas.openxmlformats.org/markup-compatibility/2006">
              <mc:Choice xmlns:v="urn:schemas-microsoft-com:vml" Requires="v">
                <p:oleObj spid="_x0000_s48154"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489166" y="244930"/>
                        <a:ext cx="9183188" cy="6443253"/>
                      </a:xfrm>
                      <a:prstGeom prst="rect">
                        <a:avLst/>
                      </a:prstGeom>
                    </p:spPr>
                  </p:pic>
                </p:oleObj>
              </mc:Fallback>
            </mc:AlternateContent>
          </a:graphicData>
        </a:graphic>
      </p:graphicFrame>
      <p:sp>
        <p:nvSpPr>
          <p:cNvPr id="3" name="Rectangle 2"/>
          <p:cNvSpPr/>
          <p:nvPr/>
        </p:nvSpPr>
        <p:spPr>
          <a:xfrm>
            <a:off x="5254091" y="1647986"/>
            <a:ext cx="1653337" cy="461665"/>
          </a:xfrm>
          <a:prstGeom prst="rect">
            <a:avLst/>
          </a:prstGeom>
          <a:noFill/>
        </p:spPr>
        <p:txBody>
          <a:bodyPr wrap="none" lIns="91440" tIns="45720" rIns="91440" bIns="45720">
            <a:spAutoFit/>
          </a:bodyPr>
          <a:lstStyle/>
          <a:p>
            <a:pPr algn="ctr"/>
            <a:r>
              <a:rPr lang="en-US" sz="2400" b="0" cap="none" spc="0" dirty="0" smtClean="0">
                <a:ln w="0"/>
                <a:solidFill>
                  <a:srgbClr val="660033"/>
                </a:solidFill>
                <a:effectLst>
                  <a:outerShdw blurRad="38100" dist="19050" dir="2700000" algn="tl" rotWithShape="0">
                    <a:schemeClr val="dk1">
                      <a:alpha val="40000"/>
                    </a:schemeClr>
                  </a:outerShdw>
                </a:effectLst>
              </a:rPr>
              <a:t>Then what?</a:t>
            </a:r>
            <a:endParaRPr lang="en-US" sz="2400" b="0" cap="none" spc="0" dirty="0">
              <a:ln w="0"/>
              <a:solidFill>
                <a:srgbClr val="660033"/>
              </a:solidFill>
              <a:effectLst>
                <a:outerShdw blurRad="38100" dist="19050" dir="2700000" algn="tl" rotWithShape="0">
                  <a:schemeClr val="dk1">
                    <a:alpha val="40000"/>
                  </a:schemeClr>
                </a:outerShdw>
              </a:effectLst>
            </a:endParaRPr>
          </a:p>
        </p:txBody>
      </p:sp>
      <p:pic>
        <p:nvPicPr>
          <p:cNvPr id="4" name="Picture 3" descr="Related image"/>
          <p:cNvPicPr/>
          <p:nvPr/>
        </p:nvPicPr>
        <p:blipFill>
          <a:blip r:embed="rId5">
            <a:extLst>
              <a:ext uri="{28A0092B-C50C-407E-A947-70E740481C1C}">
                <a14:useLocalDpi xmlns:a14="http://schemas.microsoft.com/office/drawing/2010/main" val="0"/>
              </a:ext>
            </a:extLst>
          </a:blip>
          <a:srcRect/>
          <a:stretch>
            <a:fillRect/>
          </a:stretch>
        </p:blipFill>
        <p:spPr bwMode="auto">
          <a:xfrm>
            <a:off x="4558937" y="2730137"/>
            <a:ext cx="3122023" cy="3749040"/>
          </a:xfrm>
          <a:prstGeom prst="rect">
            <a:avLst/>
          </a:prstGeom>
          <a:noFill/>
          <a:ln>
            <a:noFill/>
          </a:ln>
        </p:spPr>
      </p:pic>
    </p:spTree>
    <p:extLst>
      <p:ext uri="{BB962C8B-B14F-4D97-AF65-F5344CB8AC3E}">
        <p14:creationId xmlns:p14="http://schemas.microsoft.com/office/powerpoint/2010/main" val="32910140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758023346"/>
              </p:ext>
            </p:extLst>
          </p:nvPr>
        </p:nvGraphicFramePr>
        <p:xfrm>
          <a:off x="1606730" y="153942"/>
          <a:ext cx="8694905" cy="6521178"/>
        </p:xfrm>
        <a:graphic>
          <a:graphicData uri="http://schemas.openxmlformats.org/presentationml/2006/ole">
            <mc:AlternateContent xmlns:mc="http://schemas.openxmlformats.org/markup-compatibility/2006">
              <mc:Choice xmlns:v="urn:schemas-microsoft-com:vml" Requires="v">
                <p:oleObj spid="_x0000_s23608"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606730" y="153942"/>
                        <a:ext cx="8694905" cy="6521178"/>
                      </a:xfrm>
                      <a:prstGeom prst="rect">
                        <a:avLst/>
                      </a:prstGeom>
                    </p:spPr>
                  </p:pic>
                </p:oleObj>
              </mc:Fallback>
            </mc:AlternateContent>
          </a:graphicData>
        </a:graphic>
      </p:graphicFrame>
    </p:spTree>
    <p:extLst>
      <p:ext uri="{BB962C8B-B14F-4D97-AF65-F5344CB8AC3E}">
        <p14:creationId xmlns:p14="http://schemas.microsoft.com/office/powerpoint/2010/main" val="808510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510742543"/>
              </p:ext>
            </p:extLst>
          </p:nvPr>
        </p:nvGraphicFramePr>
        <p:xfrm>
          <a:off x="1637818" y="144148"/>
          <a:ext cx="8760215" cy="6570162"/>
        </p:xfrm>
        <a:graphic>
          <a:graphicData uri="http://schemas.openxmlformats.org/presentationml/2006/ole">
            <mc:AlternateContent xmlns:mc="http://schemas.openxmlformats.org/markup-compatibility/2006">
              <mc:Choice xmlns:v="urn:schemas-microsoft-com:vml" Requires="v">
                <p:oleObj spid="_x0000_s24635"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637818" y="144148"/>
                        <a:ext cx="8760215" cy="6570162"/>
                      </a:xfrm>
                      <a:prstGeom prst="rect">
                        <a:avLst/>
                      </a:prstGeom>
                    </p:spPr>
                  </p:pic>
                </p:oleObj>
              </mc:Fallback>
            </mc:AlternateContent>
          </a:graphicData>
        </a:graphic>
      </p:graphicFrame>
      <p:pic>
        <p:nvPicPr>
          <p:cNvPr id="5" name="Picture 4" descr="Related imag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9454" y="2463437"/>
            <a:ext cx="1544547" cy="3467100"/>
          </a:xfrm>
          <a:prstGeom prst="rect">
            <a:avLst/>
          </a:prstGeom>
          <a:noFill/>
          <a:ln>
            <a:noFill/>
          </a:ln>
        </p:spPr>
      </p:pic>
      <p:pic>
        <p:nvPicPr>
          <p:cNvPr id="6" name="Picture 5" descr="Speech bubbles thought bubble word bubbleic speech clip art clipart 2 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1727" y="1692727"/>
            <a:ext cx="1021715" cy="1035685"/>
          </a:xfrm>
          <a:prstGeom prst="rect">
            <a:avLst/>
          </a:prstGeom>
          <a:noFill/>
          <a:ln>
            <a:noFill/>
          </a:ln>
        </p:spPr>
      </p:pic>
      <p:pic>
        <p:nvPicPr>
          <p:cNvPr id="7" name="Picture 6" descr="Image result for check mark;"/>
          <p:cNvPicPr/>
          <p:nvPr/>
        </p:nvPicPr>
        <p:blipFill rotWithShape="1">
          <a:blip r:embed="rId7" cstate="print">
            <a:extLst>
              <a:ext uri="{28A0092B-C50C-407E-A947-70E740481C1C}">
                <a14:useLocalDpi xmlns:a14="http://schemas.microsoft.com/office/drawing/2010/main" val="0"/>
              </a:ext>
            </a:extLst>
          </a:blip>
          <a:srcRect l="19498" t="5803" r="10733" b="17662"/>
          <a:stretch/>
        </p:blipFill>
        <p:spPr bwMode="auto">
          <a:xfrm>
            <a:off x="8717272" y="1784168"/>
            <a:ext cx="330624" cy="587828"/>
          </a:xfrm>
          <a:prstGeom prst="rect">
            <a:avLst/>
          </a:prstGeom>
          <a:noFill/>
          <a:ln>
            <a:noFill/>
          </a:ln>
        </p:spPr>
      </p:pic>
    </p:spTree>
    <p:extLst>
      <p:ext uri="{BB962C8B-B14F-4D97-AF65-F5344CB8AC3E}">
        <p14:creationId xmlns:p14="http://schemas.microsoft.com/office/powerpoint/2010/main" val="617551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987938893"/>
              </p:ext>
            </p:extLst>
          </p:nvPr>
        </p:nvGraphicFramePr>
        <p:xfrm>
          <a:off x="1645921" y="117566"/>
          <a:ext cx="8699862" cy="6556171"/>
        </p:xfrm>
        <a:graphic>
          <a:graphicData uri="http://schemas.openxmlformats.org/presentationml/2006/ole">
            <mc:AlternateContent xmlns:mc="http://schemas.openxmlformats.org/markup-compatibility/2006">
              <mc:Choice xmlns:v="urn:schemas-microsoft-com:vml" Requires="v">
                <p:oleObj spid="_x0000_s25658"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645921" y="117566"/>
                        <a:ext cx="8699862" cy="6556171"/>
                      </a:xfrm>
                      <a:prstGeom prst="rect">
                        <a:avLst/>
                      </a:prstGeom>
                    </p:spPr>
                  </p:pic>
                </p:oleObj>
              </mc:Fallback>
            </mc:AlternateContent>
          </a:graphicData>
        </a:graphic>
      </p:graphicFrame>
      <p:pic>
        <p:nvPicPr>
          <p:cNvPr id="4" name="Picture 3" descr="Related image"/>
          <p:cNvPicPr/>
          <p:nvPr/>
        </p:nvPicPr>
        <p:blipFill>
          <a:blip r:embed="rId5">
            <a:extLst>
              <a:ext uri="{28A0092B-C50C-407E-A947-70E740481C1C}">
                <a14:useLocalDpi xmlns:a14="http://schemas.microsoft.com/office/drawing/2010/main" val="0"/>
              </a:ext>
            </a:extLst>
          </a:blip>
          <a:srcRect/>
          <a:stretch>
            <a:fillRect/>
          </a:stretch>
        </p:blipFill>
        <p:spPr bwMode="auto">
          <a:xfrm>
            <a:off x="1873202" y="1929118"/>
            <a:ext cx="3298825" cy="3298825"/>
          </a:xfrm>
          <a:prstGeom prst="rect">
            <a:avLst/>
          </a:prstGeom>
          <a:noFill/>
          <a:ln>
            <a:noFill/>
          </a:ln>
        </p:spPr>
      </p:pic>
    </p:spTree>
    <p:extLst>
      <p:ext uri="{BB962C8B-B14F-4D97-AF65-F5344CB8AC3E}">
        <p14:creationId xmlns:p14="http://schemas.microsoft.com/office/powerpoint/2010/main" val="65541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406" y="430794"/>
            <a:ext cx="8464731" cy="1182328"/>
          </a:xfrm>
        </p:spPr>
        <p:txBody>
          <a:bodyPr>
            <a:noAutofit/>
          </a:bodyPr>
          <a:lstStyle/>
          <a:p>
            <a:r>
              <a:rPr lang="en-US" dirty="0"/>
              <a:t>The First Amendment to the United States Constitution</a:t>
            </a:r>
          </a:p>
        </p:txBody>
      </p:sp>
      <p:sp>
        <p:nvSpPr>
          <p:cNvPr id="3" name="Content Placeholder 2"/>
          <p:cNvSpPr>
            <a:spLocks noGrp="1"/>
          </p:cNvSpPr>
          <p:nvPr>
            <p:ph idx="1"/>
          </p:nvPr>
        </p:nvSpPr>
        <p:spPr>
          <a:xfrm>
            <a:off x="1123406" y="2129246"/>
            <a:ext cx="8974182" cy="1841863"/>
          </a:xfrm>
        </p:spPr>
        <p:txBody>
          <a:bodyPr>
            <a:normAutofit/>
          </a:bodyPr>
          <a:lstStyle/>
          <a:p>
            <a:pPr marL="0" indent="0">
              <a:buNone/>
            </a:pPr>
            <a:r>
              <a:rPr lang="en-US" dirty="0" smtClean="0"/>
              <a:t>“Congress </a:t>
            </a:r>
            <a:r>
              <a:rPr lang="en-US" dirty="0"/>
              <a:t>shall make no law </a:t>
            </a:r>
            <a:r>
              <a:rPr lang="en-US" dirty="0" smtClean="0"/>
              <a:t>… abridging </a:t>
            </a:r>
            <a:r>
              <a:rPr lang="en-US" dirty="0"/>
              <a:t>the freedom of </a:t>
            </a:r>
            <a:r>
              <a:rPr lang="en-US" dirty="0" smtClean="0"/>
              <a:t>speech … or </a:t>
            </a:r>
            <a:r>
              <a:rPr lang="en-US" dirty="0"/>
              <a:t>the right of the people peaceably to </a:t>
            </a:r>
            <a:r>
              <a:rPr lang="en-US" dirty="0" smtClean="0"/>
              <a:t>assemble...”</a:t>
            </a:r>
          </a:p>
          <a:p>
            <a:pPr marL="0" indent="0">
              <a:buNone/>
            </a:pPr>
            <a:endParaRPr lang="en-US" sz="1100" dirty="0"/>
          </a:p>
        </p:txBody>
      </p:sp>
      <p:pic>
        <p:nvPicPr>
          <p:cNvPr id="5" name="Picture 4" descr="Image result for picture of free speec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6658" y="3703461"/>
            <a:ext cx="5631370" cy="2999233"/>
          </a:xfrm>
          <a:prstGeom prst="rect">
            <a:avLst/>
          </a:prstGeom>
          <a:noFill/>
          <a:ln>
            <a:noFill/>
          </a:ln>
        </p:spPr>
      </p:pic>
    </p:spTree>
    <p:extLst>
      <p:ext uri="{BB962C8B-B14F-4D97-AF65-F5344CB8AC3E}">
        <p14:creationId xmlns:p14="http://schemas.microsoft.com/office/powerpoint/2010/main" val="2627871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44666170"/>
              </p:ext>
            </p:extLst>
          </p:nvPr>
        </p:nvGraphicFramePr>
        <p:xfrm>
          <a:off x="1632857" y="308722"/>
          <a:ext cx="8778239" cy="6235769"/>
        </p:xfrm>
        <a:graphic>
          <a:graphicData uri="http://schemas.openxmlformats.org/presentationml/2006/ole">
            <mc:AlternateContent xmlns:mc="http://schemas.openxmlformats.org/markup-compatibility/2006">
              <mc:Choice xmlns:v="urn:schemas-microsoft-com:vml" Requires="v">
                <p:oleObj spid="_x0000_s26683"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632857" y="308722"/>
                        <a:ext cx="8778239" cy="6235769"/>
                      </a:xfrm>
                      <a:prstGeom prst="rect">
                        <a:avLst/>
                      </a:prstGeom>
                    </p:spPr>
                  </p:pic>
                </p:oleObj>
              </mc:Fallback>
            </mc:AlternateContent>
          </a:graphicData>
        </a:graphic>
      </p:graphicFrame>
      <p:pic>
        <p:nvPicPr>
          <p:cNvPr id="4" name="Picture 3" descr="Related image"/>
          <p:cNvPicPr/>
          <p:nvPr/>
        </p:nvPicPr>
        <p:blipFill>
          <a:blip r:embed="rId5">
            <a:extLst>
              <a:ext uri="{28A0092B-C50C-407E-A947-70E740481C1C}">
                <a14:useLocalDpi xmlns:a14="http://schemas.microsoft.com/office/drawing/2010/main" val="0"/>
              </a:ext>
            </a:extLst>
          </a:blip>
          <a:srcRect/>
          <a:stretch>
            <a:fillRect/>
          </a:stretch>
        </p:blipFill>
        <p:spPr bwMode="auto">
          <a:xfrm>
            <a:off x="2281057" y="2652211"/>
            <a:ext cx="3337742" cy="2154306"/>
          </a:xfrm>
          <a:prstGeom prst="rect">
            <a:avLst/>
          </a:prstGeom>
          <a:ln>
            <a:noFill/>
          </a:ln>
          <a:effectLst>
            <a:softEdge rad="112500"/>
          </a:effectLst>
        </p:spPr>
      </p:pic>
      <p:pic>
        <p:nvPicPr>
          <p:cNvPr id="5" name="Picture 4" descr="Related image"/>
          <p:cNvPicPr/>
          <p:nvPr/>
        </p:nvPicPr>
        <p:blipFill>
          <a:blip r:embed="rId6">
            <a:extLst>
              <a:ext uri="{28A0092B-C50C-407E-A947-70E740481C1C}">
                <a14:useLocalDpi xmlns:a14="http://schemas.microsoft.com/office/drawing/2010/main" val="0"/>
              </a:ext>
            </a:extLst>
          </a:blip>
          <a:srcRect/>
          <a:stretch>
            <a:fillRect/>
          </a:stretch>
        </p:blipFill>
        <p:spPr bwMode="auto">
          <a:xfrm>
            <a:off x="5845674" y="2652211"/>
            <a:ext cx="3644538" cy="2065157"/>
          </a:xfrm>
          <a:prstGeom prst="rect">
            <a:avLst/>
          </a:prstGeom>
          <a:ln>
            <a:noFill/>
          </a:ln>
          <a:effectLst>
            <a:softEdge rad="112500"/>
          </a:effectLst>
        </p:spPr>
      </p:pic>
      <p:pic>
        <p:nvPicPr>
          <p:cNvPr id="7" name="Picture 6" descr="Image result for university dormitorie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2298" y="4637129"/>
            <a:ext cx="2946751" cy="1987602"/>
          </a:xfrm>
          <a:prstGeom prst="rect">
            <a:avLst/>
          </a:prstGeom>
          <a:ln>
            <a:noFill/>
          </a:ln>
          <a:effectLst>
            <a:softEdge rad="112500"/>
          </a:effectLst>
        </p:spPr>
      </p:pic>
    </p:spTree>
    <p:extLst>
      <p:ext uri="{BB962C8B-B14F-4D97-AF65-F5344CB8AC3E}">
        <p14:creationId xmlns:p14="http://schemas.microsoft.com/office/powerpoint/2010/main" val="2517787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465683859"/>
              </p:ext>
            </p:extLst>
          </p:nvPr>
        </p:nvGraphicFramePr>
        <p:xfrm>
          <a:off x="1463040" y="215991"/>
          <a:ext cx="8865323" cy="6380752"/>
        </p:xfrm>
        <a:graphic>
          <a:graphicData uri="http://schemas.openxmlformats.org/presentationml/2006/ole">
            <mc:AlternateContent xmlns:mc="http://schemas.openxmlformats.org/markup-compatibility/2006">
              <mc:Choice xmlns:v="urn:schemas-microsoft-com:vml" Requires="v">
                <p:oleObj spid="_x0000_s27708"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463040" y="215991"/>
                        <a:ext cx="8865323" cy="6380752"/>
                      </a:xfrm>
                      <a:prstGeom prst="rect">
                        <a:avLst/>
                      </a:prstGeom>
                    </p:spPr>
                  </p:pic>
                </p:oleObj>
              </mc:Fallback>
            </mc:AlternateContent>
          </a:graphicData>
        </a:graphic>
      </p:graphicFrame>
      <p:pic>
        <p:nvPicPr>
          <p:cNvPr id="4" name="Picture 3" descr="Related image"/>
          <p:cNvPicPr/>
          <p:nvPr/>
        </p:nvPicPr>
        <p:blipFill>
          <a:blip r:embed="rId5">
            <a:extLst>
              <a:ext uri="{28A0092B-C50C-407E-A947-70E740481C1C}">
                <a14:useLocalDpi xmlns:a14="http://schemas.microsoft.com/office/drawing/2010/main" val="0"/>
              </a:ext>
            </a:extLst>
          </a:blip>
          <a:srcRect/>
          <a:stretch>
            <a:fillRect/>
          </a:stretch>
        </p:blipFill>
        <p:spPr bwMode="auto">
          <a:xfrm>
            <a:off x="3317966" y="3566160"/>
            <a:ext cx="5055325" cy="3030583"/>
          </a:xfrm>
          <a:prstGeom prst="rect">
            <a:avLst/>
          </a:prstGeom>
          <a:ln>
            <a:noFill/>
          </a:ln>
          <a:effectLst>
            <a:softEdge rad="112500"/>
          </a:effectLst>
        </p:spPr>
      </p:pic>
    </p:spTree>
    <p:extLst>
      <p:ext uri="{BB962C8B-B14F-4D97-AF65-F5344CB8AC3E}">
        <p14:creationId xmlns:p14="http://schemas.microsoft.com/office/powerpoint/2010/main" val="2862852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850691402"/>
              </p:ext>
            </p:extLst>
          </p:nvPr>
        </p:nvGraphicFramePr>
        <p:xfrm>
          <a:off x="1489166" y="238850"/>
          <a:ext cx="8804365" cy="6309362"/>
        </p:xfrm>
        <a:graphic>
          <a:graphicData uri="http://schemas.openxmlformats.org/presentationml/2006/ole">
            <mc:AlternateContent xmlns:mc="http://schemas.openxmlformats.org/markup-compatibility/2006">
              <mc:Choice xmlns:v="urn:schemas-microsoft-com:vml" Requires="v">
                <p:oleObj spid="_x0000_s28730"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489166" y="238850"/>
                        <a:ext cx="8804365" cy="6309362"/>
                      </a:xfrm>
                      <a:prstGeom prst="rect">
                        <a:avLst/>
                      </a:prstGeom>
                    </p:spPr>
                  </p:pic>
                </p:oleObj>
              </mc:Fallback>
            </mc:AlternateContent>
          </a:graphicData>
        </a:graphic>
      </p:graphicFrame>
      <p:pic>
        <p:nvPicPr>
          <p:cNvPr id="4" name="Picture 3" descr="Related image"/>
          <p:cNvPicPr/>
          <p:nvPr/>
        </p:nvPicPr>
        <p:blipFill>
          <a:blip r:embed="rId5">
            <a:extLst>
              <a:ext uri="{28A0092B-C50C-407E-A947-70E740481C1C}">
                <a14:useLocalDpi xmlns:a14="http://schemas.microsoft.com/office/drawing/2010/main" val="0"/>
              </a:ext>
            </a:extLst>
          </a:blip>
          <a:srcRect/>
          <a:stretch>
            <a:fillRect/>
          </a:stretch>
        </p:blipFill>
        <p:spPr bwMode="auto">
          <a:xfrm>
            <a:off x="3073693" y="3598817"/>
            <a:ext cx="5635309" cy="28542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0552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906683066"/>
              </p:ext>
            </p:extLst>
          </p:nvPr>
        </p:nvGraphicFramePr>
        <p:xfrm>
          <a:off x="1528354" y="222070"/>
          <a:ext cx="8804365" cy="6281714"/>
        </p:xfrm>
        <a:graphic>
          <a:graphicData uri="http://schemas.openxmlformats.org/presentationml/2006/ole">
            <mc:AlternateContent xmlns:mc="http://schemas.openxmlformats.org/markup-compatibility/2006">
              <mc:Choice xmlns:v="urn:schemas-microsoft-com:vml" Requires="v">
                <p:oleObj spid="_x0000_s29755"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528354" y="222070"/>
                        <a:ext cx="8804365" cy="6281714"/>
                      </a:xfrm>
                      <a:prstGeom prst="rect">
                        <a:avLst/>
                      </a:prstGeom>
                    </p:spPr>
                  </p:pic>
                </p:oleObj>
              </mc:Fallback>
            </mc:AlternateContent>
          </a:graphicData>
        </a:graphic>
      </p:graphicFrame>
      <p:pic>
        <p:nvPicPr>
          <p:cNvPr id="5" name="Picture 4" descr="Image result for discussion classrooms universit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9173" y="3660819"/>
            <a:ext cx="4826635" cy="26714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0503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679860979"/>
              </p:ext>
            </p:extLst>
          </p:nvPr>
        </p:nvGraphicFramePr>
        <p:xfrm>
          <a:off x="1580606" y="220550"/>
          <a:ext cx="8673737" cy="6271690"/>
        </p:xfrm>
        <a:graphic>
          <a:graphicData uri="http://schemas.openxmlformats.org/presentationml/2006/ole">
            <mc:AlternateContent xmlns:mc="http://schemas.openxmlformats.org/markup-compatibility/2006">
              <mc:Choice xmlns:v="urn:schemas-microsoft-com:vml" Requires="v">
                <p:oleObj spid="_x0000_s30777"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580606" y="220550"/>
                        <a:ext cx="8673737" cy="6271690"/>
                      </a:xfrm>
                      <a:prstGeom prst="rect">
                        <a:avLst/>
                      </a:prstGeom>
                    </p:spPr>
                  </p:pic>
                </p:oleObj>
              </mc:Fallback>
            </mc:AlternateContent>
          </a:graphicData>
        </a:graphic>
      </p:graphicFrame>
      <p:pic>
        <p:nvPicPr>
          <p:cNvPr id="3" name="Picture 2" descr="Image result for theatres as lecture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3629750"/>
            <a:ext cx="4976949" cy="2718798"/>
          </a:xfrm>
          <a:prstGeom prst="rect">
            <a:avLst/>
          </a:prstGeom>
          <a:ln>
            <a:noFill/>
          </a:ln>
          <a:effectLst>
            <a:softEdge rad="112500"/>
          </a:effectLst>
        </p:spPr>
      </p:pic>
    </p:spTree>
    <p:extLst>
      <p:ext uri="{BB962C8B-B14F-4D97-AF65-F5344CB8AC3E}">
        <p14:creationId xmlns:p14="http://schemas.microsoft.com/office/powerpoint/2010/main" val="3778902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755935754"/>
              </p:ext>
            </p:extLst>
          </p:nvPr>
        </p:nvGraphicFramePr>
        <p:xfrm>
          <a:off x="1580606" y="261258"/>
          <a:ext cx="8673737" cy="6420394"/>
        </p:xfrm>
        <a:graphic>
          <a:graphicData uri="http://schemas.openxmlformats.org/presentationml/2006/ole">
            <mc:AlternateContent xmlns:mc="http://schemas.openxmlformats.org/markup-compatibility/2006">
              <mc:Choice xmlns:v="urn:schemas-microsoft-com:vml" Requires="v">
                <p:oleObj spid="_x0000_s31801"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580606" y="261258"/>
                        <a:ext cx="8673737" cy="6420394"/>
                      </a:xfrm>
                      <a:prstGeom prst="rect">
                        <a:avLst/>
                      </a:prstGeom>
                    </p:spPr>
                  </p:pic>
                </p:oleObj>
              </mc:Fallback>
            </mc:AlternateContent>
          </a:graphicData>
        </a:graphic>
      </p:graphicFrame>
      <p:pic>
        <p:nvPicPr>
          <p:cNvPr id="5" name="Picture 4" descr="Related image"/>
          <p:cNvPicPr/>
          <p:nvPr/>
        </p:nvPicPr>
        <p:blipFill>
          <a:blip r:embed="rId5">
            <a:extLst>
              <a:ext uri="{28A0092B-C50C-407E-A947-70E740481C1C}">
                <a14:useLocalDpi xmlns:a14="http://schemas.microsoft.com/office/drawing/2010/main" val="0"/>
              </a:ext>
            </a:extLst>
          </a:blip>
          <a:srcRect/>
          <a:stretch>
            <a:fillRect/>
          </a:stretch>
        </p:blipFill>
        <p:spPr bwMode="auto">
          <a:xfrm>
            <a:off x="3148150" y="2841534"/>
            <a:ext cx="5799908" cy="36245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2101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448094592"/>
              </p:ext>
            </p:extLst>
          </p:nvPr>
        </p:nvGraphicFramePr>
        <p:xfrm>
          <a:off x="1645920" y="274321"/>
          <a:ext cx="8608423" cy="6361610"/>
        </p:xfrm>
        <a:graphic>
          <a:graphicData uri="http://schemas.openxmlformats.org/presentationml/2006/ole">
            <mc:AlternateContent xmlns:mc="http://schemas.openxmlformats.org/markup-compatibility/2006">
              <mc:Choice xmlns:v="urn:schemas-microsoft-com:vml" Requires="v">
                <p:oleObj spid="_x0000_s32826"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645920" y="274321"/>
                        <a:ext cx="8608423" cy="6361610"/>
                      </a:xfrm>
                      <a:prstGeom prst="rect">
                        <a:avLst/>
                      </a:prstGeom>
                    </p:spPr>
                  </p:pic>
                </p:oleObj>
              </mc:Fallback>
            </mc:AlternateContent>
          </a:graphicData>
        </a:graphic>
      </p:graphicFrame>
      <p:pic>
        <p:nvPicPr>
          <p:cNvPr id="5" name="Picture 4" descr="Related image"/>
          <p:cNvPicPr/>
          <p:nvPr/>
        </p:nvPicPr>
        <p:blipFill rotWithShape="1">
          <a:blip r:embed="rId5">
            <a:extLst>
              <a:ext uri="{28A0092B-C50C-407E-A947-70E740481C1C}">
                <a14:useLocalDpi xmlns:a14="http://schemas.microsoft.com/office/drawing/2010/main" val="0"/>
              </a:ext>
            </a:extLst>
          </a:blip>
          <a:srcRect t="19005" r="452"/>
          <a:stretch/>
        </p:blipFill>
        <p:spPr bwMode="auto">
          <a:xfrm>
            <a:off x="2759028" y="3905793"/>
            <a:ext cx="6450285" cy="26125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0340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854341639"/>
              </p:ext>
            </p:extLst>
          </p:nvPr>
        </p:nvGraphicFramePr>
        <p:xfrm>
          <a:off x="1567543" y="147411"/>
          <a:ext cx="8686193" cy="6514645"/>
        </p:xfrm>
        <a:graphic>
          <a:graphicData uri="http://schemas.openxmlformats.org/presentationml/2006/ole">
            <mc:AlternateContent xmlns:mc="http://schemas.openxmlformats.org/markup-compatibility/2006">
              <mc:Choice xmlns:v="urn:schemas-microsoft-com:vml" Requires="v">
                <p:oleObj spid="_x0000_s33848"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567543" y="147411"/>
                        <a:ext cx="8686193" cy="6514645"/>
                      </a:xfrm>
                      <a:prstGeom prst="rect">
                        <a:avLst/>
                      </a:prstGeom>
                    </p:spPr>
                  </p:pic>
                </p:oleObj>
              </mc:Fallback>
            </mc:AlternateContent>
          </a:graphicData>
        </a:graphic>
      </p:graphicFrame>
    </p:spTree>
    <p:extLst>
      <p:ext uri="{BB962C8B-B14F-4D97-AF65-F5344CB8AC3E}">
        <p14:creationId xmlns:p14="http://schemas.microsoft.com/office/powerpoint/2010/main" val="381793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258648230"/>
              </p:ext>
            </p:extLst>
          </p:nvPr>
        </p:nvGraphicFramePr>
        <p:xfrm>
          <a:off x="1528354" y="143691"/>
          <a:ext cx="8745432" cy="6462847"/>
        </p:xfrm>
        <a:graphic>
          <a:graphicData uri="http://schemas.openxmlformats.org/presentationml/2006/ole">
            <mc:AlternateContent xmlns:mc="http://schemas.openxmlformats.org/markup-compatibility/2006">
              <mc:Choice xmlns:v="urn:schemas-microsoft-com:vml" Requires="v">
                <p:oleObj spid="_x0000_s34873"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528354" y="143691"/>
                        <a:ext cx="8745432" cy="6462847"/>
                      </a:xfrm>
                      <a:prstGeom prst="rect">
                        <a:avLst/>
                      </a:prstGeom>
                    </p:spPr>
                  </p:pic>
                </p:oleObj>
              </mc:Fallback>
            </mc:AlternateContent>
          </a:graphicData>
        </a:graphic>
      </p:graphicFrame>
    </p:spTree>
    <p:extLst>
      <p:ext uri="{BB962C8B-B14F-4D97-AF65-F5344CB8AC3E}">
        <p14:creationId xmlns:p14="http://schemas.microsoft.com/office/powerpoint/2010/main" val="2343096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048907680"/>
              </p:ext>
            </p:extLst>
          </p:nvPr>
        </p:nvGraphicFramePr>
        <p:xfrm>
          <a:off x="1606733" y="130630"/>
          <a:ext cx="8634547" cy="6525350"/>
        </p:xfrm>
        <a:graphic>
          <a:graphicData uri="http://schemas.openxmlformats.org/presentationml/2006/ole">
            <mc:AlternateContent xmlns:mc="http://schemas.openxmlformats.org/markup-compatibility/2006">
              <mc:Choice xmlns:v="urn:schemas-microsoft-com:vml" Requires="v">
                <p:oleObj spid="_x0000_s35898"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606733" y="130630"/>
                        <a:ext cx="8634547" cy="6525350"/>
                      </a:xfrm>
                      <a:prstGeom prst="rect">
                        <a:avLst/>
                      </a:prstGeom>
                    </p:spPr>
                  </p:pic>
                </p:oleObj>
              </mc:Fallback>
            </mc:AlternateContent>
          </a:graphicData>
        </a:graphic>
      </p:graphicFrame>
      <p:pic>
        <p:nvPicPr>
          <p:cNvPr id="4" name="Picture 3" descr="Image result for permi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6863" y="1059316"/>
            <a:ext cx="2357846" cy="2415403"/>
          </a:xfrm>
          <a:prstGeom prst="rect">
            <a:avLst/>
          </a:prstGeom>
          <a:noFill/>
          <a:ln>
            <a:noFill/>
          </a:ln>
        </p:spPr>
      </p:pic>
    </p:spTree>
    <p:extLst>
      <p:ext uri="{BB962C8B-B14F-4D97-AF65-F5344CB8AC3E}">
        <p14:creationId xmlns:p14="http://schemas.microsoft.com/office/powerpoint/2010/main" val="911379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California Constitution</a:t>
            </a:r>
          </a:p>
        </p:txBody>
      </p:sp>
      <p:sp>
        <p:nvSpPr>
          <p:cNvPr id="3" name="Content Placeholder 2"/>
          <p:cNvSpPr>
            <a:spLocks noGrp="1"/>
          </p:cNvSpPr>
          <p:nvPr>
            <p:ph idx="1"/>
          </p:nvPr>
        </p:nvSpPr>
        <p:spPr/>
        <p:txBody>
          <a:bodyPr/>
          <a:lstStyle/>
          <a:p>
            <a:pPr marL="0" indent="0">
              <a:buNone/>
            </a:pPr>
            <a:r>
              <a:rPr lang="en-US" dirty="0" smtClean="0"/>
              <a:t>“[</a:t>
            </a:r>
            <a:r>
              <a:rPr lang="en-US" dirty="0"/>
              <a:t>e]very person may freely speak, write and publish his or her sentiments on all subjects, being responsible for the abuse of this right.  A law may not restrain or abridge liberty of speech or </a:t>
            </a:r>
            <a:r>
              <a:rPr lang="en-US" dirty="0" smtClean="0"/>
              <a:t>press…”</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pic>
        <p:nvPicPr>
          <p:cNvPr id="8" name="Picture 7" descr="Image result for picture of free speec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2928" y="3736085"/>
            <a:ext cx="5577840" cy="2440877"/>
          </a:xfrm>
          <a:prstGeom prst="rect">
            <a:avLst/>
          </a:prstGeom>
          <a:noFill/>
          <a:ln>
            <a:noFill/>
          </a:ln>
        </p:spPr>
      </p:pic>
    </p:spTree>
    <p:extLst>
      <p:ext uri="{BB962C8B-B14F-4D97-AF65-F5344CB8AC3E}">
        <p14:creationId xmlns:p14="http://schemas.microsoft.com/office/powerpoint/2010/main" val="12759302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253568173"/>
              </p:ext>
            </p:extLst>
          </p:nvPr>
        </p:nvGraphicFramePr>
        <p:xfrm>
          <a:off x="1828800" y="230347"/>
          <a:ext cx="8488527" cy="6366396"/>
        </p:xfrm>
        <a:graphic>
          <a:graphicData uri="http://schemas.openxmlformats.org/presentationml/2006/ole">
            <mc:AlternateContent xmlns:mc="http://schemas.openxmlformats.org/markup-compatibility/2006">
              <mc:Choice xmlns:v="urn:schemas-microsoft-com:vml" Requires="v">
                <p:oleObj spid="_x0000_s36920"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828800" y="230347"/>
                        <a:ext cx="8488527" cy="6366396"/>
                      </a:xfrm>
                      <a:prstGeom prst="rect">
                        <a:avLst/>
                      </a:prstGeom>
                    </p:spPr>
                  </p:pic>
                </p:oleObj>
              </mc:Fallback>
            </mc:AlternateContent>
          </a:graphicData>
        </a:graphic>
      </p:graphicFrame>
    </p:spTree>
    <p:extLst>
      <p:ext uri="{BB962C8B-B14F-4D97-AF65-F5344CB8AC3E}">
        <p14:creationId xmlns:p14="http://schemas.microsoft.com/office/powerpoint/2010/main" val="692221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139617544"/>
              </p:ext>
            </p:extLst>
          </p:nvPr>
        </p:nvGraphicFramePr>
        <p:xfrm>
          <a:off x="1711234" y="233611"/>
          <a:ext cx="8545135" cy="6408851"/>
        </p:xfrm>
        <a:graphic>
          <a:graphicData uri="http://schemas.openxmlformats.org/presentationml/2006/ole">
            <mc:AlternateContent xmlns:mc="http://schemas.openxmlformats.org/markup-compatibility/2006">
              <mc:Choice xmlns:v="urn:schemas-microsoft-com:vml" Requires="v">
                <p:oleObj spid="_x0000_s37947"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711234" y="233611"/>
                        <a:ext cx="8545135" cy="6408851"/>
                      </a:xfrm>
                      <a:prstGeom prst="rect">
                        <a:avLst/>
                      </a:prstGeom>
                    </p:spPr>
                  </p:pic>
                </p:oleObj>
              </mc:Fallback>
            </mc:AlternateContent>
          </a:graphicData>
        </a:graphic>
      </p:graphicFrame>
      <p:pic>
        <p:nvPicPr>
          <p:cNvPr id="4" name="Picture 3" descr="Related image"/>
          <p:cNvPicPr/>
          <p:nvPr/>
        </p:nvPicPr>
        <p:blipFill>
          <a:blip r:embed="rId5">
            <a:extLst>
              <a:ext uri="{28A0092B-C50C-407E-A947-70E740481C1C}">
                <a14:useLocalDpi xmlns:a14="http://schemas.microsoft.com/office/drawing/2010/main" val="0"/>
              </a:ext>
            </a:extLst>
          </a:blip>
          <a:srcRect/>
          <a:stretch>
            <a:fillRect/>
          </a:stretch>
        </p:blipFill>
        <p:spPr bwMode="auto">
          <a:xfrm>
            <a:off x="6390322" y="1685517"/>
            <a:ext cx="3472135" cy="3422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1911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0043655"/>
              </p:ext>
            </p:extLst>
          </p:nvPr>
        </p:nvGraphicFramePr>
        <p:xfrm>
          <a:off x="1698172" y="222069"/>
          <a:ext cx="8516982" cy="6472645"/>
        </p:xfrm>
        <a:graphic>
          <a:graphicData uri="http://schemas.openxmlformats.org/presentationml/2006/ole">
            <mc:AlternateContent xmlns:mc="http://schemas.openxmlformats.org/markup-compatibility/2006">
              <mc:Choice xmlns:v="urn:schemas-microsoft-com:vml" Requires="v">
                <p:oleObj spid="_x0000_s38969"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698172" y="222069"/>
                        <a:ext cx="8516982" cy="6472645"/>
                      </a:xfrm>
                      <a:prstGeom prst="rect">
                        <a:avLst/>
                      </a:prstGeom>
                    </p:spPr>
                  </p:pic>
                </p:oleObj>
              </mc:Fallback>
            </mc:AlternateContent>
          </a:graphicData>
        </a:graphic>
      </p:graphicFrame>
      <p:pic>
        <p:nvPicPr>
          <p:cNvPr id="4" name="Picture 3" descr="Image result for urgent notice"/>
          <p:cNvPicPr/>
          <p:nvPr/>
        </p:nvPicPr>
        <p:blipFill>
          <a:blip r:embed="rId5">
            <a:extLst>
              <a:ext uri="{28A0092B-C50C-407E-A947-70E740481C1C}">
                <a14:useLocalDpi xmlns:a14="http://schemas.microsoft.com/office/drawing/2010/main" val="0"/>
              </a:ext>
            </a:extLst>
          </a:blip>
          <a:srcRect/>
          <a:stretch>
            <a:fillRect/>
          </a:stretch>
        </p:blipFill>
        <p:spPr bwMode="auto">
          <a:xfrm>
            <a:off x="3605349" y="3984172"/>
            <a:ext cx="4585062" cy="2508070"/>
          </a:xfrm>
          <a:prstGeom prst="rect">
            <a:avLst/>
          </a:prstGeom>
          <a:noFill/>
          <a:ln>
            <a:noFill/>
          </a:ln>
        </p:spPr>
      </p:pic>
    </p:spTree>
    <p:extLst>
      <p:ext uri="{BB962C8B-B14F-4D97-AF65-F5344CB8AC3E}">
        <p14:creationId xmlns:p14="http://schemas.microsoft.com/office/powerpoint/2010/main" val="542792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907998225"/>
              </p:ext>
            </p:extLst>
          </p:nvPr>
        </p:nvGraphicFramePr>
        <p:xfrm>
          <a:off x="1593669" y="182880"/>
          <a:ext cx="8516982" cy="6361612"/>
        </p:xfrm>
        <a:graphic>
          <a:graphicData uri="http://schemas.openxmlformats.org/presentationml/2006/ole">
            <mc:AlternateContent xmlns:mc="http://schemas.openxmlformats.org/markup-compatibility/2006">
              <mc:Choice xmlns:v="urn:schemas-microsoft-com:vml" Requires="v">
                <p:oleObj spid="_x0000_s39993"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593669" y="182880"/>
                        <a:ext cx="8516982" cy="6361612"/>
                      </a:xfrm>
                      <a:prstGeom prst="rect">
                        <a:avLst/>
                      </a:prstGeom>
                    </p:spPr>
                  </p:pic>
                </p:oleObj>
              </mc:Fallback>
            </mc:AlternateContent>
          </a:graphicData>
        </a:graphic>
      </p:graphicFrame>
    </p:spTree>
    <p:extLst>
      <p:ext uri="{BB962C8B-B14F-4D97-AF65-F5344CB8AC3E}">
        <p14:creationId xmlns:p14="http://schemas.microsoft.com/office/powerpoint/2010/main" val="1732580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034495265"/>
              </p:ext>
            </p:extLst>
          </p:nvPr>
        </p:nvGraphicFramePr>
        <p:xfrm>
          <a:off x="1685713" y="212723"/>
          <a:ext cx="8564275" cy="6423207"/>
        </p:xfrm>
        <a:graphic>
          <a:graphicData uri="http://schemas.openxmlformats.org/presentationml/2006/ole">
            <mc:AlternateContent xmlns:mc="http://schemas.openxmlformats.org/markup-compatibility/2006">
              <mc:Choice xmlns:v="urn:schemas-microsoft-com:vml" Requires="v">
                <p:oleObj spid="_x0000_s41016"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685713" y="212723"/>
                        <a:ext cx="8564275" cy="6423207"/>
                      </a:xfrm>
                      <a:prstGeom prst="rect">
                        <a:avLst/>
                      </a:prstGeom>
                    </p:spPr>
                  </p:pic>
                </p:oleObj>
              </mc:Fallback>
            </mc:AlternateContent>
          </a:graphicData>
        </a:graphic>
      </p:graphicFrame>
    </p:spTree>
    <p:extLst>
      <p:ext uri="{BB962C8B-B14F-4D97-AF65-F5344CB8AC3E}">
        <p14:creationId xmlns:p14="http://schemas.microsoft.com/office/powerpoint/2010/main" val="3068621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58944039"/>
              </p:ext>
            </p:extLst>
          </p:nvPr>
        </p:nvGraphicFramePr>
        <p:xfrm>
          <a:off x="1881052" y="374037"/>
          <a:ext cx="8331776" cy="6248832"/>
        </p:xfrm>
        <a:graphic>
          <a:graphicData uri="http://schemas.openxmlformats.org/presentationml/2006/ole">
            <mc:AlternateContent xmlns:mc="http://schemas.openxmlformats.org/markup-compatibility/2006">
              <mc:Choice xmlns:v="urn:schemas-microsoft-com:vml" Requires="v">
                <p:oleObj spid="_x0000_s42040"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881052" y="374037"/>
                        <a:ext cx="8331776" cy="6248832"/>
                      </a:xfrm>
                      <a:prstGeom prst="rect">
                        <a:avLst/>
                      </a:prstGeom>
                    </p:spPr>
                  </p:pic>
                </p:oleObj>
              </mc:Fallback>
            </mc:AlternateContent>
          </a:graphicData>
        </a:graphic>
      </p:graphicFrame>
      <p:pic>
        <p:nvPicPr>
          <p:cNvPr id="4" name="Picture 3" descr="Image result for exam in university"/>
          <p:cNvPicPr/>
          <p:nvPr/>
        </p:nvPicPr>
        <p:blipFill>
          <a:blip r:embed="rId5">
            <a:extLst>
              <a:ext uri="{28A0092B-C50C-407E-A947-70E740481C1C}">
                <a14:useLocalDpi xmlns:a14="http://schemas.microsoft.com/office/drawing/2010/main" val="0"/>
              </a:ext>
            </a:extLst>
          </a:blip>
          <a:srcRect/>
          <a:stretch>
            <a:fillRect/>
          </a:stretch>
        </p:blipFill>
        <p:spPr bwMode="auto">
          <a:xfrm>
            <a:off x="2495007" y="3852181"/>
            <a:ext cx="6844936" cy="2313487"/>
          </a:xfrm>
          <a:prstGeom prst="rect">
            <a:avLst/>
          </a:prstGeom>
          <a:noFill/>
          <a:ln>
            <a:noFill/>
          </a:ln>
        </p:spPr>
      </p:pic>
    </p:spTree>
    <p:extLst>
      <p:ext uri="{BB962C8B-B14F-4D97-AF65-F5344CB8AC3E}">
        <p14:creationId xmlns:p14="http://schemas.microsoft.com/office/powerpoint/2010/main" val="3729782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EXAMPLES OF ACCEPTED AND REJECTED METHODS FOR RESTRICTIONS ON SPEECH </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a:t>Courts categorize different governmental restrictions on speech into three types: (1) </a:t>
            </a:r>
            <a:r>
              <a:rPr lang="en-US" dirty="0" smtClean="0"/>
              <a:t>content-based </a:t>
            </a:r>
            <a:r>
              <a:rPr lang="en-US" dirty="0"/>
              <a:t>restrictions; (2) viewpoint-based restrictions; and (3) time/place/manner restrictions. </a:t>
            </a:r>
          </a:p>
          <a:p>
            <a:r>
              <a:rPr lang="en-US" dirty="0" smtClean="0"/>
              <a:t>Content-based </a:t>
            </a:r>
            <a:r>
              <a:rPr lang="en-US" dirty="0"/>
              <a:t>restrictions attempt to regulate the content of speech and are typically subject to </a:t>
            </a:r>
            <a:r>
              <a:rPr lang="en-US" b="1" dirty="0"/>
              <a:t>strict scrutiny</a:t>
            </a:r>
            <a:r>
              <a:rPr lang="en-US" dirty="0"/>
              <a:t>. </a:t>
            </a:r>
          </a:p>
          <a:p>
            <a:r>
              <a:rPr lang="en-US" dirty="0"/>
              <a:t>Viewpoint-based restrictions limit the expression of certain viewpoints and are </a:t>
            </a:r>
            <a:r>
              <a:rPr lang="en-US" b="1" dirty="0"/>
              <a:t>almost never </a:t>
            </a:r>
            <a:r>
              <a:rPr lang="en-US" dirty="0"/>
              <a:t>held to be constitutional. </a:t>
            </a:r>
          </a:p>
          <a:p>
            <a:r>
              <a:rPr lang="en-US" dirty="0"/>
              <a:t>Time/place/manner restrictions (sometimes referred to as “content-neutral restrictions”) do not look to the content of the speech but instead attempt to limit the time, place, or manner of the speech, as discussed in the examples </a:t>
            </a:r>
            <a:r>
              <a:rPr lang="en-US" dirty="0" smtClean="0"/>
              <a:t>above. </a:t>
            </a:r>
            <a:endParaRPr lang="en-US" dirty="0"/>
          </a:p>
          <a:p>
            <a:endParaRPr lang="en-US" dirty="0"/>
          </a:p>
        </p:txBody>
      </p:sp>
    </p:spTree>
    <p:extLst>
      <p:ext uri="{BB962C8B-B14F-4D97-AF65-F5344CB8AC3E}">
        <p14:creationId xmlns:p14="http://schemas.microsoft.com/office/powerpoint/2010/main" val="2179526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218301196"/>
              </p:ext>
            </p:extLst>
          </p:nvPr>
        </p:nvGraphicFramePr>
        <p:xfrm>
          <a:off x="1815738" y="195943"/>
          <a:ext cx="8432528" cy="6446973"/>
        </p:xfrm>
        <a:graphic>
          <a:graphicData uri="http://schemas.openxmlformats.org/presentationml/2006/ole">
            <mc:AlternateContent xmlns:mc="http://schemas.openxmlformats.org/markup-compatibility/2006">
              <mc:Choice xmlns:v="urn:schemas-microsoft-com:vml" Requires="v">
                <p:oleObj spid="_x0000_s47160" name="Acrobat Document" r:id="rId3" imgW="6857592" imgH="5143474" progId="AcroExch.Document.7">
                  <p:embed/>
                </p:oleObj>
              </mc:Choice>
              <mc:Fallback>
                <p:oleObj name="Acrobat Document" r:id="rId3" imgW="6857592" imgH="5143474" progId="AcroExch.Document.7">
                  <p:embed/>
                  <p:pic>
                    <p:nvPicPr>
                      <p:cNvPr id="0" name=""/>
                      <p:cNvPicPr/>
                      <p:nvPr/>
                    </p:nvPicPr>
                    <p:blipFill>
                      <a:blip r:embed="rId4"/>
                      <a:stretch>
                        <a:fillRect/>
                      </a:stretch>
                    </p:blipFill>
                    <p:spPr>
                      <a:xfrm>
                        <a:off x="1815738" y="195943"/>
                        <a:ext cx="8432528" cy="6446973"/>
                      </a:xfrm>
                      <a:prstGeom prst="rect">
                        <a:avLst/>
                      </a:prstGeom>
                    </p:spPr>
                  </p:pic>
                </p:oleObj>
              </mc:Fallback>
            </mc:AlternateContent>
          </a:graphicData>
        </a:graphic>
      </p:graphicFrame>
    </p:spTree>
    <p:extLst>
      <p:ext uri="{BB962C8B-B14F-4D97-AF65-F5344CB8AC3E}">
        <p14:creationId xmlns:p14="http://schemas.microsoft.com/office/powerpoint/2010/main" val="2412825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Heckler’s Veto</a:t>
            </a:r>
            <a:endParaRPr lang="en-US" dirty="0"/>
          </a:p>
        </p:txBody>
      </p:sp>
      <p:sp>
        <p:nvSpPr>
          <p:cNvPr id="3" name="Content Placeholder 2"/>
          <p:cNvSpPr>
            <a:spLocks noGrp="1"/>
          </p:cNvSpPr>
          <p:nvPr>
            <p:ph idx="1"/>
          </p:nvPr>
        </p:nvSpPr>
        <p:spPr/>
        <p:txBody>
          <a:bodyPr>
            <a:normAutofit fontScale="92500" lnSpcReduction="10000"/>
          </a:bodyPr>
          <a:lstStyle/>
          <a:p>
            <a:r>
              <a:rPr lang="en-US" dirty="0"/>
              <a:t>term was coined </a:t>
            </a:r>
            <a:r>
              <a:rPr lang="en-US" dirty="0" smtClean="0"/>
              <a:t>by University of Chicago professor </a:t>
            </a:r>
            <a:r>
              <a:rPr lang="en-US" dirty="0"/>
              <a:t>of law </a:t>
            </a:r>
            <a:r>
              <a:rPr lang="en-US" dirty="0" smtClean="0"/>
              <a:t>Harry </a:t>
            </a:r>
            <a:r>
              <a:rPr lang="en-US" dirty="0" err="1" smtClean="0"/>
              <a:t>Kalven</a:t>
            </a:r>
            <a:endParaRPr lang="en-US" dirty="0" smtClean="0"/>
          </a:p>
          <a:p>
            <a:r>
              <a:rPr lang="en-US" dirty="0" smtClean="0"/>
              <a:t>speaker's </a:t>
            </a:r>
            <a:r>
              <a:rPr lang="en-US" dirty="0"/>
              <a:t>right is curtailed or restricted by the government in order to prevent a </a:t>
            </a:r>
            <a:r>
              <a:rPr lang="en-US" i="1" dirty="0"/>
              <a:t>reacting party's</a:t>
            </a:r>
            <a:r>
              <a:rPr lang="en-US" dirty="0"/>
              <a:t> </a:t>
            </a:r>
            <a:r>
              <a:rPr lang="en-US" dirty="0" smtClean="0"/>
              <a:t> behavior</a:t>
            </a:r>
          </a:p>
          <a:p>
            <a:r>
              <a:rPr lang="en-US" dirty="0"/>
              <a:t>arresting demonstrators as a consequence of unruly behavior of by-standers would amount to a heckler's </a:t>
            </a:r>
            <a:r>
              <a:rPr lang="en-US" dirty="0" smtClean="0"/>
              <a:t>veto</a:t>
            </a:r>
          </a:p>
          <a:p>
            <a:r>
              <a:rPr lang="en-US" dirty="0" smtClean="0"/>
              <a:t>Erwin </a:t>
            </a:r>
            <a:r>
              <a:rPr lang="en-US" dirty="0" err="1" smtClean="0"/>
              <a:t>Chemerinsky</a:t>
            </a:r>
            <a:r>
              <a:rPr lang="en-US" dirty="0" smtClean="0"/>
              <a:t> (discussing Israeli Ambassador Michael Oren speech):  </a:t>
            </a:r>
            <a:r>
              <a:rPr lang="en-US" dirty="0"/>
              <a:t>broad freedom exists to invite speakers and hold demonstrations, but that once a speaker has begun an invited lecture, “You have the right—if you disagree with me—to go outside and perform your protest. But you don’t get the right to come in when I’m talking and shout me down. Otherwise people can always silence a speaker by heckler’s veto, </a:t>
            </a:r>
            <a:r>
              <a:rPr lang="en-US" dirty="0" smtClean="0"/>
              <a:t>and Babel </a:t>
            </a:r>
            <a:r>
              <a:rPr lang="en-US" dirty="0"/>
              <a:t>results”</a:t>
            </a:r>
            <a:endParaRPr lang="en-US" dirty="0" smtClean="0"/>
          </a:p>
          <a:p>
            <a:endParaRPr lang="en-US" dirty="0"/>
          </a:p>
        </p:txBody>
      </p:sp>
    </p:spTree>
    <p:extLst>
      <p:ext uri="{BB962C8B-B14F-4D97-AF65-F5344CB8AC3E}">
        <p14:creationId xmlns:p14="http://schemas.microsoft.com/office/powerpoint/2010/main" val="2343795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Heckler’s Veto Jurisprudence</a:t>
            </a:r>
            <a:endParaRPr lang="en-US" dirty="0"/>
          </a:p>
        </p:txBody>
      </p:sp>
      <p:sp>
        <p:nvSpPr>
          <p:cNvPr id="3" name="Content Placeholder 2"/>
          <p:cNvSpPr>
            <a:spLocks noGrp="1"/>
          </p:cNvSpPr>
          <p:nvPr>
            <p:ph idx="1"/>
          </p:nvPr>
        </p:nvSpPr>
        <p:spPr/>
        <p:txBody>
          <a:bodyPr>
            <a:normAutofit fontScale="92500" lnSpcReduction="10000"/>
          </a:bodyPr>
          <a:lstStyle/>
          <a:p>
            <a:r>
              <a:rPr lang="en-US" dirty="0"/>
              <a:t>In </a:t>
            </a:r>
            <a:r>
              <a:rPr lang="en-US" dirty="0">
                <a:hlinkClick r:id="rId2"/>
              </a:rPr>
              <a:t>Forsyth County v. Nationalist Movement</a:t>
            </a:r>
            <a:r>
              <a:rPr lang="en-US" dirty="0"/>
              <a:t> (1992), the Supreme Court held that the First Amendment protects “[t]hose wishing to express views unpopular with bottle throwers . . . Speech cannot be financially burdened, any more than it can be punished or banned, simply because it might offend a hostile mob.” </a:t>
            </a:r>
            <a:endParaRPr lang="en-US" dirty="0" smtClean="0"/>
          </a:p>
          <a:p>
            <a:r>
              <a:rPr lang="en-US" dirty="0"/>
              <a:t>This principle was applied to a student in </a:t>
            </a:r>
            <a:r>
              <a:rPr lang="en-US" dirty="0">
                <a:hlinkClick r:id="rId3"/>
              </a:rPr>
              <a:t>Jones v. Board of Regents</a:t>
            </a:r>
            <a:r>
              <a:rPr lang="en-US" dirty="0"/>
              <a:t> (1970), where the United States Court of Appeals for the Ninth Circuit struck down a university handbill ban after a student was removed from campus when threatened with violence for passing out anti-war handbills. The court stated the public university’s goal should have been “to prevent the infringement of [the student’s] constitutional right by those bent on stifling, even by violence, the peaceful expression of ideas or views with which they disagreed.” </a:t>
            </a:r>
          </a:p>
        </p:txBody>
      </p:sp>
    </p:spTree>
    <p:extLst>
      <p:ext uri="{BB962C8B-B14F-4D97-AF65-F5344CB8AC3E}">
        <p14:creationId xmlns:p14="http://schemas.microsoft.com/office/powerpoint/2010/main" val="3320311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 Policy on Free Speech and Assembly</a:t>
            </a:r>
            <a:endParaRPr lang="en-US" dirty="0"/>
          </a:p>
        </p:txBody>
      </p:sp>
      <p:sp>
        <p:nvSpPr>
          <p:cNvPr id="3" name="Content Placeholder 2"/>
          <p:cNvSpPr>
            <a:spLocks noGrp="1"/>
          </p:cNvSpPr>
          <p:nvPr>
            <p:ph idx="1"/>
          </p:nvPr>
        </p:nvSpPr>
        <p:spPr>
          <a:xfrm>
            <a:off x="838200" y="1512916"/>
            <a:ext cx="10515600" cy="4664047"/>
          </a:xfrm>
        </p:spPr>
        <p:txBody>
          <a:bodyPr/>
          <a:lstStyle/>
          <a:p>
            <a:r>
              <a:rPr lang="en-US" dirty="0" smtClean="0"/>
              <a:t>“The University is committed to assuring that all persons may exercise the constitutionally protected rights of free expression, speech, assembly and worship.  It is the responsibility of the Chancellor to assure an ongoing opportunity for the expression of a variety of viewpoints.”</a:t>
            </a:r>
          </a:p>
          <a:p>
            <a:r>
              <a:rPr lang="en-US" dirty="0" smtClean="0"/>
              <a:t>All ten campuses have adopted their own similar local policies and other values-based policies such as Principles of Community</a:t>
            </a:r>
          </a:p>
          <a:p>
            <a:endParaRPr lang="en-US" dirty="0"/>
          </a:p>
        </p:txBody>
      </p:sp>
      <p:sp>
        <p:nvSpPr>
          <p:cNvPr id="4" name="AutoShape 2" descr="Image result for seal of university of californ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Image result for seal of university of california"/>
          <p:cNvPicPr/>
          <p:nvPr/>
        </p:nvPicPr>
        <p:blipFill>
          <a:blip r:embed="rId2">
            <a:extLst>
              <a:ext uri="{28A0092B-C50C-407E-A947-70E740481C1C}">
                <a14:useLocalDpi xmlns:a14="http://schemas.microsoft.com/office/drawing/2010/main" val="0"/>
              </a:ext>
            </a:extLst>
          </a:blip>
          <a:srcRect/>
          <a:stretch>
            <a:fillRect/>
          </a:stretch>
        </p:blipFill>
        <p:spPr bwMode="auto">
          <a:xfrm>
            <a:off x="4480559" y="4687599"/>
            <a:ext cx="2299855" cy="1696576"/>
          </a:xfrm>
          <a:prstGeom prst="rect">
            <a:avLst/>
          </a:prstGeom>
          <a:noFill/>
          <a:ln>
            <a:noFill/>
          </a:ln>
        </p:spPr>
      </p:pic>
    </p:spTree>
    <p:extLst>
      <p:ext uri="{BB962C8B-B14F-4D97-AF65-F5344CB8AC3E}">
        <p14:creationId xmlns:p14="http://schemas.microsoft.com/office/powerpoint/2010/main" val="550187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Heckler’s Veto (Public vs Quasi-Public Forum)</a:t>
            </a:r>
            <a:endParaRPr lang="en-US" dirty="0"/>
          </a:p>
        </p:txBody>
      </p:sp>
      <p:sp>
        <p:nvSpPr>
          <p:cNvPr id="3" name="Content Placeholder 2"/>
          <p:cNvSpPr>
            <a:spLocks noGrp="1"/>
          </p:cNvSpPr>
          <p:nvPr>
            <p:ph idx="1"/>
          </p:nvPr>
        </p:nvSpPr>
        <p:spPr/>
        <p:txBody>
          <a:bodyPr>
            <a:noAutofit/>
          </a:bodyPr>
          <a:lstStyle/>
          <a:p>
            <a:r>
              <a:rPr lang="en-US" sz="2000" dirty="0" smtClean="0"/>
              <a:t>Example </a:t>
            </a:r>
            <a:r>
              <a:rPr lang="en-US" sz="2000" dirty="0"/>
              <a:t>1: Quasi-Public Forum </a:t>
            </a:r>
            <a:r>
              <a:rPr lang="en-US" sz="2000" dirty="0" smtClean="0"/>
              <a:t>(Designated or Limited)–Protecting </a:t>
            </a:r>
            <a:r>
              <a:rPr lang="en-US" sz="2000" dirty="0"/>
              <a:t>a controversial speaker </a:t>
            </a:r>
            <a:r>
              <a:rPr lang="en-US" sz="2000" b="1" dirty="0"/>
              <a:t>assumes that the speaker has a preferred right to speak in a particular location at a particular time</a:t>
            </a:r>
            <a:r>
              <a:rPr lang="en-US" sz="2000" dirty="0"/>
              <a:t>. When a group of students tried to prevent Michael Oren, the Israeli ambassador at the time, from delivering a speech at the University of California at Irvine in 2010, </a:t>
            </a:r>
          </a:p>
          <a:p>
            <a:r>
              <a:rPr lang="en-US" sz="2000" dirty="0"/>
              <a:t>Example 2:  Public Forum –   </a:t>
            </a:r>
            <a:r>
              <a:rPr lang="en-US" sz="2000" dirty="0" smtClean="0"/>
              <a:t>When </a:t>
            </a:r>
            <a:r>
              <a:rPr lang="en-US" sz="2000" dirty="0"/>
              <a:t>that is not the case —, in a true, open public forum on campus grounds, where anyone is allowed to be and to talk — </a:t>
            </a:r>
            <a:r>
              <a:rPr lang="en-US" sz="2000" b="1" dirty="0"/>
              <a:t>no one speaker has any more rights to express a point of view than any other. </a:t>
            </a:r>
            <a:r>
              <a:rPr lang="en-US" sz="2000" dirty="0"/>
              <a:t>If a Christian fundamentalist preacher </a:t>
            </a:r>
            <a:r>
              <a:rPr lang="en-US" sz="2000" dirty="0" smtClean="0"/>
              <a:t>or pro-choice advocate were </a:t>
            </a:r>
            <a:r>
              <a:rPr lang="en-US" sz="2000" dirty="0"/>
              <a:t>to use an open public space on a campus to preach against </a:t>
            </a:r>
            <a:r>
              <a:rPr lang="en-US" sz="2000" dirty="0" err="1"/>
              <a:t>nonheterosexual</a:t>
            </a:r>
            <a:r>
              <a:rPr lang="en-US" sz="2000" dirty="0"/>
              <a:t> </a:t>
            </a:r>
            <a:r>
              <a:rPr lang="en-US" sz="2000" dirty="0" smtClean="0"/>
              <a:t>activity or to advocate for choice, </a:t>
            </a:r>
            <a:r>
              <a:rPr lang="en-US" sz="2000" dirty="0"/>
              <a:t>there is no reason why members of the campus community could not surround the </a:t>
            </a:r>
            <a:r>
              <a:rPr lang="en-US" sz="2000" dirty="0" smtClean="0"/>
              <a:t>speaker(s) and </a:t>
            </a:r>
            <a:r>
              <a:rPr lang="en-US" sz="2000" dirty="0"/>
              <a:t>enter into a boisterous back-and-forth</a:t>
            </a:r>
            <a:r>
              <a:rPr lang="en-US" sz="2000" dirty="0" smtClean="0"/>
              <a:t>.</a:t>
            </a:r>
            <a:endParaRPr lang="en-US" sz="2000" dirty="0"/>
          </a:p>
          <a:p>
            <a:r>
              <a:rPr lang="en-US" sz="2000" dirty="0"/>
              <a:t>Distinction: </a:t>
            </a:r>
            <a:r>
              <a:rPr lang="en-US" sz="2000" dirty="0" smtClean="0"/>
              <a:t>The </a:t>
            </a:r>
            <a:r>
              <a:rPr lang="en-US" sz="2000" dirty="0"/>
              <a:t>reason recent campus controversies are different is that, in those cases, </a:t>
            </a:r>
            <a:r>
              <a:rPr lang="en-US" sz="2000" b="1" dirty="0"/>
              <a:t>the campus has created a process whereby particular people (for example, student sponsors and their invited guests) are given a preferred right to have access to specific campus venues through a reservation process.</a:t>
            </a:r>
            <a:r>
              <a:rPr lang="en-US" sz="2000" dirty="0"/>
              <a:t> Once the campus has followed its policies and assigned rooms for particular activities, then those who have secured the reservations have recognized claims to that space at those times</a:t>
            </a:r>
            <a:r>
              <a:rPr lang="en-US" sz="2000" dirty="0" smtClean="0"/>
              <a:t>.</a:t>
            </a:r>
            <a:endParaRPr lang="en-US" sz="2000" dirty="0"/>
          </a:p>
        </p:txBody>
      </p:sp>
    </p:spTree>
    <p:extLst>
      <p:ext uri="{BB962C8B-B14F-4D97-AF65-F5344CB8AC3E}">
        <p14:creationId xmlns:p14="http://schemas.microsoft.com/office/powerpoint/2010/main" val="10406233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Recurring Themes/Past Incidents</a:t>
            </a:r>
            <a:endParaRPr lang="en-US" dirty="0"/>
          </a:p>
        </p:txBody>
      </p:sp>
      <p:sp>
        <p:nvSpPr>
          <p:cNvPr id="3" name="Content Placeholder 2"/>
          <p:cNvSpPr>
            <a:spLocks noGrp="1"/>
          </p:cNvSpPr>
          <p:nvPr>
            <p:ph idx="1"/>
          </p:nvPr>
        </p:nvSpPr>
        <p:spPr/>
        <p:txBody>
          <a:bodyPr/>
          <a:lstStyle/>
          <a:p>
            <a:r>
              <a:rPr lang="en-US" dirty="0" smtClean="0"/>
              <a:t>Contemporaneous Speakers (Fire and Brimstone Preachers screaming epithets at vulnerable members of community)</a:t>
            </a:r>
          </a:p>
          <a:p>
            <a:r>
              <a:rPr lang="en-US" dirty="0" smtClean="0"/>
              <a:t>The Wall (Palestine v Israel)</a:t>
            </a:r>
          </a:p>
          <a:p>
            <a:r>
              <a:rPr lang="en-US" dirty="0" smtClean="0"/>
              <a:t>Black Lives Matter/Racial Justice/Police Brutality</a:t>
            </a:r>
          </a:p>
          <a:p>
            <a:r>
              <a:rPr lang="en-US" dirty="0" smtClean="0"/>
              <a:t>Pro-Life Displays</a:t>
            </a:r>
          </a:p>
          <a:p>
            <a:r>
              <a:rPr lang="en-US" dirty="0" smtClean="0"/>
              <a:t>Anti-Apartheid</a:t>
            </a:r>
          </a:p>
          <a:p>
            <a:r>
              <a:rPr lang="en-US" dirty="0" smtClean="0"/>
              <a:t>Anti-War Protests</a:t>
            </a:r>
          </a:p>
          <a:p>
            <a:r>
              <a:rPr lang="en-US" dirty="0"/>
              <a:t>Ambassador Oren speech and disruption by UCI/UCR students</a:t>
            </a:r>
          </a:p>
          <a:p>
            <a:endParaRPr lang="en-US" dirty="0"/>
          </a:p>
        </p:txBody>
      </p:sp>
    </p:spTree>
    <p:extLst>
      <p:ext uri="{BB962C8B-B14F-4D97-AF65-F5344CB8AC3E}">
        <p14:creationId xmlns:p14="http://schemas.microsoft.com/office/powerpoint/2010/main" val="4230060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heightened focus now</a:t>
            </a:r>
            <a:endParaRPr lang="en-US" dirty="0"/>
          </a:p>
        </p:txBody>
      </p:sp>
      <p:sp>
        <p:nvSpPr>
          <p:cNvPr id="3" name="Content Placeholder 2"/>
          <p:cNvSpPr>
            <a:spLocks noGrp="1"/>
          </p:cNvSpPr>
          <p:nvPr>
            <p:ph idx="1"/>
          </p:nvPr>
        </p:nvSpPr>
        <p:spPr/>
        <p:txBody>
          <a:bodyPr>
            <a:normAutofit/>
          </a:bodyPr>
          <a:lstStyle/>
          <a:p>
            <a:r>
              <a:rPr lang="en-US" dirty="0" smtClean="0"/>
              <a:t>Milo Events/Free Speech Week at UC Berkeley and UCI</a:t>
            </a:r>
          </a:p>
          <a:p>
            <a:r>
              <a:rPr lang="en-US" dirty="0" smtClean="0"/>
              <a:t>Richard Spencer Event at UCB vs Shapiro Event at UCLA scheduled for 11/13/17 and rescission of 70/30 rule</a:t>
            </a:r>
          </a:p>
          <a:p>
            <a:r>
              <a:rPr lang="en-US" dirty="0" smtClean="0">
                <a:hlinkClick r:id="rId2"/>
              </a:rPr>
              <a:t>UCLA agrees to pay for security at Ben Shapiro event</a:t>
            </a:r>
            <a:endParaRPr lang="en-US" dirty="0" smtClean="0"/>
          </a:p>
          <a:p>
            <a:r>
              <a:rPr lang="en-US" dirty="0" smtClean="0"/>
              <a:t>UCSA Letter on Free Speech and Hate Speech</a:t>
            </a:r>
          </a:p>
          <a:p>
            <a:r>
              <a:rPr lang="en-US" dirty="0" smtClean="0"/>
              <a:t>Proposed legislation</a:t>
            </a:r>
          </a:p>
          <a:p>
            <a:endParaRPr lang="en-US" dirty="0"/>
          </a:p>
          <a:p>
            <a:pPr marL="0" indent="0">
              <a:buNone/>
            </a:pPr>
            <a:endParaRPr lang="en-US" dirty="0" smtClean="0"/>
          </a:p>
          <a:p>
            <a:endParaRPr lang="en-US" dirty="0"/>
          </a:p>
          <a:p>
            <a:endParaRPr lang="en-US" dirty="0" smtClean="0"/>
          </a:p>
        </p:txBody>
      </p:sp>
    </p:spTree>
    <p:extLst>
      <p:ext uri="{BB962C8B-B14F-4D97-AF65-F5344CB8AC3E}">
        <p14:creationId xmlns:p14="http://schemas.microsoft.com/office/powerpoint/2010/main" val="36575553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999" y="1053023"/>
            <a:ext cx="10515600" cy="1325563"/>
          </a:xfrm>
        </p:spPr>
        <p:txBody>
          <a:bodyPr>
            <a:normAutofit fontScale="90000"/>
          </a:bodyPr>
          <a:lstStyle/>
          <a:p>
            <a:r>
              <a:rPr lang="en-US" sz="4900" b="1" dirty="0"/>
              <a:t>MAGA Hat Incident at UCR</a:t>
            </a:r>
            <a:r>
              <a:rPr lang="en-US" b="1" dirty="0" smtClean="0"/>
              <a:t/>
            </a:r>
            <a:br>
              <a:rPr lang="en-US" b="1" dirty="0" smtClean="0"/>
            </a:br>
            <a:r>
              <a:rPr lang="en-US" b="1" dirty="0"/>
              <a:t/>
            </a:r>
            <a:br>
              <a:rPr lang="en-US" b="1" dirty="0"/>
            </a:br>
            <a:endParaRPr lang="en-US" dirty="0"/>
          </a:p>
        </p:txBody>
      </p:sp>
      <p:pic>
        <p:nvPicPr>
          <p:cNvPr id="6" name="Gv_yVqJ_l9c"/>
          <p:cNvPicPr>
            <a:picLocks noRot="1" noChangeAspect="1"/>
          </p:cNvPicPr>
          <p:nvPr>
            <a:videoFile r:link="rId1"/>
          </p:nvPr>
        </p:nvPicPr>
        <p:blipFill>
          <a:blip r:embed="rId3"/>
          <a:stretch>
            <a:fillRect/>
          </a:stretch>
        </p:blipFill>
        <p:spPr>
          <a:xfrm>
            <a:off x="1802025" y="1822444"/>
            <a:ext cx="8203035" cy="4614207"/>
          </a:xfrm>
          <a:prstGeom prst="rect">
            <a:avLst/>
          </a:prstGeom>
        </p:spPr>
      </p:pic>
    </p:spTree>
    <p:extLst>
      <p:ext uri="{BB962C8B-B14F-4D97-AF65-F5344CB8AC3E}">
        <p14:creationId xmlns:p14="http://schemas.microsoft.com/office/powerpoint/2010/main" val="24650223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Competing Interests</a:t>
            </a:r>
            <a:endParaRPr lang="en-US" dirty="0"/>
          </a:p>
        </p:txBody>
      </p:sp>
      <p:pic>
        <p:nvPicPr>
          <p:cNvPr id="52226" name="Picture 2" descr="Image result for picture of snowflak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151418" y="2178121"/>
            <a:ext cx="3211692" cy="3113070"/>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Image result for nazi with megaphon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23760" y="2141307"/>
            <a:ext cx="2967990" cy="3149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633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Competing Interests</a:t>
            </a:r>
            <a:endParaRPr lang="en-US" dirty="0"/>
          </a:p>
        </p:txBody>
      </p:sp>
      <p:pic>
        <p:nvPicPr>
          <p:cNvPr id="55298" name="Picture 2" descr="Image result for picture of free speech"/>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165705" y="2206471"/>
            <a:ext cx="2994124" cy="3290590"/>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Image result for picture of hate speech"/>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76153" y="2206470"/>
            <a:ext cx="3195263" cy="331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61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Obama_Mizzou-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87" y="936595"/>
            <a:ext cx="11387424" cy="546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169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Legislative Efforts Aimed at UC (SB 472)</a:t>
            </a:r>
            <a:endParaRPr lang="en-US" dirty="0"/>
          </a:p>
        </p:txBody>
      </p:sp>
      <p:sp>
        <p:nvSpPr>
          <p:cNvPr id="3" name="Content Placeholder 2"/>
          <p:cNvSpPr>
            <a:spLocks noGrp="1"/>
          </p:cNvSpPr>
          <p:nvPr>
            <p:ph idx="1"/>
          </p:nvPr>
        </p:nvSpPr>
        <p:spPr/>
        <p:txBody>
          <a:bodyPr>
            <a:normAutofit fontScale="85000" lnSpcReduction="10000"/>
          </a:bodyPr>
          <a:lstStyle/>
          <a:p>
            <a:r>
              <a:rPr lang="en-US" dirty="0"/>
              <a:t>Potential increased costs </a:t>
            </a:r>
            <a:r>
              <a:rPr lang="en-US" dirty="0" smtClean="0"/>
              <a:t>to UCR under </a:t>
            </a:r>
            <a:r>
              <a:rPr lang="en-US" dirty="0"/>
              <a:t>SB 472:</a:t>
            </a:r>
          </a:p>
          <a:p>
            <a:r>
              <a:rPr lang="en-US" dirty="0"/>
              <a:t>Implementation of changes in policies and procedures to accommodate </a:t>
            </a:r>
            <a:r>
              <a:rPr lang="en-US" b="1" dirty="0"/>
              <a:t>treating all outdoor areas as public forums</a:t>
            </a:r>
            <a:r>
              <a:rPr lang="en-US" dirty="0"/>
              <a:t> (not including security costs):  $25,000 one-time cost (training, policy revisions and infrastructure) and then $10,000 per year</a:t>
            </a:r>
            <a:r>
              <a:rPr lang="en-US" dirty="0" smtClean="0"/>
              <a:t>;</a:t>
            </a:r>
            <a:endParaRPr lang="en-US" dirty="0"/>
          </a:p>
          <a:p>
            <a:r>
              <a:rPr lang="en-US" dirty="0"/>
              <a:t>Police/Security costs to treat all outdoor areas as public forums:  $36,500 per year (2 additional incidents per month requiring a minimum of 3 hours of UCPD staffing per incident if not in current public forums, 1 squad [1 sergeant and 5 officers] assigned on overtime per incident, and additional training for officers</a:t>
            </a:r>
            <a:r>
              <a:rPr lang="en-US" dirty="0" smtClean="0"/>
              <a:t>);</a:t>
            </a:r>
            <a:endParaRPr lang="en-US" dirty="0"/>
          </a:p>
          <a:p>
            <a:r>
              <a:rPr lang="en-US" dirty="0"/>
              <a:t>Defending private causes of action:  $125,000 per year ($25,000 x 5 estimated challenges per year, given that the legislation provides an incentive [and little downside] to challenge the University’s actions). </a:t>
            </a:r>
            <a:endParaRPr lang="en-US" dirty="0" smtClean="0"/>
          </a:p>
          <a:p>
            <a:r>
              <a:rPr lang="en-US" dirty="0"/>
              <a:t>May </a:t>
            </a:r>
            <a:r>
              <a:rPr lang="en-US" dirty="0" smtClean="0"/>
              <a:t>25, 2017 </a:t>
            </a:r>
            <a:r>
              <a:rPr lang="en-US" dirty="0"/>
              <a:t>hearing: Held in committee and under submission.</a:t>
            </a:r>
          </a:p>
          <a:p>
            <a:endParaRPr lang="en-US" dirty="0"/>
          </a:p>
        </p:txBody>
      </p:sp>
    </p:spTree>
    <p:extLst>
      <p:ext uri="{BB962C8B-B14F-4D97-AF65-F5344CB8AC3E}">
        <p14:creationId xmlns:p14="http://schemas.microsoft.com/office/powerpoint/2010/main" val="10998760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Legislative </a:t>
            </a:r>
            <a:r>
              <a:rPr lang="en-US" dirty="0"/>
              <a:t>Efforts Aimed at UC </a:t>
            </a:r>
            <a:r>
              <a:rPr lang="en-US" dirty="0" smtClean="0"/>
              <a:t>(ACA 14)</a:t>
            </a:r>
            <a:endParaRPr lang="en-US" dirty="0"/>
          </a:p>
        </p:txBody>
      </p:sp>
      <p:sp>
        <p:nvSpPr>
          <p:cNvPr id="3" name="Content Placeholder 2"/>
          <p:cNvSpPr>
            <a:spLocks noGrp="1"/>
          </p:cNvSpPr>
          <p:nvPr>
            <p:ph idx="1"/>
          </p:nvPr>
        </p:nvSpPr>
        <p:spPr/>
        <p:txBody>
          <a:bodyPr>
            <a:normAutofit fontScale="62500" lnSpcReduction="20000"/>
          </a:bodyPr>
          <a:lstStyle/>
          <a:p>
            <a:r>
              <a:rPr lang="en-US" dirty="0"/>
              <a:t>Potential increased costs </a:t>
            </a:r>
            <a:r>
              <a:rPr lang="en-US" dirty="0" smtClean="0"/>
              <a:t>to UCR under </a:t>
            </a:r>
            <a:r>
              <a:rPr lang="en-US" dirty="0"/>
              <a:t>ACA 14:</a:t>
            </a:r>
          </a:p>
          <a:p>
            <a:r>
              <a:rPr lang="en-US" dirty="0"/>
              <a:t>Implementation of changes in policies and procedures to </a:t>
            </a:r>
            <a:r>
              <a:rPr lang="en-US" b="1" dirty="0"/>
              <a:t>accommodate treating all outdoor areas as public forums </a:t>
            </a:r>
            <a:r>
              <a:rPr lang="en-US" dirty="0"/>
              <a:t>(not including security costs):  $25,000 one-time cost (training, policy revisions and infrastructure) and then $10,000 per year;</a:t>
            </a:r>
          </a:p>
          <a:p>
            <a:r>
              <a:rPr lang="en-US" dirty="0" smtClean="0"/>
              <a:t>Police/Security </a:t>
            </a:r>
            <a:r>
              <a:rPr lang="en-US" dirty="0"/>
              <a:t>costs to treat all outdoor areas as public forums:  $36,500 per year (2 additional incidents per month requiring a minimum of 3 hours of UCPD staffing per incident if not in current public forums, 1 squad [1 sergeant and 5 officers] assigned on overtime per incident, and additional training for officers</a:t>
            </a:r>
            <a:r>
              <a:rPr lang="en-US" dirty="0" smtClean="0"/>
              <a:t>);</a:t>
            </a:r>
            <a:r>
              <a:rPr lang="en-US" dirty="0"/>
              <a:t> </a:t>
            </a:r>
          </a:p>
          <a:p>
            <a:r>
              <a:rPr lang="en-US" dirty="0"/>
              <a:t>Defending </a:t>
            </a:r>
            <a:r>
              <a:rPr lang="en-US" b="1" dirty="0"/>
              <a:t>private causes of action</a:t>
            </a:r>
            <a:r>
              <a:rPr lang="en-US" dirty="0"/>
              <a:t>:  $125,000 per year ($25,000 x 5 estimated challenges per year, given that the legislation provides an incentive [and little downside] to challenge the University’s actions).  </a:t>
            </a:r>
          </a:p>
          <a:p>
            <a:r>
              <a:rPr lang="en-US" b="1" dirty="0"/>
              <a:t>Establish a Committee on Free Expression </a:t>
            </a:r>
            <a:r>
              <a:rPr lang="en-US" dirty="0"/>
              <a:t>and report each year to the governing board or body, the Legislature, and the Governor: $20,000 one-time cost and $7,500 annually thereafter</a:t>
            </a:r>
            <a:r>
              <a:rPr lang="en-US" dirty="0" smtClean="0"/>
              <a:t>;</a:t>
            </a:r>
            <a:endParaRPr lang="en-US" dirty="0"/>
          </a:p>
          <a:p>
            <a:r>
              <a:rPr lang="en-US" dirty="0"/>
              <a:t>Establish </a:t>
            </a:r>
            <a:r>
              <a:rPr lang="en-US" b="1" dirty="0"/>
              <a:t>Freshman Orientation Curriculum </a:t>
            </a:r>
            <a:r>
              <a:rPr lang="en-US" dirty="0"/>
              <a:t>and provide training to freshmen each year:  $27,500 one-time cost and $10,000 annually thereafter;” (this is for first amendment, demonstration, protest, time place and manner, training ) </a:t>
            </a:r>
          </a:p>
          <a:p>
            <a:r>
              <a:rPr lang="en-US" dirty="0"/>
              <a:t>Potential </a:t>
            </a:r>
            <a:r>
              <a:rPr lang="en-US" b="1" dirty="0"/>
              <a:t>loss of state funding</a:t>
            </a:r>
            <a:r>
              <a:rPr lang="en-US" dirty="0"/>
              <a:t> if court determines a violation has occurred:  Up to $262 million. </a:t>
            </a:r>
            <a:endParaRPr lang="en-US" dirty="0" smtClean="0"/>
          </a:p>
          <a:p>
            <a:r>
              <a:rPr lang="en-US" dirty="0"/>
              <a:t>Hearing canceled at the request of </a:t>
            </a:r>
            <a:r>
              <a:rPr lang="en-US" dirty="0" smtClean="0"/>
              <a:t>author in June 2017</a:t>
            </a:r>
            <a:endParaRPr lang="en-US" dirty="0"/>
          </a:p>
        </p:txBody>
      </p:sp>
    </p:spTree>
    <p:extLst>
      <p:ext uri="{BB962C8B-B14F-4D97-AF65-F5344CB8AC3E}">
        <p14:creationId xmlns:p14="http://schemas.microsoft.com/office/powerpoint/2010/main" val="32699192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Legislation aimed at UC (ACR-21)</a:t>
            </a:r>
            <a:endParaRPr lang="en-US" sz="4000" dirty="0"/>
          </a:p>
        </p:txBody>
      </p:sp>
      <p:sp>
        <p:nvSpPr>
          <p:cNvPr id="3" name="Content Placeholder 2"/>
          <p:cNvSpPr>
            <a:spLocks noGrp="1"/>
          </p:cNvSpPr>
          <p:nvPr>
            <p:ph idx="1"/>
          </p:nvPr>
        </p:nvSpPr>
        <p:spPr/>
        <p:txBody>
          <a:bodyPr/>
          <a:lstStyle/>
          <a:p>
            <a:r>
              <a:rPr lang="en-US" dirty="0"/>
              <a:t>urges all private and public universities in California, to the extent that they have not adopted free speech statements consistent with the principles articulated by the Chancellor of the University of California, Irvine, and the Free Expression Statement formally adopted by the University of Chicago, to consider such statements as a model for developing and adopting free speech </a:t>
            </a:r>
            <a:r>
              <a:rPr lang="en-US" dirty="0" smtClean="0"/>
              <a:t>statements</a:t>
            </a:r>
          </a:p>
          <a:p>
            <a:endParaRPr lang="en-US" dirty="0"/>
          </a:p>
        </p:txBody>
      </p:sp>
    </p:spTree>
    <p:extLst>
      <p:ext uri="{BB962C8B-B14F-4D97-AF65-F5344CB8AC3E}">
        <p14:creationId xmlns:p14="http://schemas.microsoft.com/office/powerpoint/2010/main" val="1420644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Article IX Section 9 of California Constitution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a:t>(a)</a:t>
            </a:r>
            <a:r>
              <a:rPr lang="en-US" dirty="0"/>
              <a:t> The University of California shall constitute a public trust, to be administered by the existing corporation known as "The Regents of the University of California," with full powers of organization and government, </a:t>
            </a:r>
            <a:r>
              <a:rPr lang="en-US" b="1" dirty="0"/>
              <a:t>subject only to such legislative control as may be necessary to insure the security of its funds and compliance with the terms of the endowments </a:t>
            </a:r>
            <a:r>
              <a:rPr lang="en-US" dirty="0"/>
              <a:t>of the university and such </a:t>
            </a:r>
            <a:r>
              <a:rPr lang="en-US" b="1" dirty="0"/>
              <a:t>competitive bidding procedures </a:t>
            </a:r>
            <a:r>
              <a:rPr lang="en-US" dirty="0"/>
              <a:t>as may be made applicable to the university by statute for the letting of construction contracts, sales of real property, and purchasing of materials, goods, and services. </a:t>
            </a:r>
            <a:endParaRPr lang="en-US" dirty="0" smtClean="0"/>
          </a:p>
          <a:p>
            <a:pPr marL="0" indent="0">
              <a:buNone/>
            </a:pPr>
            <a:endParaRPr lang="en-US" dirty="0" smtClean="0"/>
          </a:p>
          <a:p>
            <a:pPr marL="0" indent="0">
              <a:buNone/>
            </a:pPr>
            <a:r>
              <a:rPr lang="en-US" dirty="0" smtClean="0"/>
              <a:t>-POLICE POWER</a:t>
            </a:r>
            <a:endParaRPr lang="en-US" dirty="0"/>
          </a:p>
        </p:txBody>
      </p:sp>
    </p:spTree>
    <p:extLst>
      <p:ext uri="{BB962C8B-B14F-4D97-AF65-F5344CB8AC3E}">
        <p14:creationId xmlns:p14="http://schemas.microsoft.com/office/powerpoint/2010/main" val="33523896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Inquiry/Focus on Costs</a:t>
            </a:r>
            <a:endParaRPr lang="en-US" dirty="0"/>
          </a:p>
        </p:txBody>
      </p:sp>
      <p:sp>
        <p:nvSpPr>
          <p:cNvPr id="3" name="Content Placeholder 2"/>
          <p:cNvSpPr>
            <a:spLocks noGrp="1"/>
          </p:cNvSpPr>
          <p:nvPr>
            <p:ph idx="1"/>
          </p:nvPr>
        </p:nvSpPr>
        <p:spPr/>
        <p:txBody>
          <a:bodyPr/>
          <a:lstStyle/>
          <a:p>
            <a:r>
              <a:rPr lang="en-US" dirty="0" smtClean="0"/>
              <a:t>UCB expended in excess of $650,000 on “Free Speech” Week security</a:t>
            </a:r>
          </a:p>
          <a:p>
            <a:r>
              <a:rPr lang="en-US" dirty="0" smtClean="0"/>
              <a:t>Campuses grappling with potential security costs, not just for the speakers/event, but also the response to prevent a “heckler’s veto”</a:t>
            </a:r>
          </a:p>
          <a:p>
            <a:r>
              <a:rPr lang="en-US" dirty="0" smtClean="0"/>
              <a:t>Speakers/sponsors cannot be charged with security costs regarding persons “responding” to their speech based on content of speech</a:t>
            </a:r>
          </a:p>
          <a:p>
            <a:r>
              <a:rPr lang="en-US" dirty="0" smtClean="0"/>
              <a:t>Inquiry by California State Library (via Senator Stern/Judiciary Committee) for security costs related to outside speakers – later clarified that the request was for publications.</a:t>
            </a:r>
            <a:endParaRPr lang="en-US" dirty="0"/>
          </a:p>
        </p:txBody>
      </p:sp>
    </p:spTree>
    <p:extLst>
      <p:ext uri="{BB962C8B-B14F-4D97-AF65-F5344CB8AC3E}">
        <p14:creationId xmlns:p14="http://schemas.microsoft.com/office/powerpoint/2010/main" val="10912859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Legislative Ideas</a:t>
            </a:r>
            <a:endParaRPr lang="en-US" dirty="0"/>
          </a:p>
        </p:txBody>
      </p:sp>
      <p:sp>
        <p:nvSpPr>
          <p:cNvPr id="3" name="Content Placeholder 2"/>
          <p:cNvSpPr>
            <a:spLocks noGrp="1"/>
          </p:cNvSpPr>
          <p:nvPr>
            <p:ph idx="1"/>
          </p:nvPr>
        </p:nvSpPr>
        <p:spPr/>
        <p:txBody>
          <a:bodyPr/>
          <a:lstStyle/>
          <a:p>
            <a:r>
              <a:rPr lang="en-US" dirty="0" smtClean="0"/>
              <a:t>Codifying/limiting reasonable security costs</a:t>
            </a:r>
          </a:p>
          <a:p>
            <a:r>
              <a:rPr lang="en-US" dirty="0" smtClean="0"/>
              <a:t>Reimbursement by state for reasonable security costs</a:t>
            </a:r>
          </a:p>
          <a:p>
            <a:r>
              <a:rPr lang="en-US" dirty="0" smtClean="0"/>
              <a:t>Codifying differential security costs and cost sharing</a:t>
            </a:r>
          </a:p>
          <a:p>
            <a:r>
              <a:rPr lang="en-US" dirty="0" smtClean="0"/>
              <a:t>Developing judicial review procedures for declaratory relief actions/appeals of event cancellations due to safety</a:t>
            </a:r>
          </a:p>
          <a:p>
            <a:r>
              <a:rPr lang="en-US" dirty="0" smtClean="0"/>
              <a:t>Codification of safety factors and immunity from liability</a:t>
            </a:r>
          </a:p>
          <a:p>
            <a:r>
              <a:rPr lang="en-US" dirty="0" smtClean="0"/>
              <a:t>Other</a:t>
            </a:r>
          </a:p>
          <a:p>
            <a:endParaRPr lang="en-US" dirty="0" smtClean="0"/>
          </a:p>
          <a:p>
            <a:endParaRPr lang="en-US" dirty="0"/>
          </a:p>
        </p:txBody>
      </p:sp>
    </p:spTree>
    <p:extLst>
      <p:ext uri="{BB962C8B-B14F-4D97-AF65-F5344CB8AC3E}">
        <p14:creationId xmlns:p14="http://schemas.microsoft.com/office/powerpoint/2010/main" val="21615603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Buzz Words when speaking with legislators</a:t>
            </a:r>
            <a:endParaRPr lang="en-US" dirty="0"/>
          </a:p>
        </p:txBody>
      </p:sp>
      <p:sp>
        <p:nvSpPr>
          <p:cNvPr id="3" name="Content Placeholder 2"/>
          <p:cNvSpPr>
            <a:spLocks noGrp="1"/>
          </p:cNvSpPr>
          <p:nvPr>
            <p:ph idx="1"/>
          </p:nvPr>
        </p:nvSpPr>
        <p:spPr/>
        <p:txBody>
          <a:bodyPr/>
          <a:lstStyle/>
          <a:p>
            <a:r>
              <a:rPr lang="en-US" dirty="0" smtClean="0"/>
              <a:t>Viewpoint neutral criteria</a:t>
            </a:r>
          </a:p>
          <a:p>
            <a:r>
              <a:rPr lang="en-US" dirty="0" smtClean="0"/>
              <a:t>Reasonable Time, Place and Manner Restrictions </a:t>
            </a:r>
          </a:p>
          <a:p>
            <a:pPr lvl="1"/>
            <a:r>
              <a:rPr lang="en-US" dirty="0" smtClean="0"/>
              <a:t>Narrowly Tailored</a:t>
            </a:r>
          </a:p>
          <a:p>
            <a:pPr lvl="1"/>
            <a:r>
              <a:rPr lang="en-US" dirty="0" smtClean="0"/>
              <a:t>Alternative channels of communication exist</a:t>
            </a:r>
          </a:p>
          <a:p>
            <a:r>
              <a:rPr lang="en-US" dirty="0" smtClean="0"/>
              <a:t>Incremental efforts to control/prevent disruption</a:t>
            </a:r>
          </a:p>
          <a:p>
            <a:r>
              <a:rPr lang="en-US" dirty="0" smtClean="0"/>
              <a:t>Case by Case basis</a:t>
            </a:r>
          </a:p>
          <a:p>
            <a:r>
              <a:rPr lang="en-US" dirty="0" smtClean="0"/>
              <a:t>Very few, if any, events have been cancelled because of lack of availability of appropriate forum</a:t>
            </a:r>
          </a:p>
          <a:p>
            <a:r>
              <a:rPr lang="en-US" dirty="0" smtClean="0"/>
              <a:t>Transparency</a:t>
            </a:r>
          </a:p>
          <a:p>
            <a:endParaRPr lang="en-US" dirty="0" smtClean="0"/>
          </a:p>
          <a:p>
            <a:endParaRPr lang="en-US" dirty="0"/>
          </a:p>
        </p:txBody>
      </p:sp>
    </p:spTree>
    <p:extLst>
      <p:ext uri="{BB962C8B-B14F-4D97-AF65-F5344CB8AC3E}">
        <p14:creationId xmlns:p14="http://schemas.microsoft.com/office/powerpoint/2010/main" val="2922415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Reads</a:t>
            </a:r>
            <a:endParaRPr lang="en-US" dirty="0"/>
          </a:p>
        </p:txBody>
      </p:sp>
      <p:pic>
        <p:nvPicPr>
          <p:cNvPr id="53250" name="Picture 2" descr="Image result for picture of free spee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8382" y="1679480"/>
            <a:ext cx="9876881" cy="469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614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PROTECTED “SPEECH?”</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broad array of expressive conduct -- oral, written, </a:t>
            </a:r>
            <a:r>
              <a:rPr lang="en-US" dirty="0" smtClean="0"/>
              <a:t>pictorial </a:t>
            </a:r>
            <a:r>
              <a:rPr lang="en-US" dirty="0"/>
              <a:t>and other expressive means that convey an idea.  </a:t>
            </a:r>
            <a:endParaRPr lang="en-US" dirty="0" smtClean="0"/>
          </a:p>
          <a:p>
            <a:r>
              <a:rPr lang="en-US" dirty="0" smtClean="0"/>
              <a:t>“</a:t>
            </a:r>
            <a:r>
              <a:rPr lang="en-US" dirty="0"/>
              <a:t>Symbolic speech,” such as burning the flag at a protest rally, is also protected, so long as it is not intertwined with additional factors such as disruptive conduct, which is not </a:t>
            </a:r>
            <a:r>
              <a:rPr lang="en-US" dirty="0" smtClean="0"/>
              <a:t>protected</a:t>
            </a:r>
          </a:p>
          <a:p>
            <a:r>
              <a:rPr lang="en-US" dirty="0" smtClean="0"/>
              <a:t>4 Types:				</a:t>
            </a:r>
          </a:p>
          <a:p>
            <a:pPr lvl="1"/>
            <a:r>
              <a:rPr lang="en-US" dirty="0" smtClean="0"/>
              <a:t>political*					</a:t>
            </a:r>
          </a:p>
          <a:p>
            <a:pPr lvl="1"/>
            <a:r>
              <a:rPr lang="en-US" dirty="0" smtClean="0"/>
              <a:t>Religious</a:t>
            </a:r>
            <a:r>
              <a:rPr lang="en-US" dirty="0"/>
              <a:t>*</a:t>
            </a:r>
            <a:r>
              <a:rPr lang="en-US" dirty="0" smtClean="0"/>
              <a:t> </a:t>
            </a:r>
          </a:p>
          <a:p>
            <a:pPr lvl="1"/>
            <a:r>
              <a:rPr lang="en-US" dirty="0" smtClean="0"/>
              <a:t>corporate </a:t>
            </a:r>
            <a:endParaRPr lang="en-US" dirty="0"/>
          </a:p>
          <a:p>
            <a:pPr lvl="1"/>
            <a:r>
              <a:rPr lang="en-US" dirty="0" smtClean="0"/>
              <a:t>commercial</a:t>
            </a:r>
            <a:endParaRPr lang="en-US" dirty="0"/>
          </a:p>
        </p:txBody>
      </p:sp>
      <p:pic>
        <p:nvPicPr>
          <p:cNvPr id="5" name="Picture 4" descr="Free Speech Online"/>
          <p:cNvPicPr/>
          <p:nvPr/>
        </p:nvPicPr>
        <p:blipFill>
          <a:blip r:embed="rId2">
            <a:extLst>
              <a:ext uri="{28A0092B-C50C-407E-A947-70E740481C1C}">
                <a14:useLocalDpi xmlns:a14="http://schemas.microsoft.com/office/drawing/2010/main" val="0"/>
              </a:ext>
            </a:extLst>
          </a:blip>
          <a:srcRect/>
          <a:stretch>
            <a:fillRect/>
          </a:stretch>
        </p:blipFill>
        <p:spPr bwMode="auto">
          <a:xfrm>
            <a:off x="5269921" y="4015046"/>
            <a:ext cx="5736129" cy="2699847"/>
          </a:xfrm>
          <a:prstGeom prst="rect">
            <a:avLst/>
          </a:prstGeom>
          <a:noFill/>
          <a:ln>
            <a:noFill/>
          </a:ln>
        </p:spPr>
      </p:pic>
    </p:spTree>
    <p:extLst>
      <p:ext uri="{BB962C8B-B14F-4D97-AF65-F5344CB8AC3E}">
        <p14:creationId xmlns:p14="http://schemas.microsoft.com/office/powerpoint/2010/main" val="837486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Non-Protected “Speech?”</a:t>
            </a:r>
            <a:endParaRPr lang="en-US" dirty="0"/>
          </a:p>
        </p:txBody>
      </p:sp>
      <p:sp>
        <p:nvSpPr>
          <p:cNvPr id="3" name="Content Placeholder 2"/>
          <p:cNvSpPr>
            <a:spLocks noGrp="1"/>
          </p:cNvSpPr>
          <p:nvPr>
            <p:ph idx="1"/>
          </p:nvPr>
        </p:nvSpPr>
        <p:spPr/>
        <p:txBody>
          <a:bodyPr/>
          <a:lstStyle/>
          <a:p>
            <a:pPr marL="0" indent="0">
              <a:buNone/>
            </a:pPr>
            <a:r>
              <a:rPr lang="en-US" dirty="0"/>
              <a:t>•	Promoting actual violence or </a:t>
            </a:r>
            <a:r>
              <a:rPr lang="en-US" dirty="0" smtClean="0"/>
              <a:t>harm*</a:t>
            </a:r>
            <a:endParaRPr lang="en-US" dirty="0"/>
          </a:p>
          <a:p>
            <a:pPr marL="0" indent="0">
              <a:buNone/>
            </a:pPr>
            <a:r>
              <a:rPr lang="en-US" dirty="0"/>
              <a:t>•	“Fighting </a:t>
            </a:r>
            <a:r>
              <a:rPr lang="en-US" dirty="0" smtClean="0"/>
              <a:t>words”  </a:t>
            </a:r>
            <a:endParaRPr lang="en-US" dirty="0"/>
          </a:p>
          <a:p>
            <a:pPr marL="0" indent="0">
              <a:buNone/>
            </a:pPr>
            <a:r>
              <a:rPr lang="en-US" dirty="0"/>
              <a:t>•	True </a:t>
            </a:r>
            <a:r>
              <a:rPr lang="en-US" dirty="0" smtClean="0"/>
              <a:t>threats</a:t>
            </a:r>
            <a:endParaRPr lang="en-US" dirty="0"/>
          </a:p>
          <a:p>
            <a:pPr marL="0" indent="0">
              <a:buNone/>
            </a:pPr>
            <a:r>
              <a:rPr lang="en-US" dirty="0"/>
              <a:t>•	Expression that constitutes criminal or severe </a:t>
            </a:r>
            <a:r>
              <a:rPr lang="en-US" dirty="0" smtClean="0"/>
              <a:t>harassment*</a:t>
            </a:r>
            <a:endParaRPr lang="en-US" dirty="0"/>
          </a:p>
          <a:p>
            <a:pPr marL="0" indent="0">
              <a:buNone/>
            </a:pPr>
            <a:r>
              <a:rPr lang="en-US" dirty="0"/>
              <a:t>•	</a:t>
            </a:r>
            <a:r>
              <a:rPr lang="en-US" dirty="0" smtClean="0"/>
              <a:t>Defamation</a:t>
            </a:r>
            <a:endParaRPr lang="en-US" dirty="0"/>
          </a:p>
          <a:p>
            <a:pPr marL="0" indent="0">
              <a:buNone/>
            </a:pPr>
            <a:r>
              <a:rPr lang="en-US" dirty="0"/>
              <a:t>•	</a:t>
            </a:r>
            <a:r>
              <a:rPr lang="en-US" dirty="0" smtClean="0"/>
              <a:t>Obscenity</a:t>
            </a:r>
            <a:endParaRPr lang="en-US" dirty="0"/>
          </a:p>
          <a:p>
            <a:pPr marL="0" indent="0">
              <a:buNone/>
            </a:pPr>
            <a:r>
              <a:rPr lang="en-US" dirty="0"/>
              <a:t>•	False </a:t>
            </a:r>
            <a:r>
              <a:rPr lang="en-US" dirty="0" smtClean="0"/>
              <a:t>advertising</a:t>
            </a:r>
            <a:endParaRPr lang="en-US" dirty="0"/>
          </a:p>
          <a:p>
            <a:pPr marL="0" indent="0">
              <a:buNone/>
            </a:pPr>
            <a:r>
              <a:rPr lang="en-US" dirty="0"/>
              <a:t>•	U</a:t>
            </a:r>
            <a:r>
              <a:rPr lang="en-US" dirty="0" smtClean="0"/>
              <a:t>se </a:t>
            </a:r>
            <a:r>
              <a:rPr lang="en-US" dirty="0"/>
              <a:t>of public resources for partisan political activities</a:t>
            </a:r>
          </a:p>
          <a:p>
            <a:endParaRPr lang="en-US" dirty="0"/>
          </a:p>
        </p:txBody>
      </p:sp>
    </p:spTree>
    <p:extLst>
      <p:ext uri="{BB962C8B-B14F-4D97-AF65-F5344CB8AC3E}">
        <p14:creationId xmlns:p14="http://schemas.microsoft.com/office/powerpoint/2010/main" val="1110319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Restrictions on Speech in a University setting</a:t>
            </a:r>
            <a:endParaRPr lang="en-US" dirty="0"/>
          </a:p>
        </p:txBody>
      </p:sp>
      <p:sp>
        <p:nvSpPr>
          <p:cNvPr id="3" name="Content Placeholder 2"/>
          <p:cNvSpPr>
            <a:spLocks noGrp="1"/>
          </p:cNvSpPr>
          <p:nvPr>
            <p:ph idx="1"/>
          </p:nvPr>
        </p:nvSpPr>
        <p:spPr/>
        <p:txBody>
          <a:bodyPr/>
          <a:lstStyle/>
          <a:p>
            <a:r>
              <a:rPr lang="en-US" dirty="0" smtClean="0"/>
              <a:t>Depends on the forum</a:t>
            </a:r>
          </a:p>
          <a:p>
            <a:endParaRPr lang="en-US" dirty="0"/>
          </a:p>
          <a:p>
            <a:endParaRPr lang="en-US" dirty="0" smtClean="0"/>
          </a:p>
          <a:p>
            <a:endParaRPr lang="en-US" dirty="0"/>
          </a:p>
        </p:txBody>
      </p:sp>
      <p:pic>
        <p:nvPicPr>
          <p:cNvPr id="6" name="Picture 5" descr="https://tse4.mm.bing.net/th?id=OIP.BreHzQKfLV2q-TCBgnL3wQEsDI&amp;pid=15.1&amp;P=0&amp;w=259&amp;h=173"/>
          <p:cNvPicPr/>
          <p:nvPr/>
        </p:nvPicPr>
        <p:blipFill>
          <a:blip r:embed="rId2">
            <a:extLst>
              <a:ext uri="{28A0092B-C50C-407E-A947-70E740481C1C}">
                <a14:useLocalDpi xmlns:a14="http://schemas.microsoft.com/office/drawing/2010/main" val="0"/>
              </a:ext>
            </a:extLst>
          </a:blip>
          <a:srcRect/>
          <a:stretch>
            <a:fillRect/>
          </a:stretch>
        </p:blipFill>
        <p:spPr bwMode="auto">
          <a:xfrm>
            <a:off x="1856232" y="2543174"/>
            <a:ext cx="8595359" cy="2998089"/>
          </a:xfrm>
          <a:prstGeom prst="rect">
            <a:avLst/>
          </a:prstGeom>
          <a:noFill/>
          <a:ln>
            <a:noFill/>
          </a:ln>
        </p:spPr>
      </p:pic>
    </p:spTree>
    <p:extLst>
      <p:ext uri="{BB962C8B-B14F-4D97-AF65-F5344CB8AC3E}">
        <p14:creationId xmlns:p14="http://schemas.microsoft.com/office/powerpoint/2010/main" val="2512804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1245</TotalTime>
  <Words>1239</Words>
  <Application>Microsoft Office PowerPoint</Application>
  <PresentationFormat>Widescreen</PresentationFormat>
  <Paragraphs>123</Paragraphs>
  <Slides>63</Slides>
  <Notes>0</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8" baseType="lpstr">
      <vt:lpstr>Arial</vt:lpstr>
      <vt:lpstr>Calibri</vt:lpstr>
      <vt:lpstr>Calibri Light</vt:lpstr>
      <vt:lpstr>Office Theme</vt:lpstr>
      <vt:lpstr>Acrobat Document</vt:lpstr>
      <vt:lpstr> THE FIRST AMENDMENT RIGHTS OF STUDENTS AND THIRD PARTY SPEAKERS:   WHAT CAN A PUBLIC UNIVERSITY DO AND WHERE CAN THEY DO IT?</vt:lpstr>
      <vt:lpstr>Agenda</vt:lpstr>
      <vt:lpstr>The First Amendment to the United States Constitution</vt:lpstr>
      <vt:lpstr>The California Constitution</vt:lpstr>
      <vt:lpstr>UC Policy on Free Speech and Assembly</vt:lpstr>
      <vt:lpstr>Article IX Section 9 of California Constitution</vt:lpstr>
      <vt:lpstr>PROTECTED “SPEECH?” </vt:lpstr>
      <vt:lpstr>Non-Protected “Speech?”</vt:lpstr>
      <vt:lpstr>Restrictions on Speech in a University setting</vt:lpstr>
      <vt:lpstr>PowerPoint Presentation</vt:lpstr>
      <vt:lpstr>The California Compatibility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ACCEPTED AND REJECTED METHODS FOR RESTRICTIONS ON SPEECH  </vt:lpstr>
      <vt:lpstr>PowerPoint Presentation</vt:lpstr>
      <vt:lpstr>Heckler’s Veto</vt:lpstr>
      <vt:lpstr>Heckler’s Veto Jurisprudence</vt:lpstr>
      <vt:lpstr>Heckler’s Veto (Public vs Quasi-Public Forum)</vt:lpstr>
      <vt:lpstr>Recurring Themes/Past Incidents</vt:lpstr>
      <vt:lpstr>Why the heightened focus now</vt:lpstr>
      <vt:lpstr>MAGA Hat Incident at UCR  </vt:lpstr>
      <vt:lpstr>Two Competing Interests</vt:lpstr>
      <vt:lpstr>Two Competing Interests</vt:lpstr>
      <vt:lpstr>PowerPoint Presentation</vt:lpstr>
      <vt:lpstr>Legislative Efforts Aimed at UC (SB 472)</vt:lpstr>
      <vt:lpstr>Legislative Efforts Aimed at UC (ACA 14)</vt:lpstr>
      <vt:lpstr>Legislation aimed at UC (ACR-21)</vt:lpstr>
      <vt:lpstr>New Inquiry/Focus on Costs</vt:lpstr>
      <vt:lpstr>Legislative Ideas</vt:lpstr>
      <vt:lpstr>Buzz Words when speaking with legislators</vt:lpstr>
      <vt:lpstr>Good Reads</vt:lpstr>
    </vt:vector>
  </TitlesOfParts>
  <Company>UC Riverside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First Amendment Rights of Students, Protestors, Gadflies and Assorted Miscreants: What can a public institution do and where?</dc:title>
  <dc:creator>Megan Johnson</dc:creator>
  <cp:lastModifiedBy>David Bergquist</cp:lastModifiedBy>
  <cp:revision>80</cp:revision>
  <dcterms:created xsi:type="dcterms:W3CDTF">2017-11-08T16:44:40Z</dcterms:created>
  <dcterms:modified xsi:type="dcterms:W3CDTF">2017-11-21T21:09:20Z</dcterms:modified>
</cp:coreProperties>
</file>