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9" r:id="rId2"/>
  </p:sldMasterIdLst>
  <p:notesMasterIdLst>
    <p:notesMasterId r:id="rId129"/>
  </p:notesMasterIdLst>
  <p:handoutMasterIdLst>
    <p:handoutMasterId r:id="rId130"/>
  </p:handoutMasterIdLst>
  <p:sldIdLst>
    <p:sldId id="280" r:id="rId3"/>
    <p:sldId id="341" r:id="rId4"/>
    <p:sldId id="463" r:id="rId5"/>
    <p:sldId id="399" r:id="rId6"/>
    <p:sldId id="398" r:id="rId7"/>
    <p:sldId id="400" r:id="rId8"/>
    <p:sldId id="401" r:id="rId9"/>
    <p:sldId id="402" r:id="rId10"/>
    <p:sldId id="352" r:id="rId11"/>
    <p:sldId id="353" r:id="rId12"/>
    <p:sldId id="325" r:id="rId13"/>
    <p:sldId id="387" r:id="rId14"/>
    <p:sldId id="466" r:id="rId15"/>
    <p:sldId id="467" r:id="rId16"/>
    <p:sldId id="360" r:id="rId17"/>
    <p:sldId id="393" r:id="rId18"/>
    <p:sldId id="396" r:id="rId19"/>
    <p:sldId id="406" r:id="rId20"/>
    <p:sldId id="403" r:id="rId21"/>
    <p:sldId id="404" r:id="rId22"/>
    <p:sldId id="453" r:id="rId23"/>
    <p:sldId id="452" r:id="rId24"/>
    <p:sldId id="455" r:id="rId25"/>
    <p:sldId id="405" r:id="rId26"/>
    <p:sldId id="408" r:id="rId27"/>
    <p:sldId id="407" r:id="rId28"/>
    <p:sldId id="411" r:id="rId29"/>
    <p:sldId id="409" r:id="rId30"/>
    <p:sldId id="410" r:id="rId31"/>
    <p:sldId id="412" r:id="rId32"/>
    <p:sldId id="414" r:id="rId33"/>
    <p:sldId id="415" r:id="rId34"/>
    <p:sldId id="416" r:id="rId35"/>
    <p:sldId id="417" r:id="rId36"/>
    <p:sldId id="418" r:id="rId37"/>
    <p:sldId id="419" r:id="rId38"/>
    <p:sldId id="465" r:id="rId39"/>
    <p:sldId id="451"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75" r:id="rId55"/>
    <p:sldId id="476" r:id="rId56"/>
    <p:sldId id="477" r:id="rId57"/>
    <p:sldId id="478" r:id="rId58"/>
    <p:sldId id="531" r:id="rId59"/>
    <p:sldId id="532" r:id="rId60"/>
    <p:sldId id="533" r:id="rId61"/>
    <p:sldId id="534" r:id="rId62"/>
    <p:sldId id="535" r:id="rId63"/>
    <p:sldId id="536" r:id="rId64"/>
    <p:sldId id="537" r:id="rId65"/>
    <p:sldId id="538" r:id="rId66"/>
    <p:sldId id="539" r:id="rId67"/>
    <p:sldId id="540" r:id="rId68"/>
    <p:sldId id="541" r:id="rId69"/>
    <p:sldId id="542" r:id="rId70"/>
    <p:sldId id="543" r:id="rId71"/>
    <p:sldId id="544" r:id="rId72"/>
    <p:sldId id="545" r:id="rId73"/>
    <p:sldId id="481" r:id="rId74"/>
    <p:sldId id="484"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46" r:id="rId96"/>
    <p:sldId id="505" r:id="rId97"/>
    <p:sldId id="506" r:id="rId98"/>
    <p:sldId id="548" r:id="rId99"/>
    <p:sldId id="507" r:id="rId100"/>
    <p:sldId id="508" r:id="rId101"/>
    <p:sldId id="509" r:id="rId102"/>
    <p:sldId id="511" r:id="rId103"/>
    <p:sldId id="513" r:id="rId104"/>
    <p:sldId id="514" r:id="rId105"/>
    <p:sldId id="515" r:id="rId106"/>
    <p:sldId id="516" r:id="rId107"/>
    <p:sldId id="517"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470" r:id="rId122"/>
    <p:sldId id="471" r:id="rId123"/>
    <p:sldId id="472" r:id="rId124"/>
    <p:sldId id="473" r:id="rId125"/>
    <p:sldId id="474" r:id="rId126"/>
    <p:sldId id="386" r:id="rId127"/>
    <p:sldId id="338" r:id="rId1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Dunlap" initials="J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AAB"/>
    <a:srgbClr val="0F7FC5"/>
    <a:srgbClr val="DFE65F"/>
    <a:srgbClr val="E8E8E8"/>
    <a:srgbClr val="FFFFFF"/>
    <a:srgbClr val="FFCC00"/>
    <a:srgbClr val="666666"/>
    <a:srgbClr val="4D4D4D"/>
    <a:srgbClr val="404040"/>
    <a:srgbClr val="A6A7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4556" autoAdjust="0"/>
  </p:normalViewPr>
  <p:slideViewPr>
    <p:cSldViewPr snapToGrid="0">
      <p:cViewPr varScale="1">
        <p:scale>
          <a:sx n="84" d="100"/>
          <a:sy n="84" d="100"/>
        </p:scale>
        <p:origin x="1622" y="77"/>
      </p:cViewPr>
      <p:guideLst>
        <p:guide orient="horz" pos="2160"/>
        <p:guide pos="547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DFD9C-3CCB-4F3F-9849-9D580169FD19}"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n-US"/>
        </a:p>
      </dgm:t>
    </dgm:pt>
    <dgm:pt modelId="{48374C0B-DA62-483D-8CE0-E36A3373678F}">
      <dgm:prSet phldrT="[Text]"/>
      <dgm:spPr/>
      <dgm:t>
        <a:bodyPr/>
        <a:lstStyle/>
        <a:p>
          <a:r>
            <a:rPr lang="en-US" b="1" dirty="0" smtClean="0"/>
            <a:t>Resource</a:t>
          </a:r>
          <a:endParaRPr lang="en-US" b="1" dirty="0"/>
        </a:p>
      </dgm:t>
    </dgm:pt>
    <dgm:pt modelId="{06173732-9555-40BB-9525-511BEAA02A00}" type="parTrans" cxnId="{45215716-594D-4F8B-BC11-86CF2D666009}">
      <dgm:prSet/>
      <dgm:spPr/>
      <dgm:t>
        <a:bodyPr/>
        <a:lstStyle/>
        <a:p>
          <a:endParaRPr lang="en-US"/>
        </a:p>
      </dgm:t>
    </dgm:pt>
    <dgm:pt modelId="{D28A7232-AE93-4CF3-90F6-D9DDA4082CE9}" type="sibTrans" cxnId="{45215716-594D-4F8B-BC11-86CF2D666009}">
      <dgm:prSet/>
      <dgm:spPr/>
      <dgm:t>
        <a:bodyPr/>
        <a:lstStyle/>
        <a:p>
          <a:endParaRPr lang="en-US"/>
        </a:p>
      </dgm:t>
    </dgm:pt>
    <dgm:pt modelId="{87E6529F-6476-4F8B-896F-8D9AB28923F8}">
      <dgm:prSet phldrT="[Text]" custT="1"/>
      <dgm:spPr/>
      <dgm:t>
        <a:bodyPr/>
        <a:lstStyle/>
        <a:p>
          <a:r>
            <a:rPr lang="en-US" sz="1600" b="1" dirty="0" smtClean="0"/>
            <a:t>CARE</a:t>
          </a:r>
          <a:endParaRPr lang="en-US" sz="1600" b="1" dirty="0"/>
        </a:p>
      </dgm:t>
    </dgm:pt>
    <dgm:pt modelId="{C5562D0F-2650-4359-8EC7-5F1CBCEC6EA7}" type="parTrans" cxnId="{4D5757D5-2114-4271-8FDB-37C4A35EF805}">
      <dgm:prSet/>
      <dgm:spPr/>
      <dgm:t>
        <a:bodyPr/>
        <a:lstStyle/>
        <a:p>
          <a:endParaRPr lang="en-US"/>
        </a:p>
      </dgm:t>
    </dgm:pt>
    <dgm:pt modelId="{E525516E-C3D1-478F-B8A4-7A4BB46C44D9}" type="sibTrans" cxnId="{4D5757D5-2114-4271-8FDB-37C4A35EF805}">
      <dgm:prSet/>
      <dgm:spPr/>
      <dgm:t>
        <a:bodyPr/>
        <a:lstStyle/>
        <a:p>
          <a:endParaRPr lang="en-US"/>
        </a:p>
      </dgm:t>
    </dgm:pt>
    <dgm:pt modelId="{A67BCF18-CCD9-4E35-A55F-E81FEAD53B09}">
      <dgm:prSet phldrT="[Text]" custT="1"/>
      <dgm:spPr/>
      <dgm:t>
        <a:bodyPr/>
        <a:lstStyle/>
        <a:p>
          <a:r>
            <a:rPr lang="en-US" sz="2000" b="1" dirty="0" smtClean="0"/>
            <a:t>Investigation</a:t>
          </a:r>
          <a:endParaRPr lang="en-US" sz="2000" b="1" dirty="0"/>
        </a:p>
      </dgm:t>
    </dgm:pt>
    <dgm:pt modelId="{8AFB032D-4C77-494E-93C2-8764297663A8}" type="parTrans" cxnId="{94D33D5F-5C00-4497-B696-0C3BCA06DD37}">
      <dgm:prSet/>
      <dgm:spPr/>
      <dgm:t>
        <a:bodyPr/>
        <a:lstStyle/>
        <a:p>
          <a:endParaRPr lang="en-US"/>
        </a:p>
      </dgm:t>
    </dgm:pt>
    <dgm:pt modelId="{0C49EE36-6479-46D6-BD6A-F4085C81544E}" type="sibTrans" cxnId="{94D33D5F-5C00-4497-B696-0C3BCA06DD37}">
      <dgm:prSet/>
      <dgm:spPr/>
      <dgm:t>
        <a:bodyPr/>
        <a:lstStyle/>
        <a:p>
          <a:endParaRPr lang="en-US"/>
        </a:p>
      </dgm:t>
    </dgm:pt>
    <dgm:pt modelId="{E79D6794-058C-4A1C-BD9A-BA1B79D0BE62}">
      <dgm:prSet phldrT="[Text]" custT="1"/>
      <dgm:spPr/>
      <dgm:t>
        <a:bodyPr/>
        <a:lstStyle/>
        <a:p>
          <a:r>
            <a:rPr lang="en-US" sz="1600" b="1" dirty="0" smtClean="0"/>
            <a:t>Title IX investigates</a:t>
          </a:r>
          <a:endParaRPr lang="en-US" sz="1600" b="1" dirty="0"/>
        </a:p>
      </dgm:t>
    </dgm:pt>
    <dgm:pt modelId="{0248E9BE-50C4-4DAC-A81F-FAEEE07B4B0C}" type="parTrans" cxnId="{9EA08BBA-2543-4D94-97BE-6BB206CC1302}">
      <dgm:prSet/>
      <dgm:spPr/>
      <dgm:t>
        <a:bodyPr/>
        <a:lstStyle/>
        <a:p>
          <a:endParaRPr lang="en-US"/>
        </a:p>
      </dgm:t>
    </dgm:pt>
    <dgm:pt modelId="{2CBF0D6B-FF04-4228-A990-B29256D2E113}" type="sibTrans" cxnId="{9EA08BBA-2543-4D94-97BE-6BB206CC1302}">
      <dgm:prSet/>
      <dgm:spPr/>
      <dgm:t>
        <a:bodyPr/>
        <a:lstStyle/>
        <a:p>
          <a:endParaRPr lang="en-US"/>
        </a:p>
      </dgm:t>
    </dgm:pt>
    <dgm:pt modelId="{D70653E0-F410-4A76-AF57-100F8CAC43B1}">
      <dgm:prSet phldrT="[Text]"/>
      <dgm:spPr/>
      <dgm:t>
        <a:bodyPr/>
        <a:lstStyle/>
        <a:p>
          <a:r>
            <a:rPr lang="en-US" b="1" dirty="0" smtClean="0"/>
            <a:t>Findings &amp; Sanctions</a:t>
          </a:r>
          <a:endParaRPr lang="en-US" b="1" dirty="0"/>
        </a:p>
      </dgm:t>
    </dgm:pt>
    <dgm:pt modelId="{C9892387-AAE3-4B49-8A17-2019F5B5B82C}" type="parTrans" cxnId="{2B03CEAA-CB8E-4806-891F-3F68B819CFCA}">
      <dgm:prSet/>
      <dgm:spPr/>
      <dgm:t>
        <a:bodyPr/>
        <a:lstStyle/>
        <a:p>
          <a:endParaRPr lang="en-US"/>
        </a:p>
      </dgm:t>
    </dgm:pt>
    <dgm:pt modelId="{D9814227-8473-4F22-9C0A-D98F2F1118BE}" type="sibTrans" cxnId="{2B03CEAA-CB8E-4806-891F-3F68B819CFCA}">
      <dgm:prSet/>
      <dgm:spPr/>
      <dgm:t>
        <a:bodyPr/>
        <a:lstStyle/>
        <a:p>
          <a:endParaRPr lang="en-US"/>
        </a:p>
      </dgm:t>
    </dgm:pt>
    <dgm:pt modelId="{2C84E208-D0BC-4379-B384-534EB0A76A38}">
      <dgm:prSet phldrT="[Text]"/>
      <dgm:spPr/>
      <dgm:t>
        <a:bodyPr/>
        <a:lstStyle/>
        <a:p>
          <a:r>
            <a:rPr lang="en-US" b="1" dirty="0" smtClean="0">
              <a:solidFill>
                <a:srgbClr val="FF0000"/>
              </a:solidFill>
            </a:rPr>
            <a:t>Appeal</a:t>
          </a:r>
          <a:endParaRPr lang="en-US" b="1" dirty="0">
            <a:solidFill>
              <a:srgbClr val="FF0000"/>
            </a:solidFill>
          </a:endParaRPr>
        </a:p>
      </dgm:t>
    </dgm:pt>
    <dgm:pt modelId="{7F3062EB-1040-4BC0-8FF4-19C870CA34CB}" type="parTrans" cxnId="{5A41E4BA-29B5-4027-92D2-500D8D802B9C}">
      <dgm:prSet/>
      <dgm:spPr/>
      <dgm:t>
        <a:bodyPr/>
        <a:lstStyle/>
        <a:p>
          <a:endParaRPr lang="en-US"/>
        </a:p>
      </dgm:t>
    </dgm:pt>
    <dgm:pt modelId="{87C68480-3FE1-43C2-BA2F-2FA1B05063FE}" type="sibTrans" cxnId="{5A41E4BA-29B5-4027-92D2-500D8D802B9C}">
      <dgm:prSet/>
      <dgm:spPr/>
      <dgm:t>
        <a:bodyPr/>
        <a:lstStyle/>
        <a:p>
          <a:endParaRPr lang="en-US"/>
        </a:p>
      </dgm:t>
    </dgm:pt>
    <dgm:pt modelId="{372FDD9F-DAAD-4205-92BE-558C9F2BE4EF}">
      <dgm:prSet phldrT="[Text]" custT="1"/>
      <dgm:spPr/>
      <dgm:t>
        <a:bodyPr/>
        <a:lstStyle/>
        <a:p>
          <a:r>
            <a:rPr lang="en-US" sz="1800" b="1" dirty="0" smtClean="0"/>
            <a:t>Student Conduct determines findings and sanctions</a:t>
          </a:r>
          <a:endParaRPr lang="en-US" sz="1800" b="1" dirty="0"/>
        </a:p>
      </dgm:t>
    </dgm:pt>
    <dgm:pt modelId="{A5206184-EF0D-4540-B79D-DE408300E7D1}" type="parTrans" cxnId="{F96ADF9A-8AAE-489C-A51F-704B7E5FC7E3}">
      <dgm:prSet/>
      <dgm:spPr/>
      <dgm:t>
        <a:bodyPr/>
        <a:lstStyle/>
        <a:p>
          <a:endParaRPr lang="en-US"/>
        </a:p>
      </dgm:t>
    </dgm:pt>
    <dgm:pt modelId="{4FFAA487-5683-4271-B855-0EB2A6976991}" type="sibTrans" cxnId="{F96ADF9A-8AAE-489C-A51F-704B7E5FC7E3}">
      <dgm:prSet/>
      <dgm:spPr/>
      <dgm:t>
        <a:bodyPr/>
        <a:lstStyle/>
        <a:p>
          <a:endParaRPr lang="en-US"/>
        </a:p>
      </dgm:t>
    </dgm:pt>
    <dgm:pt modelId="{4A1BFBA2-1796-4913-93B1-A3E7DBB71436}">
      <dgm:prSet phldrT="[Text]" custT="1"/>
      <dgm:spPr/>
      <dgm:t>
        <a:bodyPr/>
        <a:lstStyle/>
        <a:p>
          <a:r>
            <a:rPr lang="en-US" sz="1800" b="1" dirty="0" smtClean="0"/>
            <a:t>Appeal Hearing Body</a:t>
          </a:r>
          <a:endParaRPr lang="en-US" sz="1800" b="1" dirty="0"/>
        </a:p>
      </dgm:t>
    </dgm:pt>
    <dgm:pt modelId="{723FDBC5-9BFE-4DAF-8394-E24733AF2932}" type="parTrans" cxnId="{A8240529-D476-4A7D-97F0-9965FAB2B49B}">
      <dgm:prSet/>
      <dgm:spPr/>
      <dgm:t>
        <a:bodyPr/>
        <a:lstStyle/>
        <a:p>
          <a:endParaRPr lang="en-US"/>
        </a:p>
      </dgm:t>
    </dgm:pt>
    <dgm:pt modelId="{939C42A7-F765-4415-B735-8C24966D91EC}" type="sibTrans" cxnId="{A8240529-D476-4A7D-97F0-9965FAB2B49B}">
      <dgm:prSet/>
      <dgm:spPr/>
      <dgm:t>
        <a:bodyPr/>
        <a:lstStyle/>
        <a:p>
          <a:endParaRPr lang="en-US"/>
        </a:p>
      </dgm:t>
    </dgm:pt>
    <dgm:pt modelId="{5F3B32BB-42AF-4B87-AF9C-A935EA5A1933}" type="pres">
      <dgm:prSet presAssocID="{CC5DFD9C-3CCB-4F3F-9849-9D580169FD19}" presName="Name0" presStyleCnt="0">
        <dgm:presLayoutVars>
          <dgm:dir/>
        </dgm:presLayoutVars>
      </dgm:prSet>
      <dgm:spPr/>
      <dgm:t>
        <a:bodyPr/>
        <a:lstStyle/>
        <a:p>
          <a:endParaRPr lang="en-US"/>
        </a:p>
      </dgm:t>
    </dgm:pt>
    <dgm:pt modelId="{4F98BEC0-3F16-4E7C-9C80-48A9C44C2C96}" type="pres">
      <dgm:prSet presAssocID="{48374C0B-DA62-483D-8CE0-E36A3373678F}" presName="parComposite" presStyleCnt="0"/>
      <dgm:spPr/>
    </dgm:pt>
    <dgm:pt modelId="{257DA22D-2315-48EB-8C75-17F0EA22ED2A}" type="pres">
      <dgm:prSet presAssocID="{48374C0B-DA62-483D-8CE0-E36A3373678F}" presName="parBigCircle" presStyleLbl="node0" presStyleIdx="0" presStyleCnt="4"/>
      <dgm:spPr/>
    </dgm:pt>
    <dgm:pt modelId="{EFF33D72-34BD-4EDF-BF12-63D309DB19DA}" type="pres">
      <dgm:prSet presAssocID="{48374C0B-DA62-483D-8CE0-E36A3373678F}" presName="parTx" presStyleLbl="revTx" presStyleIdx="0" presStyleCnt="12"/>
      <dgm:spPr/>
      <dgm:t>
        <a:bodyPr/>
        <a:lstStyle/>
        <a:p>
          <a:endParaRPr lang="en-US"/>
        </a:p>
      </dgm:t>
    </dgm:pt>
    <dgm:pt modelId="{AD849040-C93D-4D28-837D-A094EDE67E36}" type="pres">
      <dgm:prSet presAssocID="{48374C0B-DA62-483D-8CE0-E36A3373678F}" presName="bSpace" presStyleCnt="0"/>
      <dgm:spPr/>
    </dgm:pt>
    <dgm:pt modelId="{9D8E1636-BB5F-47CA-8C20-3C5FCFF1D79D}" type="pres">
      <dgm:prSet presAssocID="{48374C0B-DA62-483D-8CE0-E36A3373678F}" presName="parBackupNorm" presStyleCnt="0"/>
      <dgm:spPr/>
    </dgm:pt>
    <dgm:pt modelId="{0B9AE31A-A31F-424A-8986-D78461465980}" type="pres">
      <dgm:prSet presAssocID="{D28A7232-AE93-4CF3-90F6-D9DDA4082CE9}" presName="parSpace" presStyleCnt="0"/>
      <dgm:spPr/>
    </dgm:pt>
    <dgm:pt modelId="{A6B2915B-7E10-4FE7-8281-7DBEF81BFEC2}" type="pres">
      <dgm:prSet presAssocID="{87E6529F-6476-4F8B-896F-8D9AB28923F8}" presName="desBackupLeftNorm" presStyleCnt="0"/>
      <dgm:spPr/>
    </dgm:pt>
    <dgm:pt modelId="{CA46A250-F97A-446E-A2BA-A5A6CE86FFFA}" type="pres">
      <dgm:prSet presAssocID="{87E6529F-6476-4F8B-896F-8D9AB28923F8}" presName="desComposite" presStyleCnt="0"/>
      <dgm:spPr/>
    </dgm:pt>
    <dgm:pt modelId="{9680E35B-9ECE-4FBE-A647-BE4806EE51C3}" type="pres">
      <dgm:prSet presAssocID="{87E6529F-6476-4F8B-896F-8D9AB28923F8}" presName="desCircle" presStyleLbl="node1" presStyleIdx="0" presStyleCnt="4"/>
      <dgm:spPr/>
    </dgm:pt>
    <dgm:pt modelId="{96F6810E-4AB7-4834-97F3-40C5490A61C1}" type="pres">
      <dgm:prSet presAssocID="{87E6529F-6476-4F8B-896F-8D9AB28923F8}" presName="chTx" presStyleLbl="revTx" presStyleIdx="1" presStyleCnt="12"/>
      <dgm:spPr/>
      <dgm:t>
        <a:bodyPr/>
        <a:lstStyle/>
        <a:p>
          <a:endParaRPr lang="en-US"/>
        </a:p>
      </dgm:t>
    </dgm:pt>
    <dgm:pt modelId="{07034653-5008-4E8E-924C-88B2EE67CFBA}" type="pres">
      <dgm:prSet presAssocID="{87E6529F-6476-4F8B-896F-8D9AB28923F8}" presName="desTx" presStyleLbl="revTx" presStyleIdx="2" presStyleCnt="12">
        <dgm:presLayoutVars>
          <dgm:bulletEnabled val="1"/>
        </dgm:presLayoutVars>
      </dgm:prSet>
      <dgm:spPr/>
    </dgm:pt>
    <dgm:pt modelId="{1211D03A-13BF-4B4C-B2C0-BA87428650F9}" type="pres">
      <dgm:prSet presAssocID="{87E6529F-6476-4F8B-896F-8D9AB28923F8}" presName="desBackupRightNorm" presStyleCnt="0"/>
      <dgm:spPr/>
    </dgm:pt>
    <dgm:pt modelId="{BBFC89E7-6AFC-4701-A123-BCABD101C1EB}" type="pres">
      <dgm:prSet presAssocID="{E525516E-C3D1-478F-B8A4-7A4BB46C44D9}" presName="desSpace" presStyleCnt="0"/>
      <dgm:spPr/>
    </dgm:pt>
    <dgm:pt modelId="{A983CC00-5ADF-488A-BBAD-901F13D6F3CA}" type="pres">
      <dgm:prSet presAssocID="{A67BCF18-CCD9-4E35-A55F-E81FEAD53B09}" presName="parComposite" presStyleCnt="0"/>
      <dgm:spPr/>
    </dgm:pt>
    <dgm:pt modelId="{23E6C564-7765-450C-9BBA-44F818F7DBC9}" type="pres">
      <dgm:prSet presAssocID="{A67BCF18-CCD9-4E35-A55F-E81FEAD53B09}" presName="parBigCircle" presStyleLbl="node0" presStyleIdx="1" presStyleCnt="4"/>
      <dgm:spPr/>
    </dgm:pt>
    <dgm:pt modelId="{F4E05397-ACD5-40B1-A7B0-FC65B9228E69}" type="pres">
      <dgm:prSet presAssocID="{A67BCF18-CCD9-4E35-A55F-E81FEAD53B09}" presName="parTx" presStyleLbl="revTx" presStyleIdx="3" presStyleCnt="12" custScaleX="130715" custScaleY="123205" custLinFactNeighborX="3798" custLinFactNeighborY="-8820"/>
      <dgm:spPr/>
      <dgm:t>
        <a:bodyPr/>
        <a:lstStyle/>
        <a:p>
          <a:endParaRPr lang="en-US"/>
        </a:p>
      </dgm:t>
    </dgm:pt>
    <dgm:pt modelId="{580C750F-E0D2-4F84-B781-DA0F5E46C2D3}" type="pres">
      <dgm:prSet presAssocID="{A67BCF18-CCD9-4E35-A55F-E81FEAD53B09}" presName="bSpace" presStyleCnt="0"/>
      <dgm:spPr/>
    </dgm:pt>
    <dgm:pt modelId="{C3F00BAD-1795-4575-8A38-1E07BAB5E3A2}" type="pres">
      <dgm:prSet presAssocID="{A67BCF18-CCD9-4E35-A55F-E81FEAD53B09}" presName="parBackupNorm" presStyleCnt="0"/>
      <dgm:spPr/>
    </dgm:pt>
    <dgm:pt modelId="{318C0595-E030-4D5C-BEA6-08446B32899E}" type="pres">
      <dgm:prSet presAssocID="{0C49EE36-6479-46D6-BD6A-F4085C81544E}" presName="parSpace" presStyleCnt="0"/>
      <dgm:spPr/>
    </dgm:pt>
    <dgm:pt modelId="{07EAD527-6738-4C75-92FB-F94F05496488}" type="pres">
      <dgm:prSet presAssocID="{E79D6794-058C-4A1C-BD9A-BA1B79D0BE62}" presName="desBackupLeftNorm" presStyleCnt="0"/>
      <dgm:spPr/>
    </dgm:pt>
    <dgm:pt modelId="{1D8866F0-92FE-46AC-ABB4-5D11A8D5CA1B}" type="pres">
      <dgm:prSet presAssocID="{E79D6794-058C-4A1C-BD9A-BA1B79D0BE62}" presName="desComposite" presStyleCnt="0"/>
      <dgm:spPr/>
    </dgm:pt>
    <dgm:pt modelId="{4063AC4B-6F71-4C97-9400-D1768B12EE1A}" type="pres">
      <dgm:prSet presAssocID="{E79D6794-058C-4A1C-BD9A-BA1B79D0BE62}" presName="desCircle" presStyleLbl="node1" presStyleIdx="1" presStyleCnt="4"/>
      <dgm:spPr/>
    </dgm:pt>
    <dgm:pt modelId="{EFBE76D5-7D57-48C0-897C-D5DA66D4D488}" type="pres">
      <dgm:prSet presAssocID="{E79D6794-058C-4A1C-BD9A-BA1B79D0BE62}" presName="chTx" presStyleLbl="revTx" presStyleIdx="4" presStyleCnt="12"/>
      <dgm:spPr/>
      <dgm:t>
        <a:bodyPr/>
        <a:lstStyle/>
        <a:p>
          <a:endParaRPr lang="en-US"/>
        </a:p>
      </dgm:t>
    </dgm:pt>
    <dgm:pt modelId="{0F3E5F16-CC1B-4829-AB90-2F3C768AE16F}" type="pres">
      <dgm:prSet presAssocID="{E79D6794-058C-4A1C-BD9A-BA1B79D0BE62}" presName="desTx" presStyleLbl="revTx" presStyleIdx="5" presStyleCnt="12">
        <dgm:presLayoutVars>
          <dgm:bulletEnabled val="1"/>
        </dgm:presLayoutVars>
      </dgm:prSet>
      <dgm:spPr/>
    </dgm:pt>
    <dgm:pt modelId="{F9A4D0C0-E8B8-4F1F-B0D4-9BF6C6C071A0}" type="pres">
      <dgm:prSet presAssocID="{E79D6794-058C-4A1C-BD9A-BA1B79D0BE62}" presName="desBackupRightNorm" presStyleCnt="0"/>
      <dgm:spPr/>
    </dgm:pt>
    <dgm:pt modelId="{3AD3C3B7-BF7B-4B69-801B-AF9BBEA8535A}" type="pres">
      <dgm:prSet presAssocID="{2CBF0D6B-FF04-4228-A990-B29256D2E113}" presName="desSpace" presStyleCnt="0"/>
      <dgm:spPr/>
    </dgm:pt>
    <dgm:pt modelId="{AD0D9CC2-1C26-434E-B24B-E90D55094972}" type="pres">
      <dgm:prSet presAssocID="{D70653E0-F410-4A76-AF57-100F8CAC43B1}" presName="parComposite" presStyleCnt="0"/>
      <dgm:spPr/>
    </dgm:pt>
    <dgm:pt modelId="{52CE0403-2ACC-4AD3-A244-65FDA3852E82}" type="pres">
      <dgm:prSet presAssocID="{D70653E0-F410-4A76-AF57-100F8CAC43B1}" presName="parBigCircle" presStyleLbl="node0" presStyleIdx="2" presStyleCnt="4"/>
      <dgm:spPr/>
    </dgm:pt>
    <dgm:pt modelId="{50538B47-6F2E-4478-9073-23D655828B1A}" type="pres">
      <dgm:prSet presAssocID="{D70653E0-F410-4A76-AF57-100F8CAC43B1}" presName="parTx" presStyleLbl="revTx" presStyleIdx="6" presStyleCnt="12"/>
      <dgm:spPr/>
      <dgm:t>
        <a:bodyPr/>
        <a:lstStyle/>
        <a:p>
          <a:endParaRPr lang="en-US"/>
        </a:p>
      </dgm:t>
    </dgm:pt>
    <dgm:pt modelId="{462659D4-BAD3-45D3-9B2E-B84B970C5BFF}" type="pres">
      <dgm:prSet presAssocID="{D70653E0-F410-4A76-AF57-100F8CAC43B1}" presName="bSpace" presStyleCnt="0"/>
      <dgm:spPr/>
    </dgm:pt>
    <dgm:pt modelId="{928BDEB5-7C4B-4783-96AD-1289A54892BF}" type="pres">
      <dgm:prSet presAssocID="{D70653E0-F410-4A76-AF57-100F8CAC43B1}" presName="parBackupNorm" presStyleCnt="0"/>
      <dgm:spPr/>
    </dgm:pt>
    <dgm:pt modelId="{41BF4867-5577-4328-BE2E-B255A5A7BF20}" type="pres">
      <dgm:prSet presAssocID="{D9814227-8473-4F22-9C0A-D98F2F1118BE}" presName="parSpace" presStyleCnt="0"/>
      <dgm:spPr/>
    </dgm:pt>
    <dgm:pt modelId="{99B136BA-7449-4505-8F86-CC3291DC29D0}" type="pres">
      <dgm:prSet presAssocID="{372FDD9F-DAAD-4205-92BE-558C9F2BE4EF}" presName="desBackupLeftNorm" presStyleCnt="0"/>
      <dgm:spPr/>
    </dgm:pt>
    <dgm:pt modelId="{7D7D4E1B-AC84-46EE-AAFF-0A050A7E13C1}" type="pres">
      <dgm:prSet presAssocID="{372FDD9F-DAAD-4205-92BE-558C9F2BE4EF}" presName="desComposite" presStyleCnt="0"/>
      <dgm:spPr/>
    </dgm:pt>
    <dgm:pt modelId="{193D352A-2D73-466E-8FC9-E9DE98754D6A}" type="pres">
      <dgm:prSet presAssocID="{372FDD9F-DAAD-4205-92BE-558C9F2BE4EF}" presName="desCircle" presStyleLbl="node1" presStyleIdx="2" presStyleCnt="4"/>
      <dgm:spPr/>
    </dgm:pt>
    <dgm:pt modelId="{84A078B8-CDBE-4AD0-8A18-927590AD4DDF}" type="pres">
      <dgm:prSet presAssocID="{372FDD9F-DAAD-4205-92BE-558C9F2BE4EF}" presName="chTx" presStyleLbl="revTx" presStyleIdx="7" presStyleCnt="12" custLinFactNeighborX="13167" custLinFactNeighborY="26288"/>
      <dgm:spPr/>
      <dgm:t>
        <a:bodyPr/>
        <a:lstStyle/>
        <a:p>
          <a:endParaRPr lang="en-US"/>
        </a:p>
      </dgm:t>
    </dgm:pt>
    <dgm:pt modelId="{8E7951FB-A702-42B0-A373-D8EB81BD296B}" type="pres">
      <dgm:prSet presAssocID="{372FDD9F-DAAD-4205-92BE-558C9F2BE4EF}" presName="desTx" presStyleLbl="revTx" presStyleIdx="8" presStyleCnt="12">
        <dgm:presLayoutVars>
          <dgm:bulletEnabled val="1"/>
        </dgm:presLayoutVars>
      </dgm:prSet>
      <dgm:spPr/>
    </dgm:pt>
    <dgm:pt modelId="{8E2F366E-E775-4854-A903-FFC216FC7AB8}" type="pres">
      <dgm:prSet presAssocID="{372FDD9F-DAAD-4205-92BE-558C9F2BE4EF}" presName="desBackupRightNorm" presStyleCnt="0"/>
      <dgm:spPr/>
    </dgm:pt>
    <dgm:pt modelId="{7EEBE3CA-7C12-4176-9943-843D3B71A1AE}" type="pres">
      <dgm:prSet presAssocID="{4FFAA487-5683-4271-B855-0EB2A6976991}" presName="desSpace" presStyleCnt="0"/>
      <dgm:spPr/>
    </dgm:pt>
    <dgm:pt modelId="{528B5B1E-DDD6-4500-8FFF-AC6084C394F4}" type="pres">
      <dgm:prSet presAssocID="{2C84E208-D0BC-4379-B384-534EB0A76A38}" presName="parComposite" presStyleCnt="0"/>
      <dgm:spPr/>
    </dgm:pt>
    <dgm:pt modelId="{90A9DBB6-AD24-4942-95BA-9BFD7B452E15}" type="pres">
      <dgm:prSet presAssocID="{2C84E208-D0BC-4379-B384-534EB0A76A38}" presName="parBigCircle" presStyleLbl="node0" presStyleIdx="3" presStyleCnt="4"/>
      <dgm:spPr/>
    </dgm:pt>
    <dgm:pt modelId="{1A2F3A53-D699-49BD-873E-AAF43C3DC0E5}" type="pres">
      <dgm:prSet presAssocID="{2C84E208-D0BC-4379-B384-534EB0A76A38}" presName="parTx" presStyleLbl="revTx" presStyleIdx="9" presStyleCnt="12"/>
      <dgm:spPr/>
      <dgm:t>
        <a:bodyPr/>
        <a:lstStyle/>
        <a:p>
          <a:endParaRPr lang="en-US"/>
        </a:p>
      </dgm:t>
    </dgm:pt>
    <dgm:pt modelId="{DAF1A87B-31ED-44E0-90DF-D8D993928C7D}" type="pres">
      <dgm:prSet presAssocID="{2C84E208-D0BC-4379-B384-534EB0A76A38}" presName="bSpace" presStyleCnt="0"/>
      <dgm:spPr/>
    </dgm:pt>
    <dgm:pt modelId="{3B7A8960-DED7-41F4-92C0-067569252683}" type="pres">
      <dgm:prSet presAssocID="{2C84E208-D0BC-4379-B384-534EB0A76A38}" presName="parBackupNorm" presStyleCnt="0"/>
      <dgm:spPr/>
    </dgm:pt>
    <dgm:pt modelId="{CB3812E2-ABC2-4A9B-9843-EC532E783349}" type="pres">
      <dgm:prSet presAssocID="{87C68480-3FE1-43C2-BA2F-2FA1B05063FE}" presName="parSpace" presStyleCnt="0"/>
      <dgm:spPr/>
    </dgm:pt>
    <dgm:pt modelId="{B87FE73D-95DF-4D97-9B11-62DEA5EBBCBE}" type="pres">
      <dgm:prSet presAssocID="{4A1BFBA2-1796-4913-93B1-A3E7DBB71436}" presName="desBackupLeftNorm" presStyleCnt="0"/>
      <dgm:spPr/>
    </dgm:pt>
    <dgm:pt modelId="{F6B3F5FF-8487-4F13-BF6D-7C23C7B5E29D}" type="pres">
      <dgm:prSet presAssocID="{4A1BFBA2-1796-4913-93B1-A3E7DBB71436}" presName="desComposite" presStyleCnt="0"/>
      <dgm:spPr/>
    </dgm:pt>
    <dgm:pt modelId="{568E3D70-4ADD-436B-9AFD-4B8BFB6E8901}" type="pres">
      <dgm:prSet presAssocID="{4A1BFBA2-1796-4913-93B1-A3E7DBB71436}" presName="desCircle" presStyleLbl="node1" presStyleIdx="3" presStyleCnt="4"/>
      <dgm:spPr/>
    </dgm:pt>
    <dgm:pt modelId="{BEE04B25-3BA4-4CFC-8420-B3BB52237193}" type="pres">
      <dgm:prSet presAssocID="{4A1BFBA2-1796-4913-93B1-A3E7DBB71436}" presName="chTx" presStyleLbl="revTx" presStyleIdx="10" presStyleCnt="12" custLinFactNeighborX="10241" custLinFactNeighborY="7931"/>
      <dgm:spPr/>
      <dgm:t>
        <a:bodyPr/>
        <a:lstStyle/>
        <a:p>
          <a:endParaRPr lang="en-US"/>
        </a:p>
      </dgm:t>
    </dgm:pt>
    <dgm:pt modelId="{964B8320-57FA-4A29-99A4-F2941880EA5A}" type="pres">
      <dgm:prSet presAssocID="{4A1BFBA2-1796-4913-93B1-A3E7DBB71436}" presName="desTx" presStyleLbl="revTx" presStyleIdx="11" presStyleCnt="12">
        <dgm:presLayoutVars>
          <dgm:bulletEnabled val="1"/>
        </dgm:presLayoutVars>
      </dgm:prSet>
      <dgm:spPr/>
    </dgm:pt>
    <dgm:pt modelId="{4C867BCD-DC1D-45E2-BFBE-FECE78654DD2}" type="pres">
      <dgm:prSet presAssocID="{4A1BFBA2-1796-4913-93B1-A3E7DBB71436}" presName="desBackupRightNorm" presStyleCnt="0"/>
      <dgm:spPr/>
    </dgm:pt>
    <dgm:pt modelId="{9ABFC8EB-405A-4E4D-9D2E-1614CD5D5B4D}" type="pres">
      <dgm:prSet presAssocID="{939C42A7-F765-4415-B735-8C24966D91EC}" presName="desSpace" presStyleCnt="0"/>
      <dgm:spPr/>
    </dgm:pt>
  </dgm:ptLst>
  <dgm:cxnLst>
    <dgm:cxn modelId="{9EA08BBA-2543-4D94-97BE-6BB206CC1302}" srcId="{A67BCF18-CCD9-4E35-A55F-E81FEAD53B09}" destId="{E79D6794-058C-4A1C-BD9A-BA1B79D0BE62}" srcOrd="0" destOrd="0" parTransId="{0248E9BE-50C4-4DAC-A81F-FAEEE07B4B0C}" sibTransId="{2CBF0D6B-FF04-4228-A990-B29256D2E113}"/>
    <dgm:cxn modelId="{EDA8E1AE-4BD1-4F41-B689-6020D4DCAFA6}" type="presOf" srcId="{48374C0B-DA62-483D-8CE0-E36A3373678F}" destId="{EFF33D72-34BD-4EDF-BF12-63D309DB19DA}" srcOrd="0" destOrd="0" presId="urn:microsoft.com/office/officeart/2008/layout/CircleAccentTimeline"/>
    <dgm:cxn modelId="{4D5757D5-2114-4271-8FDB-37C4A35EF805}" srcId="{48374C0B-DA62-483D-8CE0-E36A3373678F}" destId="{87E6529F-6476-4F8B-896F-8D9AB28923F8}" srcOrd="0" destOrd="0" parTransId="{C5562D0F-2650-4359-8EC7-5F1CBCEC6EA7}" sibTransId="{E525516E-C3D1-478F-B8A4-7A4BB46C44D9}"/>
    <dgm:cxn modelId="{2AE7F8F2-F966-430F-A095-EE225C26B4C7}" type="presOf" srcId="{2C84E208-D0BC-4379-B384-534EB0A76A38}" destId="{1A2F3A53-D699-49BD-873E-AAF43C3DC0E5}" srcOrd="0" destOrd="0" presId="urn:microsoft.com/office/officeart/2008/layout/CircleAccentTimeline"/>
    <dgm:cxn modelId="{56410F25-FAEB-40E0-BD69-EF886EF04F14}" type="presOf" srcId="{87E6529F-6476-4F8B-896F-8D9AB28923F8}" destId="{96F6810E-4AB7-4834-97F3-40C5490A61C1}" srcOrd="0" destOrd="0" presId="urn:microsoft.com/office/officeart/2008/layout/CircleAccentTimeline"/>
    <dgm:cxn modelId="{5E95EC35-9F92-4407-97E6-1B2702B5375C}" type="presOf" srcId="{A67BCF18-CCD9-4E35-A55F-E81FEAD53B09}" destId="{F4E05397-ACD5-40B1-A7B0-FC65B9228E69}" srcOrd="0" destOrd="0" presId="urn:microsoft.com/office/officeart/2008/layout/CircleAccentTimeline"/>
    <dgm:cxn modelId="{94D33D5F-5C00-4497-B696-0C3BCA06DD37}" srcId="{CC5DFD9C-3CCB-4F3F-9849-9D580169FD19}" destId="{A67BCF18-CCD9-4E35-A55F-E81FEAD53B09}" srcOrd="1" destOrd="0" parTransId="{8AFB032D-4C77-494E-93C2-8764297663A8}" sibTransId="{0C49EE36-6479-46D6-BD6A-F4085C81544E}"/>
    <dgm:cxn modelId="{3C9B520C-8258-4F01-9D76-ECA7D448EB42}" type="presOf" srcId="{372FDD9F-DAAD-4205-92BE-558C9F2BE4EF}" destId="{84A078B8-CDBE-4AD0-8A18-927590AD4DDF}" srcOrd="0" destOrd="0" presId="urn:microsoft.com/office/officeart/2008/layout/CircleAccentTimeline"/>
    <dgm:cxn modelId="{F28CFA50-FDA8-4199-A844-4FF2D6AC063B}" type="presOf" srcId="{4A1BFBA2-1796-4913-93B1-A3E7DBB71436}" destId="{BEE04B25-3BA4-4CFC-8420-B3BB52237193}" srcOrd="0" destOrd="0" presId="urn:microsoft.com/office/officeart/2008/layout/CircleAccentTimeline"/>
    <dgm:cxn modelId="{C6CB9639-CDFB-4578-9C81-FE18BCD37978}" type="presOf" srcId="{CC5DFD9C-3CCB-4F3F-9849-9D580169FD19}" destId="{5F3B32BB-42AF-4B87-AF9C-A935EA5A1933}" srcOrd="0" destOrd="0" presId="urn:microsoft.com/office/officeart/2008/layout/CircleAccentTimeline"/>
    <dgm:cxn modelId="{F875859E-9BFA-4B98-8BC0-EADE2D1DA3FD}" type="presOf" srcId="{E79D6794-058C-4A1C-BD9A-BA1B79D0BE62}" destId="{EFBE76D5-7D57-48C0-897C-D5DA66D4D488}" srcOrd="0" destOrd="0" presId="urn:microsoft.com/office/officeart/2008/layout/CircleAccentTimeline"/>
    <dgm:cxn modelId="{2B03CEAA-CB8E-4806-891F-3F68B819CFCA}" srcId="{CC5DFD9C-3CCB-4F3F-9849-9D580169FD19}" destId="{D70653E0-F410-4A76-AF57-100F8CAC43B1}" srcOrd="2" destOrd="0" parTransId="{C9892387-AAE3-4B49-8A17-2019F5B5B82C}" sibTransId="{D9814227-8473-4F22-9C0A-D98F2F1118BE}"/>
    <dgm:cxn modelId="{45215716-594D-4F8B-BC11-86CF2D666009}" srcId="{CC5DFD9C-3CCB-4F3F-9849-9D580169FD19}" destId="{48374C0B-DA62-483D-8CE0-E36A3373678F}" srcOrd="0" destOrd="0" parTransId="{06173732-9555-40BB-9525-511BEAA02A00}" sibTransId="{D28A7232-AE93-4CF3-90F6-D9DDA4082CE9}"/>
    <dgm:cxn modelId="{057A0820-EE59-47B9-846E-BCD73A46A166}" type="presOf" srcId="{D70653E0-F410-4A76-AF57-100F8CAC43B1}" destId="{50538B47-6F2E-4478-9073-23D655828B1A}" srcOrd="0" destOrd="0" presId="urn:microsoft.com/office/officeart/2008/layout/CircleAccentTimeline"/>
    <dgm:cxn modelId="{5A41E4BA-29B5-4027-92D2-500D8D802B9C}" srcId="{CC5DFD9C-3CCB-4F3F-9849-9D580169FD19}" destId="{2C84E208-D0BC-4379-B384-534EB0A76A38}" srcOrd="3" destOrd="0" parTransId="{7F3062EB-1040-4BC0-8FF4-19C870CA34CB}" sibTransId="{87C68480-3FE1-43C2-BA2F-2FA1B05063FE}"/>
    <dgm:cxn modelId="{F96ADF9A-8AAE-489C-A51F-704B7E5FC7E3}" srcId="{D70653E0-F410-4A76-AF57-100F8CAC43B1}" destId="{372FDD9F-DAAD-4205-92BE-558C9F2BE4EF}" srcOrd="0" destOrd="0" parTransId="{A5206184-EF0D-4540-B79D-DE408300E7D1}" sibTransId="{4FFAA487-5683-4271-B855-0EB2A6976991}"/>
    <dgm:cxn modelId="{A8240529-D476-4A7D-97F0-9965FAB2B49B}" srcId="{2C84E208-D0BC-4379-B384-534EB0A76A38}" destId="{4A1BFBA2-1796-4913-93B1-A3E7DBB71436}" srcOrd="0" destOrd="0" parTransId="{723FDBC5-9BFE-4DAF-8394-E24733AF2932}" sibTransId="{939C42A7-F765-4415-B735-8C24966D91EC}"/>
    <dgm:cxn modelId="{5F639CCE-AE3F-473F-B1B1-393A3CB7EA30}" type="presParOf" srcId="{5F3B32BB-42AF-4B87-AF9C-A935EA5A1933}" destId="{4F98BEC0-3F16-4E7C-9C80-48A9C44C2C96}" srcOrd="0" destOrd="0" presId="urn:microsoft.com/office/officeart/2008/layout/CircleAccentTimeline"/>
    <dgm:cxn modelId="{B5A8D673-65BC-4587-B015-8C212AD77BD8}" type="presParOf" srcId="{4F98BEC0-3F16-4E7C-9C80-48A9C44C2C96}" destId="{257DA22D-2315-48EB-8C75-17F0EA22ED2A}" srcOrd="0" destOrd="0" presId="urn:microsoft.com/office/officeart/2008/layout/CircleAccentTimeline"/>
    <dgm:cxn modelId="{12611F0F-5645-443C-A62F-5C41DA8D5A18}" type="presParOf" srcId="{4F98BEC0-3F16-4E7C-9C80-48A9C44C2C96}" destId="{EFF33D72-34BD-4EDF-BF12-63D309DB19DA}" srcOrd="1" destOrd="0" presId="urn:microsoft.com/office/officeart/2008/layout/CircleAccentTimeline"/>
    <dgm:cxn modelId="{3DBEDD90-D1C9-4397-BD4A-C78DA5A5F8F7}" type="presParOf" srcId="{4F98BEC0-3F16-4E7C-9C80-48A9C44C2C96}" destId="{AD849040-C93D-4D28-837D-A094EDE67E36}" srcOrd="2" destOrd="0" presId="urn:microsoft.com/office/officeart/2008/layout/CircleAccentTimeline"/>
    <dgm:cxn modelId="{AE0C4012-A6A7-4DF9-A451-4E32538740BA}" type="presParOf" srcId="{5F3B32BB-42AF-4B87-AF9C-A935EA5A1933}" destId="{9D8E1636-BB5F-47CA-8C20-3C5FCFF1D79D}" srcOrd="1" destOrd="0" presId="urn:microsoft.com/office/officeart/2008/layout/CircleAccentTimeline"/>
    <dgm:cxn modelId="{D51519F6-43FF-4F84-AC99-460E7969C3C0}" type="presParOf" srcId="{5F3B32BB-42AF-4B87-AF9C-A935EA5A1933}" destId="{0B9AE31A-A31F-424A-8986-D78461465980}" srcOrd="2" destOrd="0" presId="urn:microsoft.com/office/officeart/2008/layout/CircleAccentTimeline"/>
    <dgm:cxn modelId="{A172984C-FB36-43B1-8808-783194618780}" type="presParOf" srcId="{5F3B32BB-42AF-4B87-AF9C-A935EA5A1933}" destId="{A6B2915B-7E10-4FE7-8281-7DBEF81BFEC2}" srcOrd="3" destOrd="0" presId="urn:microsoft.com/office/officeart/2008/layout/CircleAccentTimeline"/>
    <dgm:cxn modelId="{FFB489DA-B2A8-4F74-A151-375BEA47E3DB}" type="presParOf" srcId="{5F3B32BB-42AF-4B87-AF9C-A935EA5A1933}" destId="{CA46A250-F97A-446E-A2BA-A5A6CE86FFFA}" srcOrd="4" destOrd="0" presId="urn:microsoft.com/office/officeart/2008/layout/CircleAccentTimeline"/>
    <dgm:cxn modelId="{3DFEBC89-2DFE-4E5F-974A-E74983076F33}" type="presParOf" srcId="{CA46A250-F97A-446E-A2BA-A5A6CE86FFFA}" destId="{9680E35B-9ECE-4FBE-A647-BE4806EE51C3}" srcOrd="0" destOrd="0" presId="urn:microsoft.com/office/officeart/2008/layout/CircleAccentTimeline"/>
    <dgm:cxn modelId="{A9D35559-88D0-4D0D-AB14-69A2711F00A7}" type="presParOf" srcId="{CA46A250-F97A-446E-A2BA-A5A6CE86FFFA}" destId="{96F6810E-4AB7-4834-97F3-40C5490A61C1}" srcOrd="1" destOrd="0" presId="urn:microsoft.com/office/officeart/2008/layout/CircleAccentTimeline"/>
    <dgm:cxn modelId="{D72E76A6-4C93-426D-9E53-976461BF612B}" type="presParOf" srcId="{CA46A250-F97A-446E-A2BA-A5A6CE86FFFA}" destId="{07034653-5008-4E8E-924C-88B2EE67CFBA}" srcOrd="2" destOrd="0" presId="urn:microsoft.com/office/officeart/2008/layout/CircleAccentTimeline"/>
    <dgm:cxn modelId="{652A3189-3DBB-4BDA-84C8-6F5CA94CC21D}" type="presParOf" srcId="{5F3B32BB-42AF-4B87-AF9C-A935EA5A1933}" destId="{1211D03A-13BF-4B4C-B2C0-BA87428650F9}" srcOrd="5" destOrd="0" presId="urn:microsoft.com/office/officeart/2008/layout/CircleAccentTimeline"/>
    <dgm:cxn modelId="{CA2CFAB0-38F4-4D88-A1EB-8D412C3E56E4}" type="presParOf" srcId="{5F3B32BB-42AF-4B87-AF9C-A935EA5A1933}" destId="{BBFC89E7-6AFC-4701-A123-BCABD101C1EB}" srcOrd="6" destOrd="0" presId="urn:microsoft.com/office/officeart/2008/layout/CircleAccentTimeline"/>
    <dgm:cxn modelId="{849B5E4B-7DB5-4638-8B4E-A0FBCBB985EA}" type="presParOf" srcId="{5F3B32BB-42AF-4B87-AF9C-A935EA5A1933}" destId="{A983CC00-5ADF-488A-BBAD-901F13D6F3CA}" srcOrd="7" destOrd="0" presId="urn:microsoft.com/office/officeart/2008/layout/CircleAccentTimeline"/>
    <dgm:cxn modelId="{545020FC-57A8-413B-80CF-67929139CFAD}" type="presParOf" srcId="{A983CC00-5ADF-488A-BBAD-901F13D6F3CA}" destId="{23E6C564-7765-450C-9BBA-44F818F7DBC9}" srcOrd="0" destOrd="0" presId="urn:microsoft.com/office/officeart/2008/layout/CircleAccentTimeline"/>
    <dgm:cxn modelId="{094A0B13-DC5C-4D69-8E0C-789BE4F5E085}" type="presParOf" srcId="{A983CC00-5ADF-488A-BBAD-901F13D6F3CA}" destId="{F4E05397-ACD5-40B1-A7B0-FC65B9228E69}" srcOrd="1" destOrd="0" presId="urn:microsoft.com/office/officeart/2008/layout/CircleAccentTimeline"/>
    <dgm:cxn modelId="{A011D266-9EB6-48D8-BA06-2B89E73FBE58}" type="presParOf" srcId="{A983CC00-5ADF-488A-BBAD-901F13D6F3CA}" destId="{580C750F-E0D2-4F84-B781-DA0F5E46C2D3}" srcOrd="2" destOrd="0" presId="urn:microsoft.com/office/officeart/2008/layout/CircleAccentTimeline"/>
    <dgm:cxn modelId="{B275C1C4-9D7B-4FFC-BA2B-9DA011017E1E}" type="presParOf" srcId="{5F3B32BB-42AF-4B87-AF9C-A935EA5A1933}" destId="{C3F00BAD-1795-4575-8A38-1E07BAB5E3A2}" srcOrd="8" destOrd="0" presId="urn:microsoft.com/office/officeart/2008/layout/CircleAccentTimeline"/>
    <dgm:cxn modelId="{4D9537DE-7622-488E-BD6D-083DAEDE1DA7}" type="presParOf" srcId="{5F3B32BB-42AF-4B87-AF9C-A935EA5A1933}" destId="{318C0595-E030-4D5C-BEA6-08446B32899E}" srcOrd="9" destOrd="0" presId="urn:microsoft.com/office/officeart/2008/layout/CircleAccentTimeline"/>
    <dgm:cxn modelId="{E6CEABD0-7F91-406F-B278-2173AA4855E4}" type="presParOf" srcId="{5F3B32BB-42AF-4B87-AF9C-A935EA5A1933}" destId="{07EAD527-6738-4C75-92FB-F94F05496488}" srcOrd="10" destOrd="0" presId="urn:microsoft.com/office/officeart/2008/layout/CircleAccentTimeline"/>
    <dgm:cxn modelId="{222BC70B-DF30-4810-9DE2-1ACB46CC270A}" type="presParOf" srcId="{5F3B32BB-42AF-4B87-AF9C-A935EA5A1933}" destId="{1D8866F0-92FE-46AC-ABB4-5D11A8D5CA1B}" srcOrd="11" destOrd="0" presId="urn:microsoft.com/office/officeart/2008/layout/CircleAccentTimeline"/>
    <dgm:cxn modelId="{5112559B-B834-4CEF-890A-D942F12823E5}" type="presParOf" srcId="{1D8866F0-92FE-46AC-ABB4-5D11A8D5CA1B}" destId="{4063AC4B-6F71-4C97-9400-D1768B12EE1A}" srcOrd="0" destOrd="0" presId="urn:microsoft.com/office/officeart/2008/layout/CircleAccentTimeline"/>
    <dgm:cxn modelId="{A54AC20A-8898-4B40-9EEB-6EAB34522085}" type="presParOf" srcId="{1D8866F0-92FE-46AC-ABB4-5D11A8D5CA1B}" destId="{EFBE76D5-7D57-48C0-897C-D5DA66D4D488}" srcOrd="1" destOrd="0" presId="urn:microsoft.com/office/officeart/2008/layout/CircleAccentTimeline"/>
    <dgm:cxn modelId="{74F61822-B612-4D8B-B91D-CAD64A4F24CA}" type="presParOf" srcId="{1D8866F0-92FE-46AC-ABB4-5D11A8D5CA1B}" destId="{0F3E5F16-CC1B-4829-AB90-2F3C768AE16F}" srcOrd="2" destOrd="0" presId="urn:microsoft.com/office/officeart/2008/layout/CircleAccentTimeline"/>
    <dgm:cxn modelId="{E48740F2-317A-4B4C-BBEE-9F64339EEECE}" type="presParOf" srcId="{5F3B32BB-42AF-4B87-AF9C-A935EA5A1933}" destId="{F9A4D0C0-E8B8-4F1F-B0D4-9BF6C6C071A0}" srcOrd="12" destOrd="0" presId="urn:microsoft.com/office/officeart/2008/layout/CircleAccentTimeline"/>
    <dgm:cxn modelId="{F5FFE797-5451-4A59-9D7C-6EDCBEED749C}" type="presParOf" srcId="{5F3B32BB-42AF-4B87-AF9C-A935EA5A1933}" destId="{3AD3C3B7-BF7B-4B69-801B-AF9BBEA8535A}" srcOrd="13" destOrd="0" presId="urn:microsoft.com/office/officeart/2008/layout/CircleAccentTimeline"/>
    <dgm:cxn modelId="{25F80F15-CE88-48DF-925E-83C776789BD1}" type="presParOf" srcId="{5F3B32BB-42AF-4B87-AF9C-A935EA5A1933}" destId="{AD0D9CC2-1C26-434E-B24B-E90D55094972}" srcOrd="14" destOrd="0" presId="urn:microsoft.com/office/officeart/2008/layout/CircleAccentTimeline"/>
    <dgm:cxn modelId="{B65A2895-454B-4836-B7B3-0905D6EE61B2}" type="presParOf" srcId="{AD0D9CC2-1C26-434E-B24B-E90D55094972}" destId="{52CE0403-2ACC-4AD3-A244-65FDA3852E82}" srcOrd="0" destOrd="0" presId="urn:microsoft.com/office/officeart/2008/layout/CircleAccentTimeline"/>
    <dgm:cxn modelId="{C49E19E5-179E-43BB-8D40-420E31803219}" type="presParOf" srcId="{AD0D9CC2-1C26-434E-B24B-E90D55094972}" destId="{50538B47-6F2E-4478-9073-23D655828B1A}" srcOrd="1" destOrd="0" presId="urn:microsoft.com/office/officeart/2008/layout/CircleAccentTimeline"/>
    <dgm:cxn modelId="{6291AF39-ADD1-46CE-ADF8-E1A1CE96B422}" type="presParOf" srcId="{AD0D9CC2-1C26-434E-B24B-E90D55094972}" destId="{462659D4-BAD3-45D3-9B2E-B84B970C5BFF}" srcOrd="2" destOrd="0" presId="urn:microsoft.com/office/officeart/2008/layout/CircleAccentTimeline"/>
    <dgm:cxn modelId="{8749A44F-59CD-44DC-8DBA-7C4B9C23BC3C}" type="presParOf" srcId="{5F3B32BB-42AF-4B87-AF9C-A935EA5A1933}" destId="{928BDEB5-7C4B-4783-96AD-1289A54892BF}" srcOrd="15" destOrd="0" presId="urn:microsoft.com/office/officeart/2008/layout/CircleAccentTimeline"/>
    <dgm:cxn modelId="{A07231B1-18E5-4E2E-92A4-783319C67FEC}" type="presParOf" srcId="{5F3B32BB-42AF-4B87-AF9C-A935EA5A1933}" destId="{41BF4867-5577-4328-BE2E-B255A5A7BF20}" srcOrd="16" destOrd="0" presId="urn:microsoft.com/office/officeart/2008/layout/CircleAccentTimeline"/>
    <dgm:cxn modelId="{65D7413C-C558-4E08-829D-7D78AC177382}" type="presParOf" srcId="{5F3B32BB-42AF-4B87-AF9C-A935EA5A1933}" destId="{99B136BA-7449-4505-8F86-CC3291DC29D0}" srcOrd="17" destOrd="0" presId="urn:microsoft.com/office/officeart/2008/layout/CircleAccentTimeline"/>
    <dgm:cxn modelId="{18AB598D-8D97-43B1-9E56-AB14E24D619D}" type="presParOf" srcId="{5F3B32BB-42AF-4B87-AF9C-A935EA5A1933}" destId="{7D7D4E1B-AC84-46EE-AAFF-0A050A7E13C1}" srcOrd="18" destOrd="0" presId="urn:microsoft.com/office/officeart/2008/layout/CircleAccentTimeline"/>
    <dgm:cxn modelId="{717E7480-FCE8-4336-ACC8-B48D60D76303}" type="presParOf" srcId="{7D7D4E1B-AC84-46EE-AAFF-0A050A7E13C1}" destId="{193D352A-2D73-466E-8FC9-E9DE98754D6A}" srcOrd="0" destOrd="0" presId="urn:microsoft.com/office/officeart/2008/layout/CircleAccentTimeline"/>
    <dgm:cxn modelId="{EA1FA5F9-A808-4AF7-8978-9B769DE32F1B}" type="presParOf" srcId="{7D7D4E1B-AC84-46EE-AAFF-0A050A7E13C1}" destId="{84A078B8-CDBE-4AD0-8A18-927590AD4DDF}" srcOrd="1" destOrd="0" presId="urn:microsoft.com/office/officeart/2008/layout/CircleAccentTimeline"/>
    <dgm:cxn modelId="{FD4E9DD5-ED6F-4152-80D4-FF713CFD1888}" type="presParOf" srcId="{7D7D4E1B-AC84-46EE-AAFF-0A050A7E13C1}" destId="{8E7951FB-A702-42B0-A373-D8EB81BD296B}" srcOrd="2" destOrd="0" presId="urn:microsoft.com/office/officeart/2008/layout/CircleAccentTimeline"/>
    <dgm:cxn modelId="{E9BA15C5-794C-4ABB-88EB-12B911626679}" type="presParOf" srcId="{5F3B32BB-42AF-4B87-AF9C-A935EA5A1933}" destId="{8E2F366E-E775-4854-A903-FFC216FC7AB8}" srcOrd="19" destOrd="0" presId="urn:microsoft.com/office/officeart/2008/layout/CircleAccentTimeline"/>
    <dgm:cxn modelId="{795674EE-B687-4259-A9A9-FC1315E4D797}" type="presParOf" srcId="{5F3B32BB-42AF-4B87-AF9C-A935EA5A1933}" destId="{7EEBE3CA-7C12-4176-9943-843D3B71A1AE}" srcOrd="20" destOrd="0" presId="urn:microsoft.com/office/officeart/2008/layout/CircleAccentTimeline"/>
    <dgm:cxn modelId="{20FF423C-73A4-4D6B-83FF-07E4C0FC631D}" type="presParOf" srcId="{5F3B32BB-42AF-4B87-AF9C-A935EA5A1933}" destId="{528B5B1E-DDD6-4500-8FFF-AC6084C394F4}" srcOrd="21" destOrd="0" presId="urn:microsoft.com/office/officeart/2008/layout/CircleAccentTimeline"/>
    <dgm:cxn modelId="{BDA753E1-5C01-4A83-844B-5E2B167AB2B8}" type="presParOf" srcId="{528B5B1E-DDD6-4500-8FFF-AC6084C394F4}" destId="{90A9DBB6-AD24-4942-95BA-9BFD7B452E15}" srcOrd="0" destOrd="0" presId="urn:microsoft.com/office/officeart/2008/layout/CircleAccentTimeline"/>
    <dgm:cxn modelId="{12B54265-F6CE-4C57-AC20-7EEC0229F855}" type="presParOf" srcId="{528B5B1E-DDD6-4500-8FFF-AC6084C394F4}" destId="{1A2F3A53-D699-49BD-873E-AAF43C3DC0E5}" srcOrd="1" destOrd="0" presId="urn:microsoft.com/office/officeart/2008/layout/CircleAccentTimeline"/>
    <dgm:cxn modelId="{82DF9A5F-E4E5-413D-BCB4-D7E6C5C1093D}" type="presParOf" srcId="{528B5B1E-DDD6-4500-8FFF-AC6084C394F4}" destId="{DAF1A87B-31ED-44E0-90DF-D8D993928C7D}" srcOrd="2" destOrd="0" presId="urn:microsoft.com/office/officeart/2008/layout/CircleAccentTimeline"/>
    <dgm:cxn modelId="{2CC9781B-A538-4369-8AE7-21450FC82BC0}" type="presParOf" srcId="{5F3B32BB-42AF-4B87-AF9C-A935EA5A1933}" destId="{3B7A8960-DED7-41F4-92C0-067569252683}" srcOrd="22" destOrd="0" presId="urn:microsoft.com/office/officeart/2008/layout/CircleAccentTimeline"/>
    <dgm:cxn modelId="{B8845C2D-08E6-4C03-A394-816345FF3D54}" type="presParOf" srcId="{5F3B32BB-42AF-4B87-AF9C-A935EA5A1933}" destId="{CB3812E2-ABC2-4A9B-9843-EC532E783349}" srcOrd="23" destOrd="0" presId="urn:microsoft.com/office/officeart/2008/layout/CircleAccentTimeline"/>
    <dgm:cxn modelId="{718AC90B-A329-49AB-A754-E471C6D541A0}" type="presParOf" srcId="{5F3B32BB-42AF-4B87-AF9C-A935EA5A1933}" destId="{B87FE73D-95DF-4D97-9B11-62DEA5EBBCBE}" srcOrd="24" destOrd="0" presId="urn:microsoft.com/office/officeart/2008/layout/CircleAccentTimeline"/>
    <dgm:cxn modelId="{0B52FB45-F736-41CA-962D-CE5F7E130DBC}" type="presParOf" srcId="{5F3B32BB-42AF-4B87-AF9C-A935EA5A1933}" destId="{F6B3F5FF-8487-4F13-BF6D-7C23C7B5E29D}" srcOrd="25" destOrd="0" presId="urn:microsoft.com/office/officeart/2008/layout/CircleAccentTimeline"/>
    <dgm:cxn modelId="{610634BF-D071-442F-B35F-322900C2F72B}" type="presParOf" srcId="{F6B3F5FF-8487-4F13-BF6D-7C23C7B5E29D}" destId="{568E3D70-4ADD-436B-9AFD-4B8BFB6E8901}" srcOrd="0" destOrd="0" presId="urn:microsoft.com/office/officeart/2008/layout/CircleAccentTimeline"/>
    <dgm:cxn modelId="{8E9EDCB0-6E35-48BE-8EDC-3006102A6CE9}" type="presParOf" srcId="{F6B3F5FF-8487-4F13-BF6D-7C23C7B5E29D}" destId="{BEE04B25-3BA4-4CFC-8420-B3BB52237193}" srcOrd="1" destOrd="0" presId="urn:microsoft.com/office/officeart/2008/layout/CircleAccentTimeline"/>
    <dgm:cxn modelId="{A02C3730-42C8-478E-9939-FACF02161365}" type="presParOf" srcId="{F6B3F5FF-8487-4F13-BF6D-7C23C7B5E29D}" destId="{964B8320-57FA-4A29-99A4-F2941880EA5A}" srcOrd="2" destOrd="0" presId="urn:microsoft.com/office/officeart/2008/layout/CircleAccentTimeline"/>
    <dgm:cxn modelId="{9853277D-3501-4B2D-88EB-5A6C17B1D319}" type="presParOf" srcId="{5F3B32BB-42AF-4B87-AF9C-A935EA5A1933}" destId="{4C867BCD-DC1D-45E2-BFBE-FECE78654DD2}" srcOrd="26" destOrd="0" presId="urn:microsoft.com/office/officeart/2008/layout/CircleAccentTimeline"/>
    <dgm:cxn modelId="{CCF9BDB3-F69C-481E-8451-5748DE954354}" type="presParOf" srcId="{5F3B32BB-42AF-4B87-AF9C-A935EA5A1933}" destId="{9ABFC8EB-405A-4E4D-9D2E-1614CD5D5B4D}"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BBD65-146B-EC4C-83B5-8EBFCB408712}" type="datetimeFigureOut">
              <a:rPr lang="en-US" smtClean="0"/>
              <a:pPr/>
              <a:t>6/6/2016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C9DDE9-F6B5-BA4A-B655-C30707047FB1}" type="slidenum">
              <a:rPr lang="en-US" smtClean="0"/>
              <a:pPr/>
              <a:t>‹#›</a:t>
            </a:fld>
            <a:endParaRPr lang="en-US" dirty="0"/>
          </a:p>
        </p:txBody>
      </p:sp>
    </p:spTree>
    <p:extLst>
      <p:ext uri="{BB962C8B-B14F-4D97-AF65-F5344CB8AC3E}">
        <p14:creationId xmlns:p14="http://schemas.microsoft.com/office/powerpoint/2010/main" val="971497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CC86-58EB-5F4B-A4A2-39B6E15C8016}" type="datetimeFigureOut">
              <a:rPr lang="en-US"/>
              <a:pPr/>
              <a:t>6/6/2016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D5646-A00B-3942-B201-4EB41B9B77BE}" type="slidenum">
              <a:rPr/>
              <a:pPr/>
              <a:t>‹#›</a:t>
            </a:fld>
            <a:endParaRPr lang="en-US" dirty="0"/>
          </a:p>
        </p:txBody>
      </p:sp>
    </p:spTree>
    <p:extLst>
      <p:ext uri="{BB962C8B-B14F-4D97-AF65-F5344CB8AC3E}">
        <p14:creationId xmlns:p14="http://schemas.microsoft.com/office/powerpoint/2010/main" val="1070718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19570AD-A331-4499-BD6E-4DE059F707E2}" type="slidenum">
              <a:rPr lang="en-US" smtClean="0"/>
              <a:pPr/>
              <a:t>1</a:t>
            </a:fld>
            <a:endParaRPr lang="en-US" dirty="0"/>
          </a:p>
        </p:txBody>
      </p:sp>
    </p:spTree>
    <p:extLst>
      <p:ext uri="{BB962C8B-B14F-4D97-AF65-F5344CB8AC3E}">
        <p14:creationId xmlns:p14="http://schemas.microsoft.com/office/powerpoint/2010/main" val="97549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62376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39270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54799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360D6-BF26-C74A-A950-2F1B7AAA3D33}" type="slidenum">
              <a:rPr lang="en-US" smtClean="0"/>
              <a:t>38</a:t>
            </a:fld>
            <a:endParaRPr lang="en-US"/>
          </a:p>
        </p:txBody>
      </p:sp>
    </p:spTree>
    <p:extLst>
      <p:ext uri="{BB962C8B-B14F-4D97-AF65-F5344CB8AC3E}">
        <p14:creationId xmlns:p14="http://schemas.microsoft.com/office/powerpoint/2010/main" val="96115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LM Note: I would approach this issue</a:t>
            </a:r>
            <a:r>
              <a:rPr lang="en-US" baseline="0" dirty="0" smtClean="0"/>
              <a:t> a little differently:  Did the university follow the published process?  If not, was that deviation remedied?  If not, was it fundamentally unfair to the appealing party?</a:t>
            </a: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48</a:t>
            </a:fld>
            <a:endParaRPr lang="en-US" dirty="0"/>
          </a:p>
        </p:txBody>
      </p:sp>
    </p:spTree>
    <p:extLst>
      <p:ext uri="{BB962C8B-B14F-4D97-AF65-F5344CB8AC3E}">
        <p14:creationId xmlns:p14="http://schemas.microsoft.com/office/powerpoint/2010/main" val="195353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Intros?</a:t>
            </a:r>
            <a:r>
              <a:rPr lang="en-US" baseline="0" dirty="0" smtClean="0"/>
              <a:t>  CS and LM</a:t>
            </a:r>
          </a:p>
          <a:p>
            <a:r>
              <a:rPr lang="en-US" baseline="0" dirty="0" smtClean="0"/>
              <a:t>LM begin this section</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54</a:t>
            </a:fld>
            <a:endParaRPr lang="en-US" dirty="0"/>
          </a:p>
        </p:txBody>
      </p:sp>
    </p:spTree>
    <p:extLst>
      <p:ext uri="{BB962C8B-B14F-4D97-AF65-F5344CB8AC3E}">
        <p14:creationId xmlns:p14="http://schemas.microsoft.com/office/powerpoint/2010/main" val="127009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uk-UA" smtClean="0"/>
              <a:pPr/>
              <a:t>55</a:t>
            </a:fld>
            <a:endParaRPr lang="uk-UA" dirty="0"/>
          </a:p>
        </p:txBody>
      </p:sp>
    </p:spTree>
    <p:extLst>
      <p:ext uri="{BB962C8B-B14F-4D97-AF65-F5344CB8AC3E}">
        <p14:creationId xmlns:p14="http://schemas.microsoft.com/office/powerpoint/2010/main" val="308378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as you are doing this, start thinking about</a:t>
            </a:r>
            <a:r>
              <a:rPr lang="en-US" baseline="0" dirty="0" smtClean="0"/>
              <a:t> what you are asking – and there can be nothing new.  So it’s either already in report or letter, so if it is 1, 2, 4, then should be talking about why – why is the information already in the record relevant?  If ground 3, however it will be handled, this is the time to either send back or figure out what questions to ask to know if it is true</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69</a:t>
            </a:fld>
            <a:endParaRPr lang="en-US" dirty="0"/>
          </a:p>
        </p:txBody>
      </p:sp>
    </p:spTree>
    <p:extLst>
      <p:ext uri="{BB962C8B-B14F-4D97-AF65-F5344CB8AC3E}">
        <p14:creationId xmlns:p14="http://schemas.microsoft.com/office/powerpoint/2010/main" val="145185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77</a:t>
            </a:fld>
            <a:endParaRPr lang="en-US" dirty="0"/>
          </a:p>
        </p:txBody>
      </p:sp>
    </p:spTree>
    <p:extLst>
      <p:ext uri="{BB962C8B-B14F-4D97-AF65-F5344CB8AC3E}">
        <p14:creationId xmlns:p14="http://schemas.microsoft.com/office/powerpoint/2010/main" val="387103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80</a:t>
            </a:fld>
            <a:endParaRPr lang="en-US" dirty="0"/>
          </a:p>
        </p:txBody>
      </p:sp>
    </p:spTree>
    <p:extLst>
      <p:ext uri="{BB962C8B-B14F-4D97-AF65-F5344CB8AC3E}">
        <p14:creationId xmlns:p14="http://schemas.microsoft.com/office/powerpoint/2010/main" val="83879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78573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85</a:t>
            </a:fld>
            <a:endParaRPr lang="en-US" dirty="0"/>
          </a:p>
        </p:txBody>
      </p:sp>
    </p:spTree>
    <p:extLst>
      <p:ext uri="{BB962C8B-B14F-4D97-AF65-F5344CB8AC3E}">
        <p14:creationId xmlns:p14="http://schemas.microsoft.com/office/powerpoint/2010/main" val="4073293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88</a:t>
            </a:fld>
            <a:endParaRPr lang="en-US" dirty="0"/>
          </a:p>
        </p:txBody>
      </p:sp>
    </p:spTree>
    <p:extLst>
      <p:ext uri="{BB962C8B-B14F-4D97-AF65-F5344CB8AC3E}">
        <p14:creationId xmlns:p14="http://schemas.microsoft.com/office/powerpoint/2010/main" val="387103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Note– it is the university’s obligation to invite</a:t>
            </a:r>
            <a:r>
              <a:rPr lang="en-US" baseline="0" dirty="0" smtClean="0"/>
              <a:t> witnesses, not the students’ – </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89</a:t>
            </a:fld>
            <a:endParaRPr lang="en-US" dirty="0"/>
          </a:p>
        </p:txBody>
      </p:sp>
    </p:spTree>
    <p:extLst>
      <p:ext uri="{BB962C8B-B14F-4D97-AF65-F5344CB8AC3E}">
        <p14:creationId xmlns:p14="http://schemas.microsoft.com/office/powerpoint/2010/main" val="1764113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91</a:t>
            </a:fld>
            <a:endParaRPr lang="en-US" dirty="0"/>
          </a:p>
        </p:txBody>
      </p:sp>
    </p:spTree>
    <p:extLst>
      <p:ext uri="{BB962C8B-B14F-4D97-AF65-F5344CB8AC3E}">
        <p14:creationId xmlns:p14="http://schemas.microsoft.com/office/powerpoint/2010/main" val="360874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93</a:t>
            </a:fld>
            <a:endParaRPr lang="en-US" dirty="0"/>
          </a:p>
        </p:txBody>
      </p:sp>
    </p:spTree>
    <p:extLst>
      <p:ext uri="{BB962C8B-B14F-4D97-AF65-F5344CB8AC3E}">
        <p14:creationId xmlns:p14="http://schemas.microsoft.com/office/powerpoint/2010/main" val="3608741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 End</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95</a:t>
            </a:fld>
            <a:endParaRPr lang="en-US" dirty="0"/>
          </a:p>
        </p:txBody>
      </p:sp>
    </p:spTree>
    <p:extLst>
      <p:ext uri="{BB962C8B-B14F-4D97-AF65-F5344CB8AC3E}">
        <p14:creationId xmlns:p14="http://schemas.microsoft.com/office/powerpoint/2010/main" val="241744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 Begin</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96</a:t>
            </a:fld>
            <a:endParaRPr lang="en-US" dirty="0"/>
          </a:p>
        </p:txBody>
      </p:sp>
    </p:spTree>
    <p:extLst>
      <p:ext uri="{BB962C8B-B14F-4D97-AF65-F5344CB8AC3E}">
        <p14:creationId xmlns:p14="http://schemas.microsoft.com/office/powerpoint/2010/main" val="2450702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uk-UA" smtClean="0"/>
              <a:pPr/>
              <a:t>100</a:t>
            </a:fld>
            <a:endParaRPr lang="uk-UA" dirty="0"/>
          </a:p>
        </p:txBody>
      </p:sp>
    </p:spTree>
    <p:extLst>
      <p:ext uri="{BB962C8B-B14F-4D97-AF65-F5344CB8AC3E}">
        <p14:creationId xmlns:p14="http://schemas.microsoft.com/office/powerpoint/2010/main" val="3083782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LM End</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106</a:t>
            </a:fld>
            <a:endParaRPr lang="en-US" dirty="0"/>
          </a:p>
        </p:txBody>
      </p:sp>
    </p:spTree>
    <p:extLst>
      <p:ext uri="{BB962C8B-B14F-4D97-AF65-F5344CB8AC3E}">
        <p14:creationId xmlns:p14="http://schemas.microsoft.com/office/powerpoint/2010/main" val="1244556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slides</a:t>
            </a:r>
            <a:r>
              <a:rPr lang="en-US" baseline="0" dirty="0" smtClean="0"/>
              <a:t> to be provided </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108</a:t>
            </a:fld>
            <a:endParaRPr lang="en-US" dirty="0"/>
          </a:p>
        </p:txBody>
      </p:sp>
    </p:spTree>
    <p:extLst>
      <p:ext uri="{BB962C8B-B14F-4D97-AF65-F5344CB8AC3E}">
        <p14:creationId xmlns:p14="http://schemas.microsoft.com/office/powerpoint/2010/main" val="319735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67923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125</a:t>
            </a:fld>
            <a:endParaRPr lang="en-US" dirty="0">
              <a:solidFill>
                <a:prstClr val="black"/>
              </a:solidFill>
            </a:endParaRPr>
          </a:p>
        </p:txBody>
      </p:sp>
    </p:spTree>
    <p:extLst>
      <p:ext uri="{BB962C8B-B14F-4D97-AF65-F5344CB8AC3E}">
        <p14:creationId xmlns:p14="http://schemas.microsoft.com/office/powerpoint/2010/main" val="406558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07303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58454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07818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19808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53817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BB6D534-4E0A-4D39-B4C8-37048D465B8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06178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6858000"/>
          </a:xfrm>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hasCustomPrompt="1"/>
          </p:nvPr>
        </p:nvSpPr>
        <p:spPr>
          <a:xfrm>
            <a:off x="0" y="2395996"/>
            <a:ext cx="9144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smtClean="0"/>
              <a:t>Opening Slide Title</a:t>
            </a:r>
            <a:endParaRPr lang="en-US" dirty="0"/>
          </a:p>
        </p:txBody>
      </p:sp>
      <p:pic>
        <p:nvPicPr>
          <p:cNvPr id="5" name="Picture 4"/>
          <p:cNvPicPr>
            <a:picLocks noChangeAspect="1"/>
          </p:cNvPicPr>
          <p:nvPr userDrawn="1"/>
        </p:nvPicPr>
        <p:blipFill>
          <a:blip r:embed="rId2"/>
          <a:stretch>
            <a:fillRect/>
          </a:stretch>
        </p:blipFill>
        <p:spPr>
          <a:xfrm>
            <a:off x="454960" y="6318643"/>
            <a:ext cx="571500" cy="279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columns">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200" y="457200"/>
            <a:ext cx="265176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p>
          <a:p>
            <a:pPr lvl="1"/>
            <a:r>
              <a:rPr lang="en-US" dirty="0" smtClean="0"/>
              <a:t>Bullet</a:t>
            </a:r>
          </a:p>
          <a:p>
            <a:pPr lvl="1"/>
            <a:r>
              <a:rPr lang="en-US" dirty="0" smtClean="0"/>
              <a:t>Bullet</a:t>
            </a:r>
          </a:p>
        </p:txBody>
      </p:sp>
      <p:sp>
        <p:nvSpPr>
          <p:cNvPr id="12" name="Content Placeholder 2"/>
          <p:cNvSpPr>
            <a:spLocks noGrp="1"/>
          </p:cNvSpPr>
          <p:nvPr>
            <p:ph idx="21" hasCustomPrompt="1"/>
          </p:nvPr>
        </p:nvSpPr>
        <p:spPr>
          <a:xfrm>
            <a:off x="3246532" y="457200"/>
            <a:ext cx="265176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2</a:t>
            </a:r>
          </a:p>
          <a:p>
            <a:pPr lvl="1"/>
            <a:r>
              <a:rPr lang="en-US" dirty="0" smtClean="0"/>
              <a:t>Bullet</a:t>
            </a:r>
          </a:p>
          <a:p>
            <a:pPr lvl="1"/>
            <a:r>
              <a:rPr lang="en-US" dirty="0" smtClean="0"/>
              <a:t>Bullet</a:t>
            </a:r>
          </a:p>
        </p:txBody>
      </p:sp>
      <p:sp>
        <p:nvSpPr>
          <p:cNvPr id="14" name="Content Placeholder 2"/>
          <p:cNvSpPr>
            <a:spLocks noGrp="1"/>
          </p:cNvSpPr>
          <p:nvPr>
            <p:ph idx="22" hasCustomPrompt="1"/>
          </p:nvPr>
        </p:nvSpPr>
        <p:spPr>
          <a:xfrm>
            <a:off x="6035863" y="457200"/>
            <a:ext cx="265176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3</a:t>
            </a:r>
          </a:p>
          <a:p>
            <a:pPr lvl="1"/>
            <a:r>
              <a:rPr lang="en-US" dirty="0" smtClean="0"/>
              <a:t>Bullet</a:t>
            </a:r>
          </a:p>
          <a:p>
            <a:pPr lvl="1"/>
            <a:r>
              <a:rPr lang="en-US" dirty="0" smtClean="0"/>
              <a:t>Bullet</a:t>
            </a:r>
          </a:p>
        </p:txBody>
      </p:sp>
      <p:sp>
        <p:nvSpPr>
          <p:cNvPr id="30"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31"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2" name="Straight Connector 31"/>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18865805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tex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0"/>
            <a:ext cx="2651760" cy="3744649"/>
          </a:xfrm>
          <a:prstGeom prst="rect">
            <a:avLst/>
          </a:prstGeom>
        </p:spPr>
        <p:txBody>
          <a:bodyPr lIns="0" tIns="0" rIns="0" bIns="0">
            <a:noAutofit/>
          </a:bodyPr>
          <a:lstStyle>
            <a:lvl1pPr marL="0" indent="0">
              <a:buNone/>
              <a:defRPr sz="280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8" name="Content Placeholder 5"/>
          <p:cNvSpPr>
            <a:spLocks noGrp="1"/>
          </p:cNvSpPr>
          <p:nvPr>
            <p:ph sz="quarter" idx="19" hasCustomPrompt="1"/>
          </p:nvPr>
        </p:nvSpPr>
        <p:spPr>
          <a:xfrm>
            <a:off x="3245372" y="457200"/>
            <a:ext cx="2651760" cy="3744649"/>
          </a:xfrm>
          <a:prstGeom prst="rect">
            <a:avLst/>
          </a:prstGeom>
        </p:spPr>
        <p:txBody>
          <a:bodyPr lIns="0" tIns="0" rIns="0" bIns="0">
            <a:no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9" name="Content Placeholder 5"/>
          <p:cNvSpPr>
            <a:spLocks noGrp="1"/>
          </p:cNvSpPr>
          <p:nvPr>
            <p:ph sz="quarter" idx="20" hasCustomPrompt="1"/>
          </p:nvPr>
        </p:nvSpPr>
        <p:spPr>
          <a:xfrm>
            <a:off x="6035863" y="457200"/>
            <a:ext cx="2651760" cy="3744649"/>
          </a:xfrm>
          <a:prstGeom prst="rect">
            <a:avLst/>
          </a:prstGeom>
        </p:spPr>
        <p:txBody>
          <a:bodyPr lIns="0" tIns="0" rIns="0" bIns="0">
            <a:noAutofit/>
          </a:bodyPr>
          <a:lstStyle>
            <a:lvl1pPr marL="0" indent="0">
              <a:buNone/>
              <a:defRPr sz="2800" b="0" i="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7"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30"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1" name="Straight Connector 30"/>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58293502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lIns="457200" anchor="ctr" anchorCtr="0"/>
          <a:lstStyle>
            <a:lvl1pPr marL="0" indent="0">
              <a:buFontTx/>
              <a:buNone/>
              <a:defRPr>
                <a:solidFill>
                  <a:schemeClr val="tx2">
                    <a:lumMod val="65000"/>
                  </a:schemeClr>
                </a:solidFill>
              </a:defRPr>
            </a:lvl1pPr>
          </a:lstStyle>
          <a:p>
            <a:endParaRPr lang="en-US" dirty="0"/>
          </a:p>
        </p:txBody>
      </p:sp>
      <p:sp>
        <p:nvSpPr>
          <p:cNvPr id="11" name="Title 1"/>
          <p:cNvSpPr>
            <a:spLocks noGrp="1"/>
          </p:cNvSpPr>
          <p:nvPr>
            <p:ph type="ctrTitle" hasCustomPrompt="1"/>
          </p:nvPr>
        </p:nvSpPr>
        <p:spPr>
          <a:xfrm>
            <a:off x="0" y="2395996"/>
            <a:ext cx="9144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smtClean="0"/>
              <a:t>Thank You</a:t>
            </a:r>
            <a:endParaRPr lang="en-US" dirty="0"/>
          </a:p>
        </p:txBody>
      </p:sp>
      <p:pic>
        <p:nvPicPr>
          <p:cNvPr id="5" name="Picture 4"/>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67317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CONFIDENTIAL AND PRIVILEGED - ATTORNEY-CLIENT COMMUNICATION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EFA55B-3881-4B7C-B3BF-30AF1643EF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A4E9B4D-B439-4416-B5D6-066851187D72}" type="slidenum">
              <a:rPr lang="en-US">
                <a:solidFill>
                  <a:srgbClr val="04617B"/>
                </a:solidFill>
              </a:rPr>
              <a:pPr>
                <a:defRPr/>
              </a:pPr>
              <a:t>‹#›</a:t>
            </a:fld>
            <a:endParaRPr lang="en-US" dirty="0">
              <a:solidFill>
                <a:srgbClr val="04617B"/>
              </a:solidFill>
            </a:endParaRPr>
          </a:p>
        </p:txBody>
      </p:sp>
    </p:spTree>
    <p:extLst>
      <p:ext uri="{BB962C8B-B14F-4D97-AF65-F5344CB8AC3E}">
        <p14:creationId xmlns:p14="http://schemas.microsoft.com/office/powerpoint/2010/main" val="8545801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5" name="Slide Number Placeholder 8"/>
          <p:cNvSpPr>
            <a:spLocks noGrp="1"/>
          </p:cNvSpPr>
          <p:nvPr>
            <p:ph type="sldNum" sz="quarter" idx="11"/>
          </p:nvPr>
        </p:nvSpPr>
        <p:spPr/>
        <p:txBody>
          <a:bodyPr/>
          <a:lstStyle>
            <a:lvl1pPr>
              <a:defRPr>
                <a:solidFill>
                  <a:schemeClr val="tx1"/>
                </a:solidFill>
              </a:defRPr>
            </a:lvl1pPr>
          </a:lstStyle>
          <a:p>
            <a:pPr>
              <a:defRPr/>
            </a:pPr>
            <a:fld id="{5AD50251-0EBE-4E28-AA23-60F70ABDB1FF}" type="slidenum">
              <a:rPr lang="en-US">
                <a:solidFill>
                  <a:prstClr val="black"/>
                </a:solidFill>
              </a:rPr>
              <a:pPr>
                <a:defRPr/>
              </a:pPr>
              <a:t>‹#›</a:t>
            </a:fld>
            <a:endParaRPr lang="en-US" dirty="0">
              <a:solidFill>
                <a:prstClr val="black"/>
              </a:solidFill>
            </a:endParaRPr>
          </a:p>
        </p:txBody>
      </p:sp>
      <p:sp>
        <p:nvSpPr>
          <p:cNvPr id="6" name="Footer Placeholder 9"/>
          <p:cNvSpPr>
            <a:spLocks noGrp="1"/>
          </p:cNvSpPr>
          <p:nvPr>
            <p:ph type="ftr" sz="quarter" idx="12"/>
          </p:nvPr>
        </p:nvSpPr>
        <p:spPr>
          <a:xfrm>
            <a:off x="609600" y="6248400"/>
            <a:ext cx="5421313" cy="365125"/>
          </a:xfrm>
          <a:prstGeom prst="rect">
            <a:avLst/>
          </a:prstGeom>
        </p:spPr>
        <p:txBody>
          <a:bodyPr/>
          <a:lstStyle>
            <a:lvl1pPr>
              <a:defRPr sz="2000"/>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Tree>
    <p:extLst>
      <p:ext uri="{BB962C8B-B14F-4D97-AF65-F5344CB8AC3E}">
        <p14:creationId xmlns:p14="http://schemas.microsoft.com/office/powerpoint/2010/main" val="19291409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8" name="Slide Number Placeholder 12"/>
          <p:cNvSpPr>
            <a:spLocks noGrp="1"/>
          </p:cNvSpPr>
          <p:nvPr>
            <p:ph type="sldNum" sz="quarter" idx="11"/>
          </p:nvPr>
        </p:nvSpPr>
        <p:spPr>
          <a:xfrm>
            <a:off x="0" y="1752600"/>
            <a:ext cx="1295400" cy="701675"/>
          </a:xfrm>
        </p:spPr>
        <p:txBody>
          <a:bodyPr/>
          <a:lstStyle>
            <a:lvl1pPr>
              <a:defRPr/>
            </a:lvl1pPr>
          </a:lstStyle>
          <a:p>
            <a:pPr>
              <a:defRPr/>
            </a:pPr>
            <a:fld id="{65C2692B-2C7F-4026-80B6-3495372D15CA}" type="slidenum">
              <a:rPr lang="en-US">
                <a:solidFill>
                  <a:prstClr val="black"/>
                </a:solidFill>
              </a:rPr>
              <a:pPr>
                <a:defRPr/>
              </a:pPr>
              <a:t>‹#›</a:t>
            </a:fld>
            <a:endParaRPr lang="en-US" dirty="0">
              <a:solidFill>
                <a:prstClr val="black"/>
              </a:solidFill>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Tree>
    <p:extLst>
      <p:ext uri="{BB962C8B-B14F-4D97-AF65-F5344CB8AC3E}">
        <p14:creationId xmlns:p14="http://schemas.microsoft.com/office/powerpoint/2010/main" val="2435183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7" name="Slide Number Placeholder 22"/>
          <p:cNvSpPr>
            <a:spLocks noGrp="1"/>
          </p:cNvSpPr>
          <p:nvPr>
            <p:ph type="sldNum" sz="quarter" idx="12"/>
          </p:nvPr>
        </p:nvSpPr>
        <p:spPr/>
        <p:txBody>
          <a:bodyPr/>
          <a:lstStyle>
            <a:lvl1pPr>
              <a:defRPr/>
            </a:lvl1pPr>
          </a:lstStyle>
          <a:p>
            <a:pPr>
              <a:defRPr/>
            </a:pPr>
            <a:fld id="{933E2500-B93C-45B7-94BE-1DD710A48DB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029463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8"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9" name="Slide Number Placeholder 22"/>
          <p:cNvSpPr>
            <a:spLocks noGrp="1"/>
          </p:cNvSpPr>
          <p:nvPr>
            <p:ph type="sldNum" sz="quarter" idx="12"/>
          </p:nvPr>
        </p:nvSpPr>
        <p:spPr/>
        <p:txBody>
          <a:bodyPr/>
          <a:lstStyle>
            <a:lvl1pPr>
              <a:defRPr/>
            </a:lvl1pPr>
          </a:lstStyle>
          <a:p>
            <a:pPr>
              <a:defRPr/>
            </a:pPr>
            <a:fld id="{A637336A-7063-476E-8A27-5DB388312D1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403127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5" name="Slide Number Placeholder 22"/>
          <p:cNvSpPr>
            <a:spLocks noGrp="1"/>
          </p:cNvSpPr>
          <p:nvPr>
            <p:ph type="sldNum" sz="quarter" idx="12"/>
          </p:nvPr>
        </p:nvSpPr>
        <p:spPr/>
        <p:txBody>
          <a:bodyPr/>
          <a:lstStyle>
            <a:lvl1pPr>
              <a:defRPr/>
            </a:lvl1pPr>
          </a:lstStyle>
          <a:p>
            <a:pPr>
              <a:defRPr/>
            </a:pPr>
            <a:fld id="{FD5787D4-21FC-4105-B713-5C0FD07812F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9793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6858000"/>
          </a:xfrm>
        </p:spPr>
        <p:txBody>
          <a:bodyPr lIns="457200" anchor="ctr" anchorCtr="0"/>
          <a:lstStyle>
            <a:lvl1pPr marL="0" indent="0">
              <a:buNone/>
              <a:defRPr>
                <a:solidFill>
                  <a:schemeClr val="tx2">
                    <a:lumMod val="65000"/>
                  </a:schemeClr>
                </a:solidFill>
              </a:defRPr>
            </a:lvl1pPr>
          </a:lstStyle>
          <a:p>
            <a:endParaRPr lang="en-US" dirty="0"/>
          </a:p>
        </p:txBody>
      </p:sp>
      <p:sp>
        <p:nvSpPr>
          <p:cNvPr id="9" name="Content Placeholder 5"/>
          <p:cNvSpPr>
            <a:spLocks noGrp="1"/>
          </p:cNvSpPr>
          <p:nvPr>
            <p:ph sz="quarter" idx="13" hasCustomPrompt="1"/>
          </p:nvPr>
        </p:nvSpPr>
        <p:spPr>
          <a:xfrm>
            <a:off x="454881" y="457201"/>
            <a:ext cx="5448080" cy="523220"/>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Kievit Offc Pro Medium"/>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Opening Slide</a:t>
            </a:r>
          </a:p>
        </p:txBody>
      </p:sp>
      <p:pic>
        <p:nvPicPr>
          <p:cNvPr id="3" name="Picture 2"/>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3871863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FA62651-C79B-42EE-AB6A-A56A454F268C}" type="slidenum">
              <a:rPr lang="en-US">
                <a:solidFill>
                  <a:srgbClr val="04617B"/>
                </a:solidFill>
              </a:rPr>
              <a:pPr>
                <a:defRPr/>
              </a:pPr>
              <a:t>‹#›</a:t>
            </a:fld>
            <a:endParaRPr lang="en-US" dirty="0">
              <a:solidFill>
                <a:srgbClr val="04617B"/>
              </a:solidFill>
            </a:endParaRPr>
          </a:p>
        </p:txBody>
      </p:sp>
    </p:spTree>
    <p:extLst>
      <p:ext uri="{BB962C8B-B14F-4D97-AF65-F5344CB8AC3E}">
        <p14:creationId xmlns:p14="http://schemas.microsoft.com/office/powerpoint/2010/main" val="1531912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7" name="Slide Number Placeholder 22"/>
          <p:cNvSpPr>
            <a:spLocks noGrp="1"/>
          </p:cNvSpPr>
          <p:nvPr>
            <p:ph type="sldNum" sz="quarter" idx="12"/>
          </p:nvPr>
        </p:nvSpPr>
        <p:spPr/>
        <p:txBody>
          <a:bodyPr/>
          <a:lstStyle>
            <a:lvl1pPr>
              <a:defRPr/>
            </a:lvl1pPr>
          </a:lstStyle>
          <a:p>
            <a:pPr>
              <a:defRPr/>
            </a:pPr>
            <a:fld id="{6EBB394D-CBEC-480D-AAE9-087672EF593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87173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en-US" dirty="0">
              <a:solidFill>
                <a:srgbClr val="04617B"/>
              </a:solidFill>
            </a:endParaRPr>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5927047F-A0FB-4D05-8460-531A5D5D3D0A}" type="slidenum">
              <a:rPr lang="en-US">
                <a:solidFill>
                  <a:prstClr val="black"/>
                </a:solidFill>
              </a:rPr>
              <a:pPr>
                <a:defRPr/>
              </a:pPr>
              <a:t>‹#›</a:t>
            </a:fld>
            <a:endParaRPr lang="en-US" dirty="0">
              <a:solidFill>
                <a:prstClr val="black"/>
              </a:solidFill>
            </a:endParaRPr>
          </a:p>
        </p:txBody>
      </p:sp>
      <p:sp>
        <p:nvSpPr>
          <p:cNvPr id="11" name="Footer Placeholder 13"/>
          <p:cNvSpPr>
            <a:spLocks noGrp="1"/>
          </p:cNvSpPr>
          <p:nvPr>
            <p:ph type="ftr" sz="quarter" idx="12"/>
          </p:nvPr>
        </p:nvSpPr>
        <p:spPr>
          <a:xfrm>
            <a:off x="1600200" y="6248400"/>
            <a:ext cx="4572000"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Tree>
    <p:extLst>
      <p:ext uri="{BB962C8B-B14F-4D97-AF65-F5344CB8AC3E}">
        <p14:creationId xmlns:p14="http://schemas.microsoft.com/office/powerpoint/2010/main" val="3820751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04617B"/>
              </a:solidFill>
            </a:endParaRPr>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6" name="Slide Number Placeholder 22"/>
          <p:cNvSpPr>
            <a:spLocks noGrp="1"/>
          </p:cNvSpPr>
          <p:nvPr>
            <p:ph type="sldNum" sz="quarter" idx="12"/>
          </p:nvPr>
        </p:nvSpPr>
        <p:spPr/>
        <p:txBody>
          <a:bodyPr/>
          <a:lstStyle>
            <a:lvl1pPr>
              <a:defRPr/>
            </a:lvl1pPr>
          </a:lstStyle>
          <a:p>
            <a:pPr>
              <a:defRPr/>
            </a:pPr>
            <a:fld id="{5CF1BF82-F1AC-4E0F-851E-D23589EE9C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0440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dirty="0">
              <a:solidFill>
                <a:srgbClr val="04617B"/>
              </a:solidFill>
            </a:endParaRPr>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69D7822-C494-43B7-8250-80A398A2C32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3202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3810000" y="6248400"/>
            <a:ext cx="2667000" cy="365125"/>
          </a:xfrm>
        </p:spPr>
        <p:txBody>
          <a:bodyPr/>
          <a:lstStyle>
            <a:lvl1pPr>
              <a:defRPr/>
            </a:lvl1pPr>
          </a:lstStyle>
          <a:p>
            <a:pPr>
              <a:defRPr/>
            </a:pPr>
            <a:endParaRPr lang="en-US" dirty="0">
              <a:solidFill>
                <a:srgbClr val="04617B"/>
              </a:solidFill>
            </a:endParaRPr>
          </a:p>
        </p:txBody>
      </p:sp>
      <p:sp>
        <p:nvSpPr>
          <p:cNvPr id="7" name="Footer Placeholder 2"/>
          <p:cNvSpPr>
            <a:spLocks noGrp="1"/>
          </p:cNvSpPr>
          <p:nvPr>
            <p:ph type="ftr" sz="quarter" idx="11"/>
          </p:nvPr>
        </p:nvSpPr>
        <p:spPr>
          <a:xfrm>
            <a:off x="609600" y="6248400"/>
            <a:ext cx="3048000" cy="365125"/>
          </a:xfrm>
          <a:prstGeom prst="rect">
            <a:avLst/>
          </a:prstGeom>
        </p:spPr>
        <p:txBody>
          <a:bodyPr/>
          <a:lstStyle>
            <a:lvl1pPr>
              <a:defRPr/>
            </a:lvl1pPr>
          </a:lstStyle>
          <a:p>
            <a:pPr defTabSz="914400" fontAlgn="base">
              <a:spcBef>
                <a:spcPct val="0"/>
              </a:spcBef>
              <a:spcAft>
                <a:spcPct val="0"/>
              </a:spcAft>
              <a:defRPr/>
            </a:pPr>
            <a:r>
              <a:rPr lang="en-US" dirty="0" smtClean="0">
                <a:solidFill>
                  <a:prstClr val="black"/>
                </a:solidFill>
                <a:latin typeface="Arial" charset="0"/>
              </a:rPr>
              <a:t>CONFIDENTIAL AND PRIVILEGED - ATTORNEY-CLIENT COMMUNICATION</a:t>
            </a:r>
            <a:endParaRPr lang="en-US" dirty="0">
              <a:solidFill>
                <a:prstClr val="black"/>
              </a:solidFill>
              <a:latin typeface="Arial" charset="0"/>
            </a:endParaRPr>
          </a:p>
        </p:txBody>
      </p:sp>
      <p:sp>
        <p:nvSpPr>
          <p:cNvPr id="8" name="Slide Number Placeholder 22"/>
          <p:cNvSpPr>
            <a:spLocks noGrp="1"/>
          </p:cNvSpPr>
          <p:nvPr>
            <p:ph type="sldNum" sz="quarter" idx="12"/>
          </p:nvPr>
        </p:nvSpPr>
        <p:spPr>
          <a:xfrm>
            <a:off x="8305800" y="6324600"/>
            <a:ext cx="533400" cy="244475"/>
          </a:xfrm>
        </p:spPr>
        <p:txBody>
          <a:bodyPr/>
          <a:lstStyle>
            <a:lvl1pPr>
              <a:defRPr/>
            </a:lvl1pPr>
          </a:lstStyle>
          <a:p>
            <a:pPr>
              <a:defRPr/>
            </a:pPr>
            <a:fld id="{5936B0E7-82D4-4BA1-A6AB-63BAF2FE951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373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lIns="457200" tIns="0" anchor="ctr" anchorCtr="0"/>
          <a:lstStyle>
            <a:lvl1pPr marL="0" indent="0">
              <a:buFontTx/>
              <a:buNone/>
              <a:defRPr>
                <a:solidFill>
                  <a:schemeClr val="tx2">
                    <a:lumMod val="65000"/>
                  </a:schemeClr>
                </a:solidFill>
              </a:defRPr>
            </a:lvl1pPr>
          </a:lstStyle>
          <a:p>
            <a:endParaRPr lang="en-US" dirty="0"/>
          </a:p>
        </p:txBody>
      </p:sp>
      <p:sp>
        <p:nvSpPr>
          <p:cNvPr id="7" name="Content Placeholder 5"/>
          <p:cNvSpPr>
            <a:spLocks noGrp="1"/>
          </p:cNvSpPr>
          <p:nvPr>
            <p:ph sz="quarter" idx="13" hasCustomPrompt="1"/>
          </p:nvPr>
        </p:nvSpPr>
        <p:spPr>
          <a:xfrm>
            <a:off x="454881" y="457201"/>
            <a:ext cx="5448080" cy="523220"/>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Divider Slide</a:t>
            </a:r>
          </a:p>
        </p:txBody>
      </p:sp>
      <p:pic>
        <p:nvPicPr>
          <p:cNvPr id="2" name="Picture 1"/>
          <p:cNvPicPr>
            <a:picLocks noChangeAspect="1"/>
          </p:cNvPicPr>
          <p:nvPr userDrawn="1"/>
        </p:nvPicPr>
        <p:blipFill>
          <a:blip r:embed="rId2"/>
          <a:stretch>
            <a:fillRect/>
          </a:stretch>
        </p:blipFill>
        <p:spPr>
          <a:xfrm>
            <a:off x="454960" y="6318643"/>
            <a:ext cx="571500" cy="279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0"/>
            <a:ext cx="5448080" cy="254223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Type your highly motivational phrase here and impress </a:t>
            </a:r>
            <a:br>
              <a:rPr lang="en-US" dirty="0" smtClean="0"/>
            </a:br>
            <a:r>
              <a:rPr lang="en-US" dirty="0" smtClean="0"/>
              <a:t>all who see your presentation.</a:t>
            </a:r>
          </a:p>
        </p:txBody>
      </p:sp>
      <p:cxnSp>
        <p:nvCxnSpPr>
          <p:cNvPr id="10" name="Straight Connector 9"/>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sp>
        <p:nvSpPr>
          <p:cNvPr id="11"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12"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defRPr>
            </a:lvl1pPr>
          </a:lstStyle>
          <a:p>
            <a:fld id="{0FE39AC3-0E75-AD46-AE71-AE18BB921AE3}" type="slidenum">
              <a:rPr lang="en-US" smtClean="0"/>
              <a:pPr/>
              <a:t>‹#›</a:t>
            </a:fld>
            <a:endParaRPr lang="en-US" dirty="0"/>
          </a:p>
        </p:txBody>
      </p:sp>
      <p:cxnSp>
        <p:nvCxnSpPr>
          <p:cNvPr id="14" name="Straight Connector 13"/>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167910233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1"/>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important chart.</a:t>
            </a:r>
          </a:p>
        </p:txBody>
      </p:sp>
      <p:sp>
        <p:nvSpPr>
          <p:cNvPr id="10" name="Chart Placeholder 12"/>
          <p:cNvSpPr>
            <a:spLocks noGrp="1"/>
          </p:cNvSpPr>
          <p:nvPr>
            <p:ph type="chart" sz="quarter" idx="18"/>
          </p:nvPr>
        </p:nvSpPr>
        <p:spPr>
          <a:xfrm>
            <a:off x="463824" y="1830552"/>
            <a:ext cx="5439486"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31"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defRPr>
            </a:lvl1pPr>
          </a:lstStyle>
          <a:p>
            <a:endParaRPr lang="en-US" dirty="0"/>
          </a:p>
        </p:txBody>
      </p:sp>
      <p:sp>
        <p:nvSpPr>
          <p:cNvPr id="32"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5824749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harts">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1"/>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Here are some charts </a:t>
            </a:r>
            <a:br>
              <a:rPr lang="en-US" dirty="0" smtClean="0"/>
            </a:br>
            <a:r>
              <a:rPr lang="en-US" dirty="0" smtClean="0"/>
              <a:t>for comparison.</a:t>
            </a:r>
          </a:p>
        </p:txBody>
      </p:sp>
      <p:sp>
        <p:nvSpPr>
          <p:cNvPr id="10" name="Chart Placeholder 12"/>
          <p:cNvSpPr>
            <a:spLocks noGrp="1"/>
          </p:cNvSpPr>
          <p:nvPr>
            <p:ph type="chart" sz="quarter" idx="18"/>
          </p:nvPr>
        </p:nvSpPr>
        <p:spPr>
          <a:xfrm>
            <a:off x="463824" y="1830552"/>
            <a:ext cx="402059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6" name="Chart Placeholder 12"/>
          <p:cNvSpPr>
            <a:spLocks noGrp="1"/>
          </p:cNvSpPr>
          <p:nvPr>
            <p:ph type="chart" sz="quarter" idx="19"/>
          </p:nvPr>
        </p:nvSpPr>
        <p:spPr>
          <a:xfrm>
            <a:off x="4624552" y="1830552"/>
            <a:ext cx="4020042"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31"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32"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4528210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 inf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1"/>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chart has </a:t>
            </a:r>
            <a:br>
              <a:rPr lang="en-US" dirty="0" smtClean="0"/>
            </a:br>
            <a:r>
              <a:rPr lang="en-US" dirty="0" smtClean="0"/>
              <a:t>additional notes.</a:t>
            </a:r>
          </a:p>
        </p:txBody>
      </p:sp>
      <p:sp>
        <p:nvSpPr>
          <p:cNvPr id="10" name="Chart Placeholder 12"/>
          <p:cNvSpPr>
            <a:spLocks noGrp="1"/>
          </p:cNvSpPr>
          <p:nvPr>
            <p:ph type="chart" sz="quarter" idx="18"/>
          </p:nvPr>
        </p:nvSpPr>
        <p:spPr>
          <a:xfrm>
            <a:off x="463825" y="1830552"/>
            <a:ext cx="544808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6035863" y="1830552"/>
            <a:ext cx="2651760" cy="3759601"/>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Go ahead and mention some details.</a:t>
            </a:r>
          </a:p>
        </p:txBody>
      </p:sp>
      <p:sp>
        <p:nvSpPr>
          <p:cNvPr id="31"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32"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121591257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2"/>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interesting photo.</a:t>
            </a:r>
          </a:p>
        </p:txBody>
      </p:sp>
      <p:sp>
        <p:nvSpPr>
          <p:cNvPr id="14" name="Picture Placeholder 6"/>
          <p:cNvSpPr>
            <a:spLocks noGrp="1"/>
          </p:cNvSpPr>
          <p:nvPr>
            <p:ph type="pic" sz="quarter" idx="19"/>
          </p:nvPr>
        </p:nvSpPr>
        <p:spPr>
          <a:xfrm>
            <a:off x="463125" y="1821793"/>
            <a:ext cx="5439836" cy="3768360"/>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sp>
        <p:nvSpPr>
          <p:cNvPr id="27"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28"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29" name="Straight Connector 28"/>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35886327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199" y="457200"/>
            <a:ext cx="5489903" cy="4873129"/>
          </a:xfrm>
          <a:prstGeom prst="rect">
            <a:avLst/>
          </a:prstGeom>
        </p:spPr>
        <p:txBody>
          <a:bodyPr lIns="0" tIns="0" rIns="0" bIns="0">
            <a:spAutoFit/>
          </a:bodyPr>
          <a:lstStyle>
            <a:lvl1pPr marL="0" indent="0">
              <a:spcBef>
                <a:spcPts val="2200"/>
              </a:spcBef>
              <a:spcAft>
                <a:spcPts val="0"/>
              </a:spcAft>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endParaRPr lang="en-US" dirty="0"/>
          </a:p>
          <a:p>
            <a:pPr lvl="1"/>
            <a:r>
              <a:rPr lang="en-US" dirty="0" smtClean="0"/>
              <a:t>Bullet</a:t>
            </a:r>
          </a:p>
          <a:p>
            <a:pPr lvl="1"/>
            <a:r>
              <a:rPr lang="en-US" dirty="0" smtClean="0"/>
              <a:t>Bullet</a:t>
            </a:r>
          </a:p>
          <a:p>
            <a:pPr lvl="0"/>
            <a:r>
              <a:rPr lang="en-US" dirty="0" smtClean="0"/>
              <a:t>Item 2</a:t>
            </a:r>
          </a:p>
          <a:p>
            <a:pPr lvl="1"/>
            <a:r>
              <a:rPr lang="en-US" dirty="0" smtClean="0"/>
              <a:t>Bullet</a:t>
            </a:r>
          </a:p>
          <a:p>
            <a:pPr lvl="1"/>
            <a:r>
              <a:rPr lang="en-US" dirty="0" smtClean="0"/>
              <a:t>Bullet</a:t>
            </a:r>
          </a:p>
          <a:p>
            <a:pPr lvl="0"/>
            <a:r>
              <a:rPr lang="en-US" dirty="0" smtClean="0"/>
              <a:t>Item 3</a:t>
            </a:r>
          </a:p>
          <a:p>
            <a:pPr lvl="1"/>
            <a:r>
              <a:rPr lang="en-US" dirty="0" smtClean="0"/>
              <a:t>Bullet</a:t>
            </a:r>
          </a:p>
          <a:p>
            <a:pPr lvl="1"/>
            <a:r>
              <a:rPr lang="en-US" dirty="0" smtClean="0"/>
              <a:t>Bullet</a:t>
            </a:r>
          </a:p>
          <a:p>
            <a:pPr lvl="1"/>
            <a:endParaRPr lang="en-US" dirty="0" smtClean="0"/>
          </a:p>
        </p:txBody>
      </p:sp>
      <p:sp>
        <p:nvSpPr>
          <p:cNvPr id="25"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endParaRPr lang="en-US" dirty="0"/>
          </a:p>
        </p:txBody>
      </p:sp>
      <p:sp>
        <p:nvSpPr>
          <p:cNvPr id="26"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27" name="Straight Connector 26"/>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25696937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57200"/>
            <a:ext cx="8229600" cy="661720"/>
          </a:xfrm>
          <a:prstGeom prst="rect">
            <a:avLst/>
          </a:prstGeom>
        </p:spPr>
        <p:txBody>
          <a:bodyPr vert="horz" lIns="0" tIns="0" rIns="91440" bIns="45720" rtlCol="0" anchor="t" anchorCtr="0">
            <a:spAutoFit/>
          </a:bodyPr>
          <a:lstStyle/>
          <a:p>
            <a:r>
              <a:rPr lang="en-US" dirty="0"/>
              <a:t>Click to edit Master title </a:t>
            </a:r>
            <a:r>
              <a:rPr lang="en-US" dirty="0" smtClean="0"/>
              <a:t>style</a:t>
            </a:r>
            <a:endParaRPr lang="en-US" dirty="0"/>
          </a:p>
        </p:txBody>
      </p:sp>
      <p:sp>
        <p:nvSpPr>
          <p:cNvPr id="8" name="Text Placeholder 2"/>
          <p:cNvSpPr>
            <a:spLocks noGrp="1"/>
          </p:cNvSpPr>
          <p:nvPr>
            <p:ph type="body" idx="1"/>
          </p:nvPr>
        </p:nvSpPr>
        <p:spPr>
          <a:xfrm>
            <a:off x="457200" y="2167128"/>
            <a:ext cx="8229600" cy="3621197"/>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76" r:id="rId2"/>
    <p:sldLayoutId id="2147483654" r:id="rId3"/>
    <p:sldLayoutId id="2147483669" r:id="rId4"/>
    <p:sldLayoutId id="2147483670" r:id="rId5"/>
    <p:sldLayoutId id="2147483677" r:id="rId6"/>
    <p:sldLayoutId id="2147483675" r:id="rId7"/>
    <p:sldLayoutId id="2147483674" r:id="rId8"/>
    <p:sldLayoutId id="2147483673" r:id="rId9"/>
    <p:sldLayoutId id="2147483672" r:id="rId10"/>
    <p:sldLayoutId id="2147483671" r:id="rId11"/>
    <p:sldLayoutId id="2147483664" r:id="rId12"/>
    <p:sldLayoutId id="2147483678" r:id="rId13"/>
  </p:sldLayoutIdLst>
  <p:hf hdr="0" dt="0"/>
  <p:txStyles>
    <p:titleStyle>
      <a:lvl1pPr algn="l" defTabSz="457200" rtl="0" eaLnBrk="1" latinLnBrk="0" hangingPunct="1">
        <a:spcBef>
          <a:spcPct val="0"/>
        </a:spcBef>
        <a:buNone/>
        <a:defRPr sz="4000" b="0" i="0" kern="1200">
          <a:solidFill>
            <a:schemeClr val="bg2">
              <a:lumMod val="75000"/>
              <a:lumOff val="25000"/>
            </a:schemeClr>
          </a:solidFill>
          <a:latin typeface="Arial"/>
          <a:ea typeface="+mj-ea"/>
          <a:cs typeface="Kievit Offc Pro Medium"/>
        </a:defRPr>
      </a:lvl1pPr>
    </p:titleStyle>
    <p:body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457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defTabSz="914400" fontAlgn="base">
              <a:spcBef>
                <a:spcPct val="0"/>
              </a:spcBef>
              <a:spcAft>
                <a:spcPct val="0"/>
              </a:spcAft>
              <a:defRPr/>
            </a:pPr>
            <a:endParaRPr lang="en-US" dirty="0">
              <a:solidFill>
                <a:srgbClr val="04617B"/>
              </a:solidFill>
              <a:latin typeface="Arial" charset="0"/>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23" name="Slide Number Placeholder 22"/>
          <p:cNvSpPr>
            <a:spLocks noGrp="1"/>
          </p:cNvSpPr>
          <p:nvPr>
            <p:ph type="sldNum" sz="quarter" idx="4"/>
          </p:nvPr>
        </p:nvSpPr>
        <p:spPr>
          <a:xfrm>
            <a:off x="8001000" y="6248400"/>
            <a:ext cx="762000" cy="396875"/>
          </a:xfrm>
          <a:prstGeom prst="rect">
            <a:avLst/>
          </a:prstGeom>
        </p:spPr>
        <p:txBody>
          <a:bodyPr vert="horz" wrap="square" lIns="91440" tIns="45720" rIns="91440" bIns="45720" numCol="1" anchor="ctr" anchorCtr="0" compatLnSpc="1">
            <a:prstTxWarp prst="textNoShape">
              <a:avLst/>
            </a:prstTxWarp>
            <a:noAutofit/>
          </a:bodyPr>
          <a:lstStyle>
            <a:lvl1pPr algn="ctr" eaLnBrk="1" hangingPunct="1">
              <a:defRPr sz="1500" b="1" baseline="0"/>
            </a:lvl1pPr>
          </a:lstStyle>
          <a:p>
            <a:pPr defTabSz="914400" fontAlgn="base">
              <a:spcBef>
                <a:spcPct val="0"/>
              </a:spcBef>
              <a:spcAft>
                <a:spcPct val="0"/>
              </a:spcAft>
              <a:defRPr/>
            </a:pPr>
            <a:fld id="{F4F97CA8-7E29-4D54-B4F4-6850CF9E6303}"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14430760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800100" y="233997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aseline="0" dirty="0" smtClean="0">
                <a:solidFill>
                  <a:schemeClr val="tx2"/>
                </a:solidFill>
              </a:rPr>
              <a:t>President</a:t>
            </a:r>
            <a:r>
              <a:rPr lang="en-US" sz="4000" dirty="0" smtClean="0">
                <a:solidFill>
                  <a:schemeClr val="tx2"/>
                </a:solidFill>
              </a:rPr>
              <a:t>’s</a:t>
            </a:r>
            <a:r>
              <a:rPr lang="en-US" sz="4000" baseline="0" dirty="0" smtClean="0">
                <a:solidFill>
                  <a:schemeClr val="tx2"/>
                </a:solidFill>
              </a:rPr>
              <a:t> Task Force on Preventing and Responding to Sexual Violence and Sexual Assault (SVSA)</a:t>
            </a:r>
            <a:endParaRPr lang="en-US" sz="4000" dirty="0">
              <a:solidFill>
                <a:schemeClr val="tx2"/>
              </a:solidFill>
            </a:endParaRPr>
          </a:p>
        </p:txBody>
      </p:sp>
      <p:pic>
        <p:nvPicPr>
          <p:cNvPr id="5" name="Picture 4" descr="logo.jpg"/>
          <p:cNvPicPr>
            <a:picLocks noChangeAspect="1"/>
          </p:cNvPicPr>
          <p:nvPr/>
        </p:nvPicPr>
        <p:blipFill>
          <a:blip r:embed="rId3" cstate="print"/>
          <a:stretch>
            <a:fillRect/>
          </a:stretch>
        </p:blipFill>
        <p:spPr>
          <a:xfrm>
            <a:off x="1476375" y="381000"/>
            <a:ext cx="1952625" cy="1028482"/>
          </a:xfrm>
          <a:prstGeom prst="rect">
            <a:avLst/>
          </a:prstGeom>
        </p:spPr>
      </p:pic>
      <p:pic>
        <p:nvPicPr>
          <p:cNvPr id="6" name="Picture 5" descr="UC seal.jpg"/>
          <p:cNvPicPr>
            <a:picLocks noChangeAspect="1"/>
          </p:cNvPicPr>
          <p:nvPr/>
        </p:nvPicPr>
        <p:blipFill>
          <a:blip r:embed="rId4" cstate="print"/>
          <a:stretch>
            <a:fillRect/>
          </a:stretch>
        </p:blipFill>
        <p:spPr>
          <a:xfrm>
            <a:off x="457200" y="381000"/>
            <a:ext cx="1019175" cy="1019175"/>
          </a:xfrm>
          <a:prstGeom prst="rect">
            <a:avLst/>
          </a:prstGeom>
        </p:spPr>
      </p:pic>
      <p:sp>
        <p:nvSpPr>
          <p:cNvPr id="7" name="Title 1"/>
          <p:cNvSpPr>
            <a:spLocks noGrp="1"/>
          </p:cNvSpPr>
          <p:nvPr/>
        </p:nvSpPr>
        <p:spPr>
          <a:xfrm>
            <a:off x="914400" y="4168775"/>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aseline="0" dirty="0" smtClean="0"/>
              <a:t> NASPA Violence Prevention Conference</a:t>
            </a:r>
          </a:p>
          <a:p>
            <a:r>
              <a:rPr lang="en-US" sz="3200" dirty="0" smtClean="0"/>
              <a:t>January 2015</a:t>
            </a:r>
            <a:endParaRPr lang="en-US" sz="3200" dirty="0"/>
          </a:p>
        </p:txBody>
      </p:sp>
      <p:sp>
        <p:nvSpPr>
          <p:cNvPr id="8" name="Title 1"/>
          <p:cNvSpPr>
            <a:spLocks noGrp="1"/>
          </p:cNvSpPr>
          <p:nvPr/>
        </p:nvSpPr>
        <p:spPr>
          <a:xfrm>
            <a:off x="336885" y="2362200"/>
            <a:ext cx="8582526" cy="495300"/>
          </a:xfrm>
          <a:prstGeom prst="rect">
            <a:avLst/>
          </a:prstGeom>
        </p:spPr>
        <p:txBody>
          <a:bodyPr/>
          <a:lstStyle/>
          <a:p>
            <a:pPr algn="ctr">
              <a:spcBef>
                <a:spcPct val="0"/>
              </a:spcBef>
              <a:defRPr/>
            </a:pPr>
            <a:r>
              <a:rPr lang="en-US" sz="4000" b="1" dirty="0" smtClean="0">
                <a:solidFill>
                  <a:schemeClr val="accent2">
                    <a:lumMod val="50000"/>
                  </a:schemeClr>
                </a:solidFill>
                <a:latin typeface="Calibri" panose="020F0502020204030204" pitchFamily="34" charset="0"/>
                <a:ea typeface="+mj-ea"/>
                <a:cs typeface="Kievit Offc Pro Medium"/>
              </a:rPr>
              <a:t/>
            </a:r>
            <a:br>
              <a:rPr lang="en-US" sz="4000" b="1" dirty="0" smtClean="0">
                <a:solidFill>
                  <a:schemeClr val="accent2">
                    <a:lumMod val="50000"/>
                  </a:schemeClr>
                </a:solidFill>
                <a:latin typeface="Calibri" panose="020F0502020204030204" pitchFamily="34" charset="0"/>
                <a:ea typeface="+mj-ea"/>
                <a:cs typeface="Kievit Offc Pro Medium"/>
              </a:rPr>
            </a:br>
            <a:endParaRPr lang="en-US" sz="1600" b="1" dirty="0">
              <a:solidFill>
                <a:schemeClr val="accent2">
                  <a:lumMod val="50000"/>
                </a:schemeClr>
              </a:solidFill>
              <a:latin typeface="Calibri" panose="020F0502020204030204" pitchFamily="34" charset="0"/>
              <a:ea typeface="+mj-ea"/>
              <a:cs typeface="Kievit Offc Pro Medium"/>
            </a:endParaRPr>
          </a:p>
          <a:p>
            <a:pPr algn="ctr">
              <a:spcBef>
                <a:spcPct val="0"/>
              </a:spcBef>
              <a:defRPr/>
            </a:pPr>
            <a:r>
              <a:rPr lang="en-US" sz="4000" b="1" i="1" dirty="0" smtClean="0">
                <a:solidFill>
                  <a:schemeClr val="accent2">
                    <a:lumMod val="50000"/>
                  </a:schemeClr>
                </a:solidFill>
                <a:latin typeface="Calibri" panose="020F0502020204030204" pitchFamily="34" charset="0"/>
                <a:ea typeface="+mj-ea"/>
                <a:cs typeface="Kievit Offc Pro Medium"/>
              </a:rPr>
              <a:t>UC </a:t>
            </a:r>
            <a:r>
              <a:rPr lang="en-US" sz="4000" b="1" i="1" dirty="0" err="1">
                <a:solidFill>
                  <a:schemeClr val="accent2">
                    <a:lumMod val="50000"/>
                  </a:schemeClr>
                </a:solidFill>
                <a:latin typeface="Calibri" panose="020F0502020204030204" pitchFamily="34" charset="0"/>
                <a:ea typeface="+mj-ea"/>
                <a:cs typeface="Kievit Offc Pro Medium"/>
              </a:rPr>
              <a:t>Systemwide</a:t>
            </a:r>
            <a:r>
              <a:rPr lang="en-US" sz="4000" b="1" i="1" dirty="0">
                <a:solidFill>
                  <a:schemeClr val="accent2">
                    <a:lumMod val="50000"/>
                  </a:schemeClr>
                </a:solidFill>
                <a:latin typeface="Calibri" panose="020F0502020204030204" pitchFamily="34" charset="0"/>
                <a:ea typeface="+mj-ea"/>
                <a:cs typeface="Kievit Offc Pro Medium"/>
              </a:rPr>
              <a:t> </a:t>
            </a:r>
            <a:r>
              <a:rPr lang="en-US" sz="4000" b="1" i="1" dirty="0" smtClean="0">
                <a:solidFill>
                  <a:schemeClr val="accent2">
                    <a:lumMod val="50000"/>
                  </a:schemeClr>
                </a:solidFill>
                <a:latin typeface="Calibri" panose="020F0502020204030204" pitchFamily="34" charset="0"/>
                <a:ea typeface="+mj-ea"/>
                <a:cs typeface="Kievit Offc Pro Medium"/>
              </a:rPr>
              <a:t>Appeals Panel </a:t>
            </a:r>
            <a:r>
              <a:rPr lang="en-US" sz="4000" b="1" i="1" dirty="0">
                <a:solidFill>
                  <a:schemeClr val="accent2">
                    <a:lumMod val="50000"/>
                  </a:schemeClr>
                </a:solidFill>
                <a:latin typeface="Calibri" panose="020F0502020204030204" pitchFamily="34" charset="0"/>
                <a:ea typeface="+mj-ea"/>
                <a:cs typeface="Kievit Offc Pro Medium"/>
              </a:rPr>
              <a:t>Training</a:t>
            </a:r>
          </a:p>
          <a:p>
            <a:pPr algn="ctr">
              <a:spcBef>
                <a:spcPct val="0"/>
              </a:spcBef>
              <a:defRPr/>
            </a:pPr>
            <a:r>
              <a:rPr lang="en-US" sz="4000" b="1" dirty="0">
                <a:solidFill>
                  <a:schemeClr val="accent2">
                    <a:lumMod val="50000"/>
                  </a:schemeClr>
                </a:solidFill>
                <a:latin typeface="Calibri" panose="020F0502020204030204" pitchFamily="34" charset="0"/>
                <a:ea typeface="+mj-ea"/>
                <a:cs typeface="Kievit Offc Pro Medium"/>
              </a:rPr>
              <a:t/>
            </a:r>
            <a:br>
              <a:rPr lang="en-US" sz="4000" b="1" dirty="0">
                <a:solidFill>
                  <a:schemeClr val="accent2">
                    <a:lumMod val="50000"/>
                  </a:schemeClr>
                </a:solidFill>
                <a:latin typeface="Calibri" panose="020F0502020204030204" pitchFamily="34" charset="0"/>
                <a:ea typeface="+mj-ea"/>
                <a:cs typeface="Kievit Offc Pro Medium"/>
              </a:rPr>
            </a:br>
            <a:r>
              <a:rPr lang="en-US" sz="2800" dirty="0" smtClean="0">
                <a:solidFill>
                  <a:schemeClr val="accent2">
                    <a:lumMod val="50000"/>
                  </a:schemeClr>
                </a:solidFill>
                <a:latin typeface="Calibri" panose="020F0502020204030204" pitchFamily="34" charset="0"/>
                <a:ea typeface="+mj-ea"/>
                <a:cs typeface="Kievit Offc Pro Medium"/>
              </a:rPr>
              <a:t>Presented Specifically for UC Riverside</a:t>
            </a:r>
            <a:endParaRPr lang="en-US" sz="4000" dirty="0" smtClean="0">
              <a:solidFill>
                <a:schemeClr val="accent2">
                  <a:lumMod val="50000"/>
                </a:schemeClr>
              </a:solidFill>
              <a:latin typeface="Calibri" panose="020F0502020204030204" pitchFamily="34" charset="0"/>
              <a:ea typeface="+mj-ea"/>
              <a:cs typeface="Kievit Offc Pro Medium"/>
            </a:endParaRPr>
          </a:p>
          <a:p>
            <a:pPr algn="ctr">
              <a:spcBef>
                <a:spcPct val="0"/>
              </a:spcBef>
              <a:defRPr/>
            </a:pPr>
            <a:r>
              <a:rPr lang="en-US" sz="2800" dirty="0" smtClean="0">
                <a:solidFill>
                  <a:schemeClr val="accent2">
                    <a:lumMod val="50000"/>
                  </a:schemeClr>
                </a:solidFill>
                <a:latin typeface="Calibri" panose="020F0502020204030204" pitchFamily="34" charset="0"/>
                <a:ea typeface="+mj-ea"/>
                <a:cs typeface="Kievit Offc Pro Medium"/>
              </a:rPr>
              <a:t>June 2, 2016</a:t>
            </a:r>
            <a:endParaRPr lang="en-US" sz="2800" dirty="0">
              <a:solidFill>
                <a:schemeClr val="accent2">
                  <a:lumMod val="50000"/>
                </a:schemeClr>
              </a:solidFill>
              <a:latin typeface="Calibri" panose="020F0502020204030204" pitchFamily="34" charset="0"/>
              <a:ea typeface="+mj-ea"/>
              <a:cs typeface="Kievit Offc Pro Medium"/>
            </a:endParaRPr>
          </a:p>
        </p:txBody>
      </p:sp>
      <p:sp>
        <p:nvSpPr>
          <p:cNvPr id="2" name="Slide Number Placeholder 1"/>
          <p:cNvSpPr>
            <a:spLocks noGrp="1"/>
          </p:cNvSpPr>
          <p:nvPr>
            <p:ph type="sldNum" sz="quarter" idx="12"/>
          </p:nvPr>
        </p:nvSpPr>
        <p:spPr/>
        <p:txBody>
          <a:bodyPr/>
          <a:lstStyle/>
          <a:p>
            <a:fld id="{87EFA55B-3881-4B7C-B3BF-30AF1643EF6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kern="1200" dirty="0" smtClean="0">
                <a:solidFill>
                  <a:schemeClr val="tx2"/>
                </a:solidFill>
                <a:effectLst/>
                <a:latin typeface="+mj-lt"/>
                <a:ea typeface="+mj-ea"/>
                <a:cs typeface="+mj-cs"/>
              </a:rPr>
              <a:t>Title IX Violation? Policy Violation?</a:t>
            </a:r>
            <a:endParaRPr lang="en-US" sz="44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342900">
              <a:buFont typeface="Wingdings" panose="05000000000000000000" pitchFamily="2" charset="2"/>
              <a:buChar char="q"/>
            </a:pPr>
            <a:r>
              <a:rPr lang="en-US" sz="2800" kern="1200" dirty="0" smtClean="0">
                <a:solidFill>
                  <a:schemeClr val="tx1"/>
                </a:solidFill>
                <a:effectLst/>
                <a:latin typeface="+mn-lt"/>
                <a:ea typeface="+mn-ea"/>
                <a:cs typeface="+mn-cs"/>
              </a:rPr>
              <a:t>Title IX:  The alleged conduct is sufficiently serious to limit or deny a student’s ability to participate in or benefit from the school’s educational program, i.e. creates a hostile environment; and</a:t>
            </a:r>
          </a:p>
          <a:p>
            <a:pPr marL="342900" lvl="1" indent="-342900">
              <a:buFont typeface="Wingdings" panose="05000000000000000000" pitchFamily="2" charset="2"/>
              <a:buChar char="q"/>
            </a:pPr>
            <a:r>
              <a:rPr lang="en-US" sz="2800" kern="1200" dirty="0" smtClean="0">
                <a:solidFill>
                  <a:schemeClr val="tx1"/>
                </a:solidFill>
                <a:effectLst/>
                <a:latin typeface="+mn-lt"/>
                <a:ea typeface="+mn-ea"/>
                <a:cs typeface="+mn-cs"/>
              </a:rPr>
              <a:t>The school, upon notice, fails to take prompt and effective steps reasonably calculated to end the sexual violence, eliminate the hostile environment, prevent its recurrence, and, as appropriate, remedy its effects.</a:t>
            </a:r>
          </a:p>
          <a:p>
            <a:pPr marL="342900" lvl="1" indent="-342900">
              <a:buFont typeface="Wingdings" panose="05000000000000000000" pitchFamily="2" charset="2"/>
              <a:buChar char="q"/>
            </a:pPr>
            <a:r>
              <a:rPr lang="en-US" sz="2800" dirty="0" smtClean="0"/>
              <a:t>UC Policy</a:t>
            </a:r>
            <a:endParaRPr lang="en-US" sz="2400" dirty="0">
              <a:cs typeface="Arial" pitchFamily="34" charset="0"/>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7057968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Communications</a:t>
            </a:r>
            <a:endParaRPr lang="en-US" dirty="0"/>
          </a:p>
        </p:txBody>
      </p:sp>
      <p:sp>
        <p:nvSpPr>
          <p:cNvPr id="3" name="Content Placeholder 2"/>
          <p:cNvSpPr>
            <a:spLocks noGrp="1"/>
          </p:cNvSpPr>
          <p:nvPr>
            <p:ph sz="quarter" idx="1"/>
          </p:nvPr>
        </p:nvSpPr>
        <p:spPr>
          <a:xfrm>
            <a:off x="344093" y="1550186"/>
            <a:ext cx="8582791" cy="4797374"/>
          </a:xfrm>
        </p:spPr>
        <p:txBody>
          <a:bodyPr>
            <a:normAutofit fontScale="77500" lnSpcReduction="20000"/>
          </a:bodyPr>
          <a:lstStyle/>
          <a:p>
            <a:r>
              <a:rPr lang="en-US" dirty="0" smtClean="0"/>
              <a:t>Who can address the hearing body?</a:t>
            </a:r>
          </a:p>
          <a:p>
            <a:r>
              <a:rPr lang="en-US" dirty="0" smtClean="0"/>
              <a:t>How to communicate questions to the panel</a:t>
            </a:r>
          </a:p>
          <a:p>
            <a:pPr lvl="1"/>
            <a:r>
              <a:rPr lang="en-US" dirty="0" smtClean="0"/>
              <a:t>Chat programs</a:t>
            </a:r>
          </a:p>
          <a:p>
            <a:pPr lvl="1"/>
            <a:r>
              <a:rPr lang="en-US" dirty="0" smtClean="0"/>
              <a:t>Handwritten notes</a:t>
            </a:r>
          </a:p>
          <a:p>
            <a:pPr lvl="1"/>
            <a:r>
              <a:rPr lang="en-US" dirty="0" smtClean="0"/>
              <a:t>Order of presentation/questions (check local procedures)</a:t>
            </a:r>
          </a:p>
          <a:p>
            <a:r>
              <a:rPr lang="en-US" dirty="0" smtClean="0"/>
              <a:t>Set expectations for advisors </a:t>
            </a:r>
            <a:r>
              <a:rPr lang="en-US" dirty="0"/>
              <a:t>and support </a:t>
            </a:r>
            <a:r>
              <a:rPr lang="en-US" dirty="0" smtClean="0"/>
              <a:t>persons, parents and friends</a:t>
            </a:r>
            <a:endParaRPr lang="en-US" dirty="0"/>
          </a:p>
          <a:p>
            <a:r>
              <a:rPr lang="en-US" dirty="0" smtClean="0"/>
              <a:t>Screens</a:t>
            </a:r>
          </a:p>
          <a:p>
            <a:pPr lvl="1"/>
            <a:r>
              <a:rPr lang="en-US" dirty="0" smtClean="0"/>
              <a:t>Ensure Hearing Body can see all witnesses and parties</a:t>
            </a:r>
          </a:p>
          <a:p>
            <a:r>
              <a:rPr lang="en-US" dirty="0" smtClean="0"/>
              <a:t>Breaks</a:t>
            </a:r>
          </a:p>
          <a:p>
            <a:r>
              <a:rPr lang="en-US" dirty="0" smtClean="0"/>
              <a:t>Witnesses</a:t>
            </a:r>
          </a:p>
          <a:p>
            <a:r>
              <a:rPr lang="en-US" dirty="0" smtClean="0"/>
              <a:t>At the conclusion of the hearing, communicate next steps so parties know what to expect</a:t>
            </a:r>
          </a:p>
          <a:p>
            <a:pPr lvl="1"/>
            <a:r>
              <a:rPr lang="en-US" dirty="0" smtClean="0"/>
              <a:t>Tip: consider having a handout to provide and to briefly review with parties.  </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100</a:t>
            </a:fld>
            <a:endParaRPr lang="en-US" dirty="0">
              <a:solidFill>
                <a:prstClr val="black"/>
              </a:solidFill>
            </a:endParaRPr>
          </a:p>
        </p:txBody>
      </p:sp>
    </p:spTree>
    <p:extLst>
      <p:ext uri="{BB962C8B-B14F-4D97-AF65-F5344CB8AC3E}">
        <p14:creationId xmlns:p14="http://schemas.microsoft.com/office/powerpoint/2010/main" val="42708079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Evidence</a:t>
            </a:r>
            <a:endParaRPr lang="en-US" dirty="0"/>
          </a:p>
        </p:txBody>
      </p:sp>
      <p:sp>
        <p:nvSpPr>
          <p:cNvPr id="3" name="Content Placeholder 2"/>
          <p:cNvSpPr>
            <a:spLocks noGrp="1"/>
          </p:cNvSpPr>
          <p:nvPr>
            <p:ph sz="quarter" idx="1"/>
          </p:nvPr>
        </p:nvSpPr>
        <p:spPr/>
        <p:txBody>
          <a:bodyPr/>
          <a:lstStyle/>
          <a:p>
            <a:r>
              <a:rPr lang="en-US" dirty="0" smtClean="0"/>
              <a:t>What does it mean to be a fact-finder?</a:t>
            </a:r>
          </a:p>
          <a:p>
            <a:pPr lvl="1"/>
            <a:r>
              <a:rPr lang="en-US" dirty="0" smtClean="0"/>
              <a:t>Preponderance Standard</a:t>
            </a:r>
          </a:p>
          <a:p>
            <a:r>
              <a:rPr lang="en-US" dirty="0" smtClean="0"/>
              <a:t>Testing truth, veracity, credibility</a:t>
            </a:r>
          </a:p>
          <a:p>
            <a:pPr lvl="1"/>
            <a:r>
              <a:rPr lang="en-US" dirty="0" smtClean="0"/>
              <a:t>What is appropriate for assessing credibility?</a:t>
            </a:r>
          </a:p>
          <a:p>
            <a:pPr lvl="1"/>
            <a:r>
              <a:rPr lang="en-US" dirty="0" smtClean="0"/>
              <a:t>How is this done in a trauma-informed manner?</a:t>
            </a:r>
          </a:p>
          <a:p>
            <a:r>
              <a:rPr lang="en-US" dirty="0" smtClean="0"/>
              <a:t>What about missing details?</a:t>
            </a:r>
          </a:p>
          <a:p>
            <a:pPr lvl="1"/>
            <a:r>
              <a:rPr lang="en-US" dirty="0" smtClean="0"/>
              <a:t>Are they material?</a:t>
            </a:r>
          </a:p>
          <a:p>
            <a:pPr lvl="1"/>
            <a:r>
              <a:rPr lang="en-US" dirty="0" smtClean="0"/>
              <a:t>Does this affect the credibility of the information?</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101</a:t>
            </a:fld>
            <a:endParaRPr lang="en-US" dirty="0">
              <a:solidFill>
                <a:prstClr val="black"/>
              </a:solidFill>
            </a:endParaRPr>
          </a:p>
        </p:txBody>
      </p:sp>
    </p:spTree>
    <p:extLst>
      <p:ext uri="{BB962C8B-B14F-4D97-AF65-F5344CB8AC3E}">
        <p14:creationId xmlns:p14="http://schemas.microsoft.com/office/powerpoint/2010/main" val="30103886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t>What to Anticipate During the Hearing?</a:t>
            </a:r>
            <a:endParaRPr lang="en-US" sz="4200" dirty="0"/>
          </a:p>
        </p:txBody>
      </p:sp>
      <p:sp>
        <p:nvSpPr>
          <p:cNvPr id="3" name="Content Placeholder 2"/>
          <p:cNvSpPr>
            <a:spLocks noGrp="1"/>
          </p:cNvSpPr>
          <p:nvPr>
            <p:ph sz="quarter" idx="1"/>
          </p:nvPr>
        </p:nvSpPr>
        <p:spPr>
          <a:xfrm>
            <a:off x="457200" y="1600202"/>
            <a:ext cx="8369300" cy="4806948"/>
          </a:xfrm>
        </p:spPr>
        <p:txBody>
          <a:bodyPr>
            <a:normAutofit fontScale="92500" lnSpcReduction="10000"/>
          </a:bodyPr>
          <a:lstStyle/>
          <a:p>
            <a:r>
              <a:rPr lang="en-US" dirty="0" smtClean="0"/>
              <a:t>What is the plan if:</a:t>
            </a:r>
          </a:p>
          <a:p>
            <a:pPr lvl="1"/>
            <a:r>
              <a:rPr lang="en-US" dirty="0" smtClean="0"/>
              <a:t>The Complainant or Respondent is late?</a:t>
            </a:r>
            <a:endParaRPr lang="en-US" dirty="0"/>
          </a:p>
          <a:p>
            <a:pPr lvl="1"/>
            <a:r>
              <a:rPr lang="en-US" dirty="0" smtClean="0"/>
              <a:t>The Witness does not show up?</a:t>
            </a:r>
            <a:endParaRPr lang="en-US" dirty="0"/>
          </a:p>
          <a:p>
            <a:pPr lvl="1"/>
            <a:r>
              <a:rPr lang="en-US" dirty="0" smtClean="0"/>
              <a:t>There are significant disruptions?</a:t>
            </a:r>
            <a:endParaRPr lang="en-US" dirty="0"/>
          </a:p>
          <a:p>
            <a:pPr lvl="1"/>
            <a:r>
              <a:rPr lang="en-US" dirty="0" smtClean="0"/>
              <a:t>There are influences affecting the parties or hearing body:  protests, media, outside pressure?</a:t>
            </a:r>
          </a:p>
          <a:p>
            <a:pPr lvl="1"/>
            <a:r>
              <a:rPr lang="en-US" dirty="0" smtClean="0"/>
              <a:t>There is new unanticipated evidence offered during the hearing?</a:t>
            </a:r>
            <a:endParaRPr lang="en-US" dirty="0"/>
          </a:p>
          <a:p>
            <a:pPr lvl="1"/>
            <a:r>
              <a:rPr lang="en-US" dirty="0" smtClean="0"/>
              <a:t>There are cross</a:t>
            </a:r>
            <a:r>
              <a:rPr lang="en-US" dirty="0"/>
              <a:t>-</a:t>
            </a:r>
            <a:r>
              <a:rPr lang="en-US" dirty="0" smtClean="0"/>
              <a:t>complaints?</a:t>
            </a:r>
            <a:endParaRPr lang="en-US" dirty="0"/>
          </a:p>
          <a:p>
            <a:pPr lvl="1"/>
            <a:r>
              <a:rPr lang="en-US" dirty="0" smtClean="0"/>
              <a:t>There are legal </a:t>
            </a:r>
            <a:r>
              <a:rPr lang="en-US" dirty="0"/>
              <a:t>challenges to evidence or </a:t>
            </a:r>
            <a:r>
              <a:rPr lang="en-US" dirty="0" smtClean="0"/>
              <a:t>the process?</a:t>
            </a:r>
          </a:p>
          <a:p>
            <a:r>
              <a:rPr lang="en-US" dirty="0" smtClean="0"/>
              <a:t>Consider taking a break if you need to gather your thoughts or to call your lifeline</a:t>
            </a:r>
            <a:endParaRPr lang="en-US" dirty="0"/>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102</a:t>
            </a:fld>
            <a:endParaRPr lang="en-US" dirty="0">
              <a:solidFill>
                <a:prstClr val="black"/>
              </a:solidFill>
            </a:endParaRPr>
          </a:p>
        </p:txBody>
      </p:sp>
    </p:spTree>
    <p:extLst>
      <p:ext uri="{BB962C8B-B14F-4D97-AF65-F5344CB8AC3E}">
        <p14:creationId xmlns:p14="http://schemas.microsoft.com/office/powerpoint/2010/main" val="12352446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Post-hearing</a:t>
            </a:r>
            <a:endParaRPr lang="en-US" dirty="0"/>
          </a:p>
        </p:txBody>
      </p:sp>
      <p:sp>
        <p:nvSpPr>
          <p:cNvPr id="3" name="Subtitle 2"/>
          <p:cNvSpPr>
            <a:spLocks noGrp="1"/>
          </p:cNvSpPr>
          <p:nvPr>
            <p:ph type="subTitle" idx="1"/>
          </p:nvPr>
        </p:nvSpPr>
        <p:spPr/>
        <p:txBody>
          <a:bodyPr/>
          <a:lstStyle/>
          <a:p>
            <a:r>
              <a:rPr lang="en-US" dirty="0" smtClean="0"/>
              <a:t>Your To-Do List</a:t>
            </a:r>
            <a:endParaRPr lang="en-US" dirty="0"/>
          </a:p>
        </p:txBody>
      </p:sp>
    </p:spTree>
    <p:extLst>
      <p:ext uri="{BB962C8B-B14F-4D97-AF65-F5344CB8AC3E}">
        <p14:creationId xmlns:p14="http://schemas.microsoft.com/office/powerpoint/2010/main" val="27139002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Post-Hearing Logistics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Record-keeping</a:t>
            </a:r>
          </a:p>
          <a:p>
            <a:pPr lvl="1"/>
            <a:r>
              <a:rPr lang="en-US" dirty="0" smtClean="0"/>
              <a:t>Audio recording</a:t>
            </a:r>
          </a:p>
          <a:p>
            <a:pPr lvl="1"/>
            <a:r>
              <a:rPr lang="en-US" dirty="0" smtClean="0"/>
              <a:t>All appeal documents</a:t>
            </a:r>
          </a:p>
          <a:p>
            <a:pPr lvl="1"/>
            <a:r>
              <a:rPr lang="en-US" dirty="0" smtClean="0"/>
              <a:t>Where is the office of record?</a:t>
            </a:r>
          </a:p>
          <a:p>
            <a:pPr lvl="2"/>
            <a:r>
              <a:rPr lang="en-US" dirty="0" smtClean="0"/>
              <a:t>Tip: Consider having all of this digitized to ease transmission of the record in the event of second appeal</a:t>
            </a:r>
          </a:p>
          <a:p>
            <a:r>
              <a:rPr lang="en-US" dirty="0" smtClean="0"/>
              <a:t>Hearing Report</a:t>
            </a:r>
          </a:p>
          <a:p>
            <a:pPr lvl="1"/>
            <a:r>
              <a:rPr lang="en-US" dirty="0" smtClean="0"/>
              <a:t>Who will draft it?  </a:t>
            </a:r>
          </a:p>
          <a:p>
            <a:pPr lvl="2"/>
            <a:r>
              <a:rPr lang="en-US" dirty="0" smtClean="0"/>
              <a:t>If a hearing panel, who takes the lead?</a:t>
            </a:r>
          </a:p>
          <a:p>
            <a:pPr lvl="1"/>
            <a:r>
              <a:rPr lang="en-US" dirty="0" smtClean="0"/>
              <a:t>Be sure to address grounds of appeal</a:t>
            </a:r>
          </a:p>
          <a:p>
            <a:pPr lvl="2"/>
            <a:r>
              <a:rPr lang="en-US" dirty="0" smtClean="0"/>
              <a:t>Refer to your issue list</a:t>
            </a:r>
          </a:p>
          <a:p>
            <a:pPr lvl="1"/>
            <a:r>
              <a:rPr lang="en-US" dirty="0" smtClean="0"/>
              <a:t>Be sure to document any fact-finding (if applicable-Ground 3 only)</a:t>
            </a:r>
          </a:p>
          <a:p>
            <a:pPr lvl="1"/>
            <a:r>
              <a:rPr lang="en-US" dirty="0" smtClean="0"/>
              <a:t>Consider having counsel review report before sending to parties</a:t>
            </a:r>
          </a:p>
        </p:txBody>
      </p:sp>
    </p:spTree>
    <p:extLst>
      <p:ext uri="{BB962C8B-B14F-4D97-AF65-F5344CB8AC3E}">
        <p14:creationId xmlns:p14="http://schemas.microsoft.com/office/powerpoint/2010/main" val="7237534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Post-Hearing Communications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Hearing Body’s decision and rationale in hearing report</a:t>
            </a:r>
          </a:p>
          <a:p>
            <a:r>
              <a:rPr lang="en-US" dirty="0" smtClean="0"/>
              <a:t>Who communicates the hearing body decision?</a:t>
            </a:r>
          </a:p>
          <a:p>
            <a:r>
              <a:rPr lang="en-US" dirty="0" smtClean="0"/>
              <a:t>Decision affirmed?  Then include information about final resolution</a:t>
            </a:r>
          </a:p>
          <a:p>
            <a:r>
              <a:rPr lang="en-US" dirty="0" smtClean="0"/>
              <a:t>Decision changed?  Then include information about Second Appeal (include any applicable deadlines)</a:t>
            </a:r>
          </a:p>
          <a:p>
            <a:r>
              <a:rPr lang="en-US" dirty="0" smtClean="0"/>
              <a:t>Deadline to submit hearing report?</a:t>
            </a:r>
          </a:p>
          <a:p>
            <a:pPr lvl="1"/>
            <a:r>
              <a:rPr lang="en-US" dirty="0" smtClean="0"/>
              <a:t>If none in local procedures, consider 60 day period and ensure time for second appeal (15 days is a good timeframe but involves a quick turnaround)</a:t>
            </a:r>
          </a:p>
          <a:p>
            <a:pPr lvl="1"/>
            <a:r>
              <a:rPr lang="en-US" dirty="0" smtClean="0"/>
              <a:t>What do your local procedures say about this?</a:t>
            </a:r>
          </a:p>
          <a:p>
            <a:pPr marL="457200" lvl="1" indent="0">
              <a:buNone/>
            </a:pPr>
            <a:endParaRPr lang="en-US" dirty="0"/>
          </a:p>
        </p:txBody>
      </p:sp>
    </p:spTree>
    <p:extLst>
      <p:ext uri="{BB962C8B-B14F-4D97-AF65-F5344CB8AC3E}">
        <p14:creationId xmlns:p14="http://schemas.microsoft.com/office/powerpoint/2010/main" val="29814911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Post-Hearing: What to Anticipate?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Unexpected delay in delivering hearing report</a:t>
            </a:r>
          </a:p>
          <a:p>
            <a:pPr lvl="1"/>
            <a:r>
              <a:rPr lang="en-US" dirty="0" smtClean="0"/>
              <a:t>Who grants extension for good cause?</a:t>
            </a:r>
          </a:p>
          <a:p>
            <a:pPr lvl="1"/>
            <a:r>
              <a:rPr lang="en-US" dirty="0" smtClean="0"/>
              <a:t>Who communicates the extension to the parties?</a:t>
            </a:r>
          </a:p>
          <a:p>
            <a:r>
              <a:rPr lang="en-US" dirty="0" smtClean="0"/>
              <a:t>Legal challenges to procedure or evidence</a:t>
            </a:r>
          </a:p>
          <a:p>
            <a:r>
              <a:rPr lang="en-US" dirty="0" smtClean="0"/>
              <a:t>New evidence</a:t>
            </a:r>
          </a:p>
          <a:p>
            <a:r>
              <a:rPr lang="en-US" dirty="0" smtClean="0"/>
              <a:t>Press/Media coverage</a:t>
            </a:r>
          </a:p>
          <a:p>
            <a:pPr lvl="1"/>
            <a:r>
              <a:rPr lang="en-US" dirty="0" smtClean="0"/>
              <a:t>One party contacts media and leaks hearing info or documents</a:t>
            </a:r>
          </a:p>
          <a:p>
            <a:pPr lvl="1"/>
            <a:r>
              <a:rPr lang="en-US" dirty="0" smtClean="0"/>
              <a:t>Media contacts hearing body </a:t>
            </a:r>
          </a:p>
          <a:p>
            <a:pPr lvl="2"/>
            <a:r>
              <a:rPr lang="en-US" dirty="0" smtClean="0"/>
              <a:t>Ensure hearing body knows what to say and to whom to refer media outlets for official statements</a:t>
            </a:r>
            <a:endParaRPr lang="en-US" dirty="0"/>
          </a:p>
        </p:txBody>
      </p:sp>
    </p:spTree>
    <p:extLst>
      <p:ext uri="{BB962C8B-B14F-4D97-AF65-F5344CB8AC3E}">
        <p14:creationId xmlns:p14="http://schemas.microsoft.com/office/powerpoint/2010/main" val="8229452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You Have Any of the Following?</a:t>
            </a:r>
            <a:endParaRPr lang="en-US" dirty="0"/>
          </a:p>
        </p:txBody>
      </p:sp>
      <p:sp>
        <p:nvSpPr>
          <p:cNvPr id="3" name="Content Placeholder 2"/>
          <p:cNvSpPr>
            <a:spLocks noGrp="1"/>
          </p:cNvSpPr>
          <p:nvPr>
            <p:ph sz="quarter" idx="1"/>
          </p:nvPr>
        </p:nvSpPr>
        <p:spPr/>
        <p:txBody>
          <a:bodyPr/>
          <a:lstStyle/>
          <a:p>
            <a:pPr marL="0" indent="0" algn="ctr">
              <a:buNone/>
            </a:pPr>
            <a:endParaRPr lang="en-US" sz="4000" dirty="0" smtClean="0"/>
          </a:p>
          <a:p>
            <a:pPr marL="0" indent="0" algn="ctr">
              <a:buNone/>
            </a:pPr>
            <a:r>
              <a:rPr lang="en-US" sz="4000" dirty="0" smtClean="0"/>
              <a:t>Concerns</a:t>
            </a:r>
            <a:r>
              <a:rPr lang="en-US" sz="4000" dirty="0"/>
              <a:t>?  </a:t>
            </a:r>
            <a:endParaRPr lang="en-US" sz="4000" dirty="0" smtClean="0"/>
          </a:p>
          <a:p>
            <a:pPr marL="0" indent="0" algn="ctr">
              <a:buNone/>
            </a:pPr>
            <a:endParaRPr lang="en-US" sz="4000" dirty="0"/>
          </a:p>
          <a:p>
            <a:pPr marL="0" indent="0" algn="ctr">
              <a:buNone/>
            </a:pPr>
            <a:r>
              <a:rPr lang="en-US" sz="4000" dirty="0" smtClean="0"/>
              <a:t>Fears</a:t>
            </a:r>
            <a:r>
              <a:rPr lang="en-US" sz="4000" dirty="0"/>
              <a:t>?  </a:t>
            </a:r>
            <a:endParaRPr lang="en-US" sz="4000" dirty="0" smtClean="0"/>
          </a:p>
          <a:p>
            <a:pPr marL="0" indent="0" algn="ctr">
              <a:buNone/>
            </a:pPr>
            <a:endParaRPr lang="en-US" sz="4000" dirty="0"/>
          </a:p>
          <a:p>
            <a:pPr marL="0" indent="0" algn="ctr">
              <a:buNone/>
            </a:pPr>
            <a:r>
              <a:rPr lang="en-US" sz="4000" dirty="0" smtClean="0"/>
              <a:t>Worries</a:t>
            </a:r>
            <a:r>
              <a:rPr lang="en-US" sz="4000" dirty="0"/>
              <a:t>?</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107</a:t>
            </a:fld>
            <a:endParaRPr lang="en-US" dirty="0">
              <a:solidFill>
                <a:prstClr val="black"/>
              </a:solidFill>
            </a:endParaRPr>
          </a:p>
        </p:txBody>
      </p:sp>
    </p:spTree>
    <p:extLst>
      <p:ext uri="{BB962C8B-B14F-4D97-AF65-F5344CB8AC3E}">
        <p14:creationId xmlns:p14="http://schemas.microsoft.com/office/powerpoint/2010/main" val="11539876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sz="quarter" idx="1"/>
          </p:nvPr>
        </p:nvSpPr>
        <p:spPr/>
        <p:txBody>
          <a:bodyPr/>
          <a:lstStyle/>
          <a:p>
            <a:r>
              <a:rPr lang="en-US" sz="3200" dirty="0" smtClean="0"/>
              <a:t>What are the effects of trauma on the brain?</a:t>
            </a:r>
          </a:p>
          <a:p>
            <a:r>
              <a:rPr lang="en-US" sz="3200" dirty="0" smtClean="0"/>
              <a:t>How is it manifested?</a:t>
            </a:r>
          </a:p>
          <a:p>
            <a:r>
              <a:rPr lang="en-US" sz="3200" dirty="0" smtClean="0"/>
              <a:t>What does that mean for the hearing panel?</a:t>
            </a:r>
          </a:p>
          <a:p>
            <a:pPr lvl="1"/>
            <a:r>
              <a:rPr lang="en-US" sz="3200" dirty="0" smtClean="0"/>
              <a:t>Weighing evidence</a:t>
            </a:r>
          </a:p>
          <a:p>
            <a:pPr lvl="1"/>
            <a:r>
              <a:rPr lang="en-US" sz="3200" dirty="0" smtClean="0"/>
              <a:t>Asking questions</a:t>
            </a:r>
          </a:p>
          <a:p>
            <a:pPr lvl="1"/>
            <a:r>
              <a:rPr lang="en-US" sz="3200" dirty="0" smtClean="0"/>
              <a:t>Understanding delays</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108</a:t>
            </a:fld>
            <a:endParaRPr lang="en-US" dirty="0">
              <a:solidFill>
                <a:prstClr val="black"/>
              </a:solidFill>
            </a:endParaRPr>
          </a:p>
        </p:txBody>
      </p:sp>
    </p:spTree>
    <p:extLst>
      <p:ext uri="{BB962C8B-B14F-4D97-AF65-F5344CB8AC3E}">
        <p14:creationId xmlns:p14="http://schemas.microsoft.com/office/powerpoint/2010/main" val="5751785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smtClean="0"/>
              <a:t>Trauma, and Common Myths About Sex Assault</a:t>
            </a:r>
            <a:endParaRPr lang="en-US" spc="-100" dirty="0"/>
          </a:p>
        </p:txBody>
      </p:sp>
      <p:sp>
        <p:nvSpPr>
          <p:cNvPr id="3" name="Content Placeholder 2"/>
          <p:cNvSpPr>
            <a:spLocks noGrp="1"/>
          </p:cNvSpPr>
          <p:nvPr>
            <p:ph sz="quarter" idx="1"/>
          </p:nvPr>
        </p:nvSpPr>
        <p:spPr/>
        <p:txBody>
          <a:bodyPr/>
          <a:lstStyle/>
          <a:p>
            <a:pPr marL="0" indent="0">
              <a:buNone/>
            </a:pPr>
            <a:r>
              <a:rPr lang="en-US" dirty="0" smtClean="0"/>
              <a:t>Why didn’t you just run out?</a:t>
            </a:r>
          </a:p>
          <a:p>
            <a:pPr marL="0" indent="0">
              <a:buNone/>
            </a:pPr>
            <a:r>
              <a:rPr lang="en-US" dirty="0" smtClean="0"/>
              <a:t>Why couldn’t you just scream “No”?</a:t>
            </a:r>
          </a:p>
          <a:p>
            <a:pPr marL="0" indent="0">
              <a:buNone/>
            </a:pPr>
            <a:r>
              <a:rPr lang="en-US" dirty="0" smtClean="0"/>
              <a:t>Why were you even sitting in the room alone?</a:t>
            </a:r>
          </a:p>
          <a:p>
            <a:pPr marL="0" indent="0">
              <a:buNone/>
            </a:pPr>
            <a:r>
              <a:rPr lang="en-US" dirty="0" smtClean="0"/>
              <a:t>Behavior consistent with common (</a:t>
            </a:r>
            <a:r>
              <a:rPr lang="en-US" dirty="0" err="1" smtClean="0"/>
              <a:t>mis</a:t>
            </a:r>
            <a:r>
              <a:rPr lang="en-US" dirty="0" smtClean="0"/>
              <a:t>)perceptions of trauma</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109</a:t>
            </a:fld>
            <a:endParaRPr lang="en-US" dirty="0">
              <a:solidFill>
                <a:prstClr val="black"/>
              </a:solidFill>
            </a:endParaRPr>
          </a:p>
        </p:txBody>
      </p:sp>
    </p:spTree>
    <p:extLst>
      <p:ext uri="{BB962C8B-B14F-4D97-AF65-F5344CB8AC3E}">
        <p14:creationId xmlns:p14="http://schemas.microsoft.com/office/powerpoint/2010/main" val="252168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39AC3-0E75-AD46-AE71-AE18BB921AE3}" type="slidenum">
              <a:rPr lang="en-US" smtClean="0"/>
              <a:pPr/>
              <a:t>11</a:t>
            </a:fld>
            <a:endParaRPr lang="en-US" dirty="0"/>
          </a:p>
        </p:txBody>
      </p:sp>
      <p:sp>
        <p:nvSpPr>
          <p:cNvPr id="6" name="Title 1"/>
          <p:cNvSpPr txBox="1">
            <a:spLocks/>
          </p:cNvSpPr>
          <p:nvPr/>
        </p:nvSpPr>
        <p:spPr>
          <a:xfrm>
            <a:off x="583153" y="274638"/>
            <a:ext cx="8048625" cy="910695"/>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noProof="0" dirty="0" smtClean="0">
                <a:solidFill>
                  <a:schemeClr val="accent2">
                    <a:lumMod val="50000"/>
                  </a:schemeClr>
                </a:solidFill>
                <a:latin typeface="Calibri" panose="020F0502020204030204" pitchFamily="34" charset="0"/>
                <a:ea typeface="+mj-ea"/>
                <a:cs typeface="Kievit Offc Pro Medium"/>
              </a:rPr>
              <a:t>The Framework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2">
                    <a:lumMod val="50000"/>
                  </a:schemeClr>
                </a:solidFill>
                <a:latin typeface="Calibri" panose="020F0502020204030204" pitchFamily="34" charset="0"/>
                <a:ea typeface="+mj-ea"/>
                <a:cs typeface="Kievit Offc Pro Medium"/>
              </a:rPr>
              <a:t>(Student Adjudication Model)</a:t>
            </a:r>
            <a:endParaRPr kumimoji="0" lang="en-US" sz="2800" b="1" i="0" u="none" strike="noStrike" kern="1200" cap="none" spc="0" normalizeH="0" baseline="0" noProof="0" dirty="0">
              <a:ln>
                <a:noFill/>
              </a:ln>
              <a:solidFill>
                <a:schemeClr val="accent2">
                  <a:lumMod val="50000"/>
                </a:schemeClr>
              </a:solidFill>
              <a:effectLst/>
              <a:uLnTx/>
              <a:uFillTx/>
              <a:latin typeface="Calibri" panose="020F0502020204030204" pitchFamily="34" charset="0"/>
              <a:ea typeface="+mj-ea"/>
              <a:cs typeface="Kievit Offc Pro Medium"/>
            </a:endParaRPr>
          </a:p>
        </p:txBody>
      </p:sp>
      <p:graphicFrame>
        <p:nvGraphicFramePr>
          <p:cNvPr id="7" name="Diagram 6"/>
          <p:cNvGraphicFramePr/>
          <p:nvPr>
            <p:extLst>
              <p:ext uri="{D42A27DB-BD31-4B8C-83A1-F6EECF244321}">
                <p14:modId xmlns:p14="http://schemas.microsoft.com/office/powerpoint/2010/main" val="906772541"/>
              </p:ext>
            </p:extLst>
          </p:nvPr>
        </p:nvGraphicFramePr>
        <p:xfrm>
          <a:off x="465221" y="1396999"/>
          <a:ext cx="8678779" cy="465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8594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Fairness in a Trauma-Informed Hearing Process</a:t>
            </a:r>
            <a:endParaRPr lang="en-US" dirty="0"/>
          </a:p>
        </p:txBody>
      </p:sp>
      <p:sp>
        <p:nvSpPr>
          <p:cNvPr id="3" name="Content Placeholder 2"/>
          <p:cNvSpPr>
            <a:spLocks noGrp="1"/>
          </p:cNvSpPr>
          <p:nvPr>
            <p:ph sz="quarter" idx="1"/>
          </p:nvPr>
        </p:nvSpPr>
        <p:spPr/>
        <p:txBody>
          <a:bodyPr/>
          <a:lstStyle/>
          <a:p>
            <a:r>
              <a:rPr lang="en-US" dirty="0" smtClean="0"/>
              <a:t>How to ask questions</a:t>
            </a:r>
          </a:p>
          <a:p>
            <a:pPr lvl="1"/>
            <a:r>
              <a:rPr lang="en-US" dirty="0" smtClean="0"/>
              <a:t>Start broadly, narrow down</a:t>
            </a:r>
          </a:p>
          <a:p>
            <a:pPr lvl="1"/>
            <a:r>
              <a:rPr lang="en-US" dirty="0" smtClean="0"/>
              <a:t>Limited to what you need to know</a:t>
            </a:r>
          </a:p>
          <a:p>
            <a:pPr lvl="1"/>
            <a:r>
              <a:rPr lang="en-US" dirty="0" smtClean="0"/>
              <a:t>Asking with sensitivity</a:t>
            </a:r>
          </a:p>
          <a:p>
            <a:pPr lvl="1"/>
            <a:r>
              <a:rPr lang="en-US" dirty="0" smtClean="0"/>
              <a:t>But if you have to ask, don’t apologize for needing to ask</a:t>
            </a:r>
          </a:p>
          <a:p>
            <a:pPr lvl="1"/>
            <a:r>
              <a:rPr lang="en-US" dirty="0" smtClean="0"/>
              <a:t>You can, however, provide context for the need to ask</a:t>
            </a:r>
          </a:p>
          <a:p>
            <a:pPr lvl="1"/>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110</a:t>
            </a:fld>
            <a:endParaRPr lang="en-US" dirty="0">
              <a:solidFill>
                <a:prstClr val="black"/>
              </a:solidFill>
            </a:endParaRPr>
          </a:p>
        </p:txBody>
      </p:sp>
    </p:spTree>
    <p:extLst>
      <p:ext uri="{BB962C8B-B14F-4D97-AF65-F5344CB8AC3E}">
        <p14:creationId xmlns:p14="http://schemas.microsoft.com/office/powerpoint/2010/main" val="30731784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Questions</a:t>
            </a:r>
            <a:endParaRPr lang="en-US" dirty="0"/>
          </a:p>
        </p:txBody>
      </p:sp>
      <p:sp>
        <p:nvSpPr>
          <p:cNvPr id="3" name="Content Placeholder 2"/>
          <p:cNvSpPr>
            <a:spLocks noGrp="1"/>
          </p:cNvSpPr>
          <p:nvPr>
            <p:ph sz="quarter" idx="1"/>
          </p:nvPr>
        </p:nvSpPr>
        <p:spPr/>
        <p:txBody>
          <a:bodyPr/>
          <a:lstStyle/>
          <a:p>
            <a:pPr marL="0" indent="0">
              <a:buNone/>
            </a:pPr>
            <a:r>
              <a:rPr lang="en-US" dirty="0"/>
              <a:t>e. The Appeal Body will determine the order of questioning. Whenever possible, the Appeal Body will ask the questions as they are submitted by the complainant and respondent and will not rephrase or change them. The Appeal Body may, however, exclude questions that are unduly repetitive, clearly not relevant, or unduly time consuming.</a:t>
            </a:r>
          </a:p>
          <a:p>
            <a:pPr lvl="1"/>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111</a:t>
            </a:fld>
            <a:endParaRPr lang="en-US" dirty="0">
              <a:solidFill>
                <a:prstClr val="black"/>
              </a:solidFill>
            </a:endParaRPr>
          </a:p>
        </p:txBody>
      </p:sp>
    </p:spTree>
    <p:extLst>
      <p:ext uri="{BB962C8B-B14F-4D97-AF65-F5344CB8AC3E}">
        <p14:creationId xmlns:p14="http://schemas.microsoft.com/office/powerpoint/2010/main" val="8237332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Questions, Cont’d</a:t>
            </a:r>
            <a:endParaRPr lang="en-US" dirty="0"/>
          </a:p>
        </p:txBody>
      </p:sp>
      <p:sp>
        <p:nvSpPr>
          <p:cNvPr id="3" name="Content Placeholder 2"/>
          <p:cNvSpPr>
            <a:spLocks noGrp="1"/>
          </p:cNvSpPr>
          <p:nvPr>
            <p:ph sz="quarter" idx="1"/>
          </p:nvPr>
        </p:nvSpPr>
        <p:spPr/>
        <p:txBody>
          <a:bodyPr/>
          <a:lstStyle/>
          <a:p>
            <a:r>
              <a:rPr lang="en-US" dirty="0" smtClean="0"/>
              <a:t>Always try to ask questions as they were given to you by the Complainant or Respondent</a:t>
            </a:r>
          </a:p>
          <a:p>
            <a:r>
              <a:rPr lang="en-US" dirty="0" smtClean="0"/>
              <a:t>When do you decline to ask a question?</a:t>
            </a:r>
          </a:p>
          <a:p>
            <a:r>
              <a:rPr lang="en-US" dirty="0" smtClean="0"/>
              <a:t>When do you need to rephrase or re-frame the question?</a:t>
            </a:r>
          </a:p>
          <a:p>
            <a:r>
              <a:rPr lang="en-US" dirty="0" smtClean="0"/>
              <a:t>Cross-examination – does it have a role?</a:t>
            </a:r>
          </a:p>
          <a:p>
            <a:pPr marL="0" indent="0">
              <a:buNone/>
            </a:pPr>
            <a:endParaRPr lang="en-US" dirty="0" smtClean="0"/>
          </a:p>
          <a:p>
            <a:pPr marL="0" indent="0">
              <a:buNone/>
            </a:pPr>
            <a:r>
              <a:rPr lang="en-US" b="1" dirty="0" smtClean="0"/>
              <a:t>ALWAYS: Equal Respect for All</a:t>
            </a:r>
            <a:endParaRPr lang="en-US" b="1"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112</a:t>
            </a:fld>
            <a:endParaRPr lang="en-US" dirty="0">
              <a:solidFill>
                <a:prstClr val="black"/>
              </a:solidFill>
            </a:endParaRPr>
          </a:p>
        </p:txBody>
      </p:sp>
    </p:spTree>
    <p:extLst>
      <p:ext uri="{BB962C8B-B14F-4D97-AF65-F5344CB8AC3E}">
        <p14:creationId xmlns:p14="http://schemas.microsoft.com/office/powerpoint/2010/main" val="39983855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End the Hearing:  Pause</a:t>
            </a:r>
            <a:endParaRPr lang="en-US" dirty="0"/>
          </a:p>
        </p:txBody>
      </p:sp>
      <p:sp>
        <p:nvSpPr>
          <p:cNvPr id="3" name="Content Placeholder 2"/>
          <p:cNvSpPr>
            <a:spLocks noGrp="1"/>
          </p:cNvSpPr>
          <p:nvPr>
            <p:ph sz="quarter" idx="1"/>
          </p:nvPr>
        </p:nvSpPr>
        <p:spPr/>
        <p:txBody>
          <a:bodyPr/>
          <a:lstStyle/>
          <a:p>
            <a:r>
              <a:rPr lang="en-US" dirty="0" smtClean="0"/>
              <a:t>Do you have your hearing notes handy?</a:t>
            </a:r>
          </a:p>
          <a:p>
            <a:r>
              <a:rPr lang="en-US" dirty="0" smtClean="0"/>
              <a:t>Review them</a:t>
            </a:r>
          </a:p>
          <a:p>
            <a:r>
              <a:rPr lang="en-US" dirty="0" smtClean="0"/>
              <a:t>Do you have your list of issues?</a:t>
            </a:r>
          </a:p>
          <a:p>
            <a:r>
              <a:rPr lang="en-US" dirty="0" smtClean="0"/>
              <a:t>Review it</a:t>
            </a:r>
          </a:p>
          <a:p>
            <a:r>
              <a:rPr lang="en-US" dirty="0" smtClean="0"/>
              <a:t>Did you forget to cover any issue?</a:t>
            </a:r>
          </a:p>
          <a:p>
            <a:r>
              <a:rPr lang="en-US" dirty="0" smtClean="0"/>
              <a:t>Did you allow time to look at everything?</a:t>
            </a:r>
          </a:p>
          <a:p>
            <a:r>
              <a:rPr lang="en-US" dirty="0" smtClean="0"/>
              <a:t>Pause and take a moment to be certain!  </a:t>
            </a:r>
          </a:p>
          <a:p>
            <a:pPr marL="0" indent="0">
              <a:buNone/>
            </a:pPr>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113</a:t>
            </a:fld>
            <a:endParaRPr lang="en-US" dirty="0">
              <a:solidFill>
                <a:prstClr val="black"/>
              </a:solidFill>
            </a:endParaRPr>
          </a:p>
        </p:txBody>
      </p:sp>
    </p:spTree>
    <p:extLst>
      <p:ext uri="{BB962C8B-B14F-4D97-AF65-F5344CB8AC3E}">
        <p14:creationId xmlns:p14="http://schemas.microsoft.com/office/powerpoint/2010/main" val="36080853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 Is Over:  Now What?</a:t>
            </a:r>
            <a:endParaRPr lang="en-US" dirty="0"/>
          </a:p>
        </p:txBody>
      </p:sp>
      <p:sp>
        <p:nvSpPr>
          <p:cNvPr id="3" name="Content Placeholder 2"/>
          <p:cNvSpPr>
            <a:spLocks noGrp="1"/>
          </p:cNvSpPr>
          <p:nvPr>
            <p:ph sz="quarter" idx="1"/>
          </p:nvPr>
        </p:nvSpPr>
        <p:spPr/>
        <p:txBody>
          <a:bodyPr/>
          <a:lstStyle/>
          <a:p>
            <a:r>
              <a:rPr lang="en-US" dirty="0" smtClean="0"/>
              <a:t>Gather your hearing notes</a:t>
            </a:r>
          </a:p>
          <a:p>
            <a:r>
              <a:rPr lang="en-US" dirty="0" smtClean="0"/>
              <a:t>Can you read them?</a:t>
            </a:r>
          </a:p>
          <a:p>
            <a:r>
              <a:rPr lang="en-US" dirty="0" smtClean="0"/>
              <a:t>Do you have your list of issues handy?</a:t>
            </a:r>
          </a:p>
          <a:p>
            <a:r>
              <a:rPr lang="en-US" dirty="0" smtClean="0"/>
              <a:t>Start with issue #1, not straight to “yes or no”</a:t>
            </a:r>
          </a:p>
          <a:p>
            <a:r>
              <a:rPr lang="en-US" dirty="0" smtClean="0"/>
              <a:t>Who is making the decision?</a:t>
            </a:r>
          </a:p>
          <a:p>
            <a:r>
              <a:rPr lang="en-US" dirty="0" smtClean="0"/>
              <a:t>How many votes?</a:t>
            </a:r>
          </a:p>
          <a:p>
            <a:r>
              <a:rPr lang="en-US" dirty="0" smtClean="0"/>
              <a:t>Allow sufficient time – this is not a quick process</a:t>
            </a:r>
          </a:p>
          <a:p>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114</a:t>
            </a:fld>
            <a:endParaRPr lang="en-US" dirty="0">
              <a:solidFill>
                <a:prstClr val="black"/>
              </a:solidFill>
            </a:endParaRPr>
          </a:p>
        </p:txBody>
      </p:sp>
    </p:spTree>
    <p:extLst>
      <p:ext uri="{BB962C8B-B14F-4D97-AF65-F5344CB8AC3E}">
        <p14:creationId xmlns:p14="http://schemas.microsoft.com/office/powerpoint/2010/main" val="25711579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Deliberating</a:t>
            </a:r>
            <a:endParaRPr lang="en-US" dirty="0"/>
          </a:p>
        </p:txBody>
      </p:sp>
      <p:sp>
        <p:nvSpPr>
          <p:cNvPr id="3" name="Content Placeholder 2"/>
          <p:cNvSpPr>
            <a:spLocks noGrp="1"/>
          </p:cNvSpPr>
          <p:nvPr>
            <p:ph sz="quarter" idx="1"/>
          </p:nvPr>
        </p:nvSpPr>
        <p:spPr/>
        <p:txBody>
          <a:bodyPr/>
          <a:lstStyle/>
          <a:p>
            <a:pPr marL="0" indent="0">
              <a:buNone/>
            </a:pPr>
            <a:r>
              <a:rPr lang="en-US" sz="2700" dirty="0" smtClean="0"/>
              <a:t>1.  The </a:t>
            </a:r>
            <a:r>
              <a:rPr lang="en-US" sz="2700" dirty="0"/>
              <a:t>Appeal Body will deliberate in private and reach a decision based on a preponderance of the evidence standard. The Appeal Body shall attempt to reach consensus on a decision, but the majority shall make the decision if consensus cannot be reached</a:t>
            </a:r>
            <a:r>
              <a:rPr lang="en-US" sz="2700" dirty="0" smtClean="0"/>
              <a:t>.</a:t>
            </a:r>
          </a:p>
          <a:p>
            <a:pPr marL="0" indent="0">
              <a:buNone/>
            </a:pPr>
            <a:r>
              <a:rPr lang="en-US" sz="2700" dirty="0"/>
              <a:t>2. The Appeal Body shall take into account the record developed by the investigator and the evidence presented at the hearing, and may make its own findings and credibility determinations based on all of the evidence before it.</a:t>
            </a:r>
          </a:p>
          <a:p>
            <a:pPr marL="0" indent="0">
              <a:buNone/>
            </a:pPr>
            <a:endParaRPr lang="en-US" sz="2700" dirty="0"/>
          </a:p>
          <a:p>
            <a:endParaRPr lang="en-US" sz="27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115</a:t>
            </a:fld>
            <a:endParaRPr lang="en-US" dirty="0">
              <a:solidFill>
                <a:prstClr val="black"/>
              </a:solidFill>
            </a:endParaRPr>
          </a:p>
        </p:txBody>
      </p:sp>
    </p:spTree>
    <p:extLst>
      <p:ext uri="{BB962C8B-B14F-4D97-AF65-F5344CB8AC3E}">
        <p14:creationId xmlns:p14="http://schemas.microsoft.com/office/powerpoint/2010/main" val="39046595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sz="quarter" idx="1"/>
          </p:nvPr>
        </p:nvSpPr>
        <p:spPr/>
        <p:txBody>
          <a:bodyPr/>
          <a:lstStyle/>
          <a:p>
            <a:pPr marL="0" indent="0">
              <a:buNone/>
            </a:pPr>
            <a:r>
              <a:rPr lang="en-US" sz="2800" dirty="0"/>
              <a:t>3. The Appeal Body may:</a:t>
            </a:r>
          </a:p>
          <a:p>
            <a:r>
              <a:rPr lang="en-US" sz="2800" dirty="0"/>
              <a:t>a. Uphold the findings and disciplinary sanctions;</a:t>
            </a:r>
          </a:p>
          <a:p>
            <a:r>
              <a:rPr lang="en-US" sz="2800" dirty="0"/>
              <a:t>b. Overturn the findings or sanctions; or</a:t>
            </a:r>
          </a:p>
          <a:p>
            <a:r>
              <a:rPr lang="en-US" sz="2800" dirty="0"/>
              <a:t>c. Modify the findings or sanctions.</a:t>
            </a:r>
          </a:p>
          <a:p>
            <a:pPr marL="0" indent="0">
              <a:buNone/>
            </a:pPr>
            <a:endParaRPr lang="en-US" sz="2700" dirty="0"/>
          </a:p>
          <a:p>
            <a:endParaRPr lang="en-US" sz="27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116</a:t>
            </a:fld>
            <a:endParaRPr lang="en-US" dirty="0">
              <a:solidFill>
                <a:prstClr val="black"/>
              </a:solidFill>
            </a:endParaRPr>
          </a:p>
        </p:txBody>
      </p:sp>
    </p:spTree>
    <p:extLst>
      <p:ext uri="{BB962C8B-B14F-4D97-AF65-F5344CB8AC3E}">
        <p14:creationId xmlns:p14="http://schemas.microsoft.com/office/powerpoint/2010/main" val="13698526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Content Placeholder 2"/>
          <p:cNvSpPr>
            <a:spLocks noGrp="1"/>
          </p:cNvSpPr>
          <p:nvPr>
            <p:ph sz="quarter" idx="1"/>
          </p:nvPr>
        </p:nvSpPr>
        <p:spPr/>
        <p:txBody>
          <a:bodyPr/>
          <a:lstStyle/>
          <a:p>
            <a:pPr marL="0" indent="0">
              <a:spcBef>
                <a:spcPts val="0"/>
              </a:spcBef>
              <a:buNone/>
            </a:pPr>
            <a:r>
              <a:rPr lang="en-US" sz="2400" dirty="0"/>
              <a:t>4. The Appeal Body will summarize its decision in a written report that includes the following:</a:t>
            </a:r>
          </a:p>
          <a:p>
            <a:pPr marL="0" indent="0">
              <a:spcBef>
                <a:spcPts val="0"/>
              </a:spcBef>
              <a:buNone/>
            </a:pPr>
            <a:r>
              <a:rPr lang="en-US" sz="2400" dirty="0"/>
              <a:t>a. A statement of the grounds for the appeal;</a:t>
            </a:r>
          </a:p>
          <a:p>
            <a:pPr marL="0" indent="0">
              <a:spcBef>
                <a:spcPts val="0"/>
              </a:spcBef>
              <a:buNone/>
            </a:pPr>
            <a:r>
              <a:rPr lang="en-US" sz="2400" dirty="0"/>
              <a:t>b. A summary of the process undertaken by the Appeal Body;</a:t>
            </a:r>
          </a:p>
          <a:p>
            <a:pPr marL="0" indent="0">
              <a:spcBef>
                <a:spcPts val="0"/>
              </a:spcBef>
              <a:buNone/>
            </a:pPr>
            <a:r>
              <a:rPr lang="en-US" sz="2400" dirty="0"/>
              <a:t>c. A summary of the information considered by the Appeal Body; and</a:t>
            </a:r>
          </a:p>
          <a:p>
            <a:pPr marL="0" indent="0">
              <a:spcBef>
                <a:spcPts val="0"/>
              </a:spcBef>
              <a:buNone/>
            </a:pPr>
            <a:r>
              <a:rPr lang="en-US" sz="2400" dirty="0"/>
              <a:t>d. The decision of the Appeal Body and the rationale for the decision including, where the findings or sanctions are overturned or modified, an explanation of why the findings were not reasonable or the sanctions were disproportionate, either at the time they were made or in light of the evidence considered by the Appeal Body.</a:t>
            </a:r>
          </a:p>
          <a:p>
            <a:pPr>
              <a:spcBef>
                <a:spcPts val="0"/>
              </a:spcBef>
            </a:pPr>
            <a:endParaRPr lang="en-US" sz="26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117</a:t>
            </a:fld>
            <a:endParaRPr lang="en-US" dirty="0">
              <a:solidFill>
                <a:prstClr val="black"/>
              </a:solidFill>
            </a:endParaRPr>
          </a:p>
        </p:txBody>
      </p:sp>
    </p:spTree>
    <p:extLst>
      <p:ext uri="{BB962C8B-B14F-4D97-AF65-F5344CB8AC3E}">
        <p14:creationId xmlns:p14="http://schemas.microsoft.com/office/powerpoint/2010/main" val="29685170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Report</a:t>
            </a:r>
            <a:endParaRPr lang="en-US" dirty="0"/>
          </a:p>
        </p:txBody>
      </p:sp>
      <p:sp>
        <p:nvSpPr>
          <p:cNvPr id="3" name="Content Placeholder 2"/>
          <p:cNvSpPr>
            <a:spLocks noGrp="1"/>
          </p:cNvSpPr>
          <p:nvPr>
            <p:ph sz="quarter" idx="1"/>
          </p:nvPr>
        </p:nvSpPr>
        <p:spPr/>
        <p:txBody>
          <a:bodyPr/>
          <a:lstStyle/>
          <a:p>
            <a:r>
              <a:rPr lang="en-US" dirty="0" smtClean="0"/>
              <a:t>Each issue must be reviewed</a:t>
            </a:r>
          </a:p>
          <a:p>
            <a:r>
              <a:rPr lang="en-US" dirty="0" smtClean="0"/>
              <a:t>Connecting the dots</a:t>
            </a:r>
          </a:p>
          <a:p>
            <a:r>
              <a:rPr lang="en-US" dirty="0" smtClean="0"/>
              <a:t>If any part of the appeal was successful – what did you rely upon?</a:t>
            </a:r>
          </a:p>
          <a:p>
            <a:r>
              <a:rPr lang="en-US" dirty="0" smtClean="0"/>
              <a:t>If the appeal was not successful – why not?</a:t>
            </a:r>
          </a:p>
          <a:p>
            <a:r>
              <a:rPr lang="en-US" dirty="0" smtClean="0"/>
              <a:t>Is it just a road map to the next appeal?</a:t>
            </a: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118</a:t>
            </a:fld>
            <a:endParaRPr lang="en-US" dirty="0">
              <a:solidFill>
                <a:prstClr val="black"/>
              </a:solidFill>
            </a:endParaRPr>
          </a:p>
        </p:txBody>
      </p:sp>
    </p:spTree>
    <p:extLst>
      <p:ext uri="{BB962C8B-B14F-4D97-AF65-F5344CB8AC3E}">
        <p14:creationId xmlns:p14="http://schemas.microsoft.com/office/powerpoint/2010/main" val="42753361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communicate?</a:t>
            </a:r>
            <a:endParaRPr lang="en-US" dirty="0"/>
          </a:p>
        </p:txBody>
      </p:sp>
      <p:sp>
        <p:nvSpPr>
          <p:cNvPr id="3" name="Content Placeholder 2"/>
          <p:cNvSpPr>
            <a:spLocks noGrp="1"/>
          </p:cNvSpPr>
          <p:nvPr>
            <p:ph sz="quarter" idx="1"/>
          </p:nvPr>
        </p:nvSpPr>
        <p:spPr/>
        <p:txBody>
          <a:bodyPr/>
          <a:lstStyle/>
          <a:p>
            <a:r>
              <a:rPr lang="en-US" dirty="0" smtClean="0"/>
              <a:t>Rationale</a:t>
            </a:r>
          </a:p>
          <a:p>
            <a:r>
              <a:rPr lang="en-US" dirty="0" smtClean="0"/>
              <a:t>Understandable writing</a:t>
            </a:r>
          </a:p>
          <a:p>
            <a:r>
              <a:rPr lang="en-US" dirty="0" smtClean="0"/>
              <a:t>To whom are you writing?</a:t>
            </a:r>
          </a:p>
          <a:p>
            <a:r>
              <a:rPr lang="en-US" dirty="0" smtClean="0"/>
              <a:t>All communications at same time</a:t>
            </a:r>
          </a:p>
          <a:p>
            <a:r>
              <a:rPr lang="en-US" dirty="0" smtClean="0"/>
              <a:t>What to do with the recording of the hearing?</a:t>
            </a:r>
          </a:p>
          <a:p>
            <a:r>
              <a:rPr lang="en-US" dirty="0"/>
              <a:t>Record-keeping</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119</a:t>
            </a:fld>
            <a:endParaRPr lang="en-US" dirty="0">
              <a:solidFill>
                <a:prstClr val="black"/>
              </a:solidFill>
            </a:endParaRPr>
          </a:p>
        </p:txBody>
      </p:sp>
    </p:spTree>
    <p:extLst>
      <p:ext uri="{BB962C8B-B14F-4D97-AF65-F5344CB8AC3E}">
        <p14:creationId xmlns:p14="http://schemas.microsoft.com/office/powerpoint/2010/main" val="287801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case comes to you</a:t>
            </a:r>
            <a:endParaRPr lang="en-US" dirty="0"/>
          </a:p>
        </p:txBody>
      </p:sp>
      <p:sp>
        <p:nvSpPr>
          <p:cNvPr id="5" name="Text Placeholder 4"/>
          <p:cNvSpPr>
            <a:spLocks noGrp="1"/>
          </p:cNvSpPr>
          <p:nvPr>
            <p:ph type="body" sz="half" idx="3"/>
          </p:nvPr>
        </p:nvSpPr>
        <p:spPr>
          <a:xfrm>
            <a:off x="457200" y="1699327"/>
            <a:ext cx="8229600" cy="4426837"/>
          </a:xfrm>
        </p:spPr>
        <p:txBody>
          <a:bodyPr/>
          <a:lstStyle/>
          <a:p>
            <a:pPr>
              <a:lnSpc>
                <a:spcPts val="3800"/>
              </a:lnSpc>
            </a:pPr>
            <a:r>
              <a:rPr lang="en-US" sz="3800" dirty="0" smtClean="0"/>
              <a:t>Notice to institution</a:t>
            </a:r>
          </a:p>
          <a:p>
            <a:pPr>
              <a:lnSpc>
                <a:spcPts val="3800"/>
              </a:lnSpc>
            </a:pPr>
            <a:r>
              <a:rPr lang="en-US" sz="3800" dirty="0" smtClean="0"/>
              <a:t>Review of rights and options</a:t>
            </a:r>
          </a:p>
          <a:p>
            <a:pPr>
              <a:lnSpc>
                <a:spcPts val="3800"/>
              </a:lnSpc>
            </a:pPr>
            <a:r>
              <a:rPr lang="en-US" sz="3800" dirty="0" smtClean="0"/>
              <a:t>Alternative Resolution or Formal Investigation</a:t>
            </a:r>
          </a:p>
          <a:p>
            <a:pPr>
              <a:lnSpc>
                <a:spcPts val="3800"/>
              </a:lnSpc>
            </a:pPr>
            <a:r>
              <a:rPr lang="en-US" sz="3800" dirty="0" smtClean="0"/>
              <a:t>Decision to move forward</a:t>
            </a:r>
          </a:p>
          <a:p>
            <a:pPr>
              <a:lnSpc>
                <a:spcPts val="3800"/>
              </a:lnSpc>
            </a:pPr>
            <a:r>
              <a:rPr lang="en-US" sz="3800" dirty="0" smtClean="0"/>
              <a:t>Charge Letter</a:t>
            </a:r>
          </a:p>
          <a:p>
            <a:pPr>
              <a:lnSpc>
                <a:spcPts val="3800"/>
              </a:lnSpc>
            </a:pPr>
            <a:r>
              <a:rPr lang="en-US" sz="3800" dirty="0" smtClean="0"/>
              <a:t>INVESTIGATION</a:t>
            </a:r>
          </a:p>
          <a:p>
            <a:pPr>
              <a:lnSpc>
                <a:spcPts val="3800"/>
              </a:lnSpc>
            </a:pPr>
            <a:r>
              <a:rPr lang="en-US" sz="3800" dirty="0" smtClean="0"/>
              <a:t>Decision and Sanction</a:t>
            </a:r>
          </a:p>
          <a:p>
            <a:endParaRPr lang="en-US" sz="3800" dirty="0"/>
          </a:p>
        </p:txBody>
      </p:sp>
      <p:sp>
        <p:nvSpPr>
          <p:cNvPr id="7" name="Slide Number Placeholder 6"/>
          <p:cNvSpPr>
            <a:spLocks noGrp="1"/>
          </p:cNvSpPr>
          <p:nvPr>
            <p:ph type="sldNum" sz="quarter" idx="12"/>
          </p:nvPr>
        </p:nvSpPr>
        <p:spPr/>
        <p:txBody>
          <a:bodyPr/>
          <a:lstStyle/>
          <a:p>
            <a:pPr>
              <a:defRPr/>
            </a:pPr>
            <a:fld id="{5936B0E7-82D4-4BA1-A6AB-63BAF2FE951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3708923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Deliberating</a:t>
            </a:r>
            <a:endParaRPr lang="en-US" dirty="0"/>
          </a:p>
        </p:txBody>
      </p:sp>
      <p:sp>
        <p:nvSpPr>
          <p:cNvPr id="3" name="Content Placeholder 2"/>
          <p:cNvSpPr>
            <a:spLocks noGrp="1"/>
          </p:cNvSpPr>
          <p:nvPr>
            <p:ph sz="quarter" idx="1"/>
          </p:nvPr>
        </p:nvSpPr>
        <p:spPr/>
        <p:txBody>
          <a:bodyPr/>
          <a:lstStyle/>
          <a:p>
            <a:pPr marL="0" indent="0">
              <a:buNone/>
            </a:pPr>
            <a:r>
              <a:rPr lang="en-US" sz="2700" dirty="0" smtClean="0"/>
              <a:t>1.  The </a:t>
            </a:r>
            <a:r>
              <a:rPr lang="en-US" sz="2700" dirty="0"/>
              <a:t>Appeal Body will deliberate in private and reach a decision based on a preponderance of the evidence standard. The Appeal Body shall attempt to reach consensus on a decision, but the majority shall make the decision if consensus cannot be reached</a:t>
            </a:r>
            <a:r>
              <a:rPr lang="en-US" sz="2700" dirty="0" smtClean="0"/>
              <a:t>.</a:t>
            </a:r>
          </a:p>
          <a:p>
            <a:pPr marL="0" indent="0">
              <a:buNone/>
            </a:pPr>
            <a:r>
              <a:rPr lang="en-US" sz="2700" dirty="0"/>
              <a:t>2. The Appeal Body shall take into account the record developed by the investigator and the evidence presented at the hearing, and may make its own findings and credibility determinations based on all of the evidence before it.</a:t>
            </a:r>
          </a:p>
          <a:p>
            <a:pPr marL="0" indent="0">
              <a:buNone/>
            </a:pPr>
            <a:endParaRPr lang="en-US" sz="2700" dirty="0"/>
          </a:p>
          <a:p>
            <a:endParaRPr lang="en-US" sz="27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120</a:t>
            </a:fld>
            <a:endParaRPr lang="en-US" dirty="0">
              <a:solidFill>
                <a:prstClr val="black"/>
              </a:solidFill>
            </a:endParaRPr>
          </a:p>
        </p:txBody>
      </p:sp>
    </p:spTree>
    <p:extLst>
      <p:ext uri="{BB962C8B-B14F-4D97-AF65-F5344CB8AC3E}">
        <p14:creationId xmlns:p14="http://schemas.microsoft.com/office/powerpoint/2010/main" val="768988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sz="quarter" idx="1"/>
          </p:nvPr>
        </p:nvSpPr>
        <p:spPr/>
        <p:txBody>
          <a:bodyPr/>
          <a:lstStyle/>
          <a:p>
            <a:pPr marL="0" indent="0">
              <a:buNone/>
            </a:pPr>
            <a:r>
              <a:rPr lang="en-US" sz="2800" dirty="0"/>
              <a:t>3. The Appeal Body may:</a:t>
            </a:r>
          </a:p>
          <a:p>
            <a:r>
              <a:rPr lang="en-US" sz="2800" dirty="0"/>
              <a:t>a. Uphold the findings and disciplinary sanctions;</a:t>
            </a:r>
          </a:p>
          <a:p>
            <a:r>
              <a:rPr lang="en-US" sz="2800" dirty="0"/>
              <a:t>b. Overturn the findings or sanctions; or</a:t>
            </a:r>
          </a:p>
          <a:p>
            <a:r>
              <a:rPr lang="en-US" sz="2800" dirty="0"/>
              <a:t>c. Modify the findings or sanctions.</a:t>
            </a:r>
          </a:p>
          <a:p>
            <a:pPr marL="0" indent="0">
              <a:buNone/>
            </a:pPr>
            <a:endParaRPr lang="en-US" sz="2700" dirty="0"/>
          </a:p>
          <a:p>
            <a:endParaRPr lang="en-US" sz="27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121</a:t>
            </a:fld>
            <a:endParaRPr lang="en-US" dirty="0">
              <a:solidFill>
                <a:prstClr val="black"/>
              </a:solidFill>
            </a:endParaRPr>
          </a:p>
        </p:txBody>
      </p:sp>
    </p:spTree>
    <p:extLst>
      <p:ext uri="{BB962C8B-B14F-4D97-AF65-F5344CB8AC3E}">
        <p14:creationId xmlns:p14="http://schemas.microsoft.com/office/powerpoint/2010/main" val="11011560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Content Placeholder 2"/>
          <p:cNvSpPr>
            <a:spLocks noGrp="1"/>
          </p:cNvSpPr>
          <p:nvPr>
            <p:ph sz="quarter" idx="1"/>
          </p:nvPr>
        </p:nvSpPr>
        <p:spPr/>
        <p:txBody>
          <a:bodyPr/>
          <a:lstStyle/>
          <a:p>
            <a:pPr marL="0" indent="0">
              <a:spcBef>
                <a:spcPts val="0"/>
              </a:spcBef>
              <a:buNone/>
            </a:pPr>
            <a:r>
              <a:rPr lang="en-US" sz="2400" dirty="0"/>
              <a:t>4. The Appeal Body will summarize its decision in a written report that includes the following:</a:t>
            </a:r>
          </a:p>
          <a:p>
            <a:pPr marL="0" indent="0">
              <a:spcBef>
                <a:spcPts val="0"/>
              </a:spcBef>
              <a:buNone/>
            </a:pPr>
            <a:r>
              <a:rPr lang="en-US" sz="2400" dirty="0"/>
              <a:t>a. A statement of the grounds for the appeal;</a:t>
            </a:r>
          </a:p>
          <a:p>
            <a:pPr marL="0" indent="0">
              <a:spcBef>
                <a:spcPts val="0"/>
              </a:spcBef>
              <a:buNone/>
            </a:pPr>
            <a:r>
              <a:rPr lang="en-US" sz="2400" dirty="0"/>
              <a:t>b. A summary of the process undertaken by the Appeal Body;</a:t>
            </a:r>
          </a:p>
          <a:p>
            <a:pPr marL="0" indent="0">
              <a:spcBef>
                <a:spcPts val="0"/>
              </a:spcBef>
              <a:buNone/>
            </a:pPr>
            <a:r>
              <a:rPr lang="en-US" sz="2400" dirty="0"/>
              <a:t>c. A summary of the information considered by the Appeal Body; and</a:t>
            </a:r>
          </a:p>
          <a:p>
            <a:pPr marL="0" indent="0">
              <a:spcBef>
                <a:spcPts val="0"/>
              </a:spcBef>
              <a:buNone/>
            </a:pPr>
            <a:r>
              <a:rPr lang="en-US" sz="2400" dirty="0"/>
              <a:t>d. The decision of the Appeal Body and the rationale for the decision including, where the findings or sanctions are overturned or modified, an explanation of why the findings were not reasonable or the sanctions were disproportionate, either at the time they were made or in light of the evidence considered by the Appeal Body.</a:t>
            </a:r>
          </a:p>
          <a:p>
            <a:pPr>
              <a:spcBef>
                <a:spcPts val="0"/>
              </a:spcBef>
            </a:pPr>
            <a:endParaRPr lang="en-US" sz="26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122</a:t>
            </a:fld>
            <a:endParaRPr lang="en-US" dirty="0">
              <a:solidFill>
                <a:prstClr val="black"/>
              </a:solidFill>
            </a:endParaRPr>
          </a:p>
        </p:txBody>
      </p:sp>
    </p:spTree>
    <p:extLst>
      <p:ext uri="{BB962C8B-B14F-4D97-AF65-F5344CB8AC3E}">
        <p14:creationId xmlns:p14="http://schemas.microsoft.com/office/powerpoint/2010/main" val="9293169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Report</a:t>
            </a:r>
            <a:endParaRPr lang="en-US" dirty="0"/>
          </a:p>
        </p:txBody>
      </p:sp>
      <p:sp>
        <p:nvSpPr>
          <p:cNvPr id="3" name="Content Placeholder 2"/>
          <p:cNvSpPr>
            <a:spLocks noGrp="1"/>
          </p:cNvSpPr>
          <p:nvPr>
            <p:ph sz="quarter" idx="1"/>
          </p:nvPr>
        </p:nvSpPr>
        <p:spPr/>
        <p:txBody>
          <a:bodyPr/>
          <a:lstStyle/>
          <a:p>
            <a:r>
              <a:rPr lang="en-US" dirty="0" smtClean="0"/>
              <a:t>Each issue must be reviewed</a:t>
            </a:r>
          </a:p>
          <a:p>
            <a:r>
              <a:rPr lang="en-US" dirty="0" smtClean="0"/>
              <a:t>Connecting the dots</a:t>
            </a:r>
          </a:p>
          <a:p>
            <a:r>
              <a:rPr lang="en-US" dirty="0" smtClean="0"/>
              <a:t>If any part of the appeal was successful – what did you rely upon?</a:t>
            </a:r>
          </a:p>
          <a:p>
            <a:r>
              <a:rPr lang="en-US" dirty="0" smtClean="0"/>
              <a:t>If the appeal was not successful – why not?</a:t>
            </a:r>
          </a:p>
          <a:p>
            <a:r>
              <a:rPr lang="en-US" dirty="0" smtClean="0"/>
              <a:t>Is it just a road map to the next appeal?</a:t>
            </a: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123</a:t>
            </a:fld>
            <a:endParaRPr lang="en-US" dirty="0">
              <a:solidFill>
                <a:prstClr val="black"/>
              </a:solidFill>
            </a:endParaRPr>
          </a:p>
        </p:txBody>
      </p:sp>
    </p:spTree>
    <p:extLst>
      <p:ext uri="{BB962C8B-B14F-4D97-AF65-F5344CB8AC3E}">
        <p14:creationId xmlns:p14="http://schemas.microsoft.com/office/powerpoint/2010/main" val="7397142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communicate?</a:t>
            </a:r>
            <a:endParaRPr lang="en-US" dirty="0"/>
          </a:p>
        </p:txBody>
      </p:sp>
      <p:sp>
        <p:nvSpPr>
          <p:cNvPr id="3" name="Content Placeholder 2"/>
          <p:cNvSpPr>
            <a:spLocks noGrp="1"/>
          </p:cNvSpPr>
          <p:nvPr>
            <p:ph sz="quarter" idx="1"/>
          </p:nvPr>
        </p:nvSpPr>
        <p:spPr/>
        <p:txBody>
          <a:bodyPr/>
          <a:lstStyle/>
          <a:p>
            <a:r>
              <a:rPr lang="en-US" dirty="0" smtClean="0"/>
              <a:t>Rationale</a:t>
            </a:r>
          </a:p>
          <a:p>
            <a:r>
              <a:rPr lang="en-US" dirty="0" smtClean="0"/>
              <a:t>Understandable writing</a:t>
            </a:r>
          </a:p>
          <a:p>
            <a:r>
              <a:rPr lang="en-US" dirty="0" smtClean="0"/>
              <a:t>To whom are you writing?</a:t>
            </a:r>
          </a:p>
          <a:p>
            <a:r>
              <a:rPr lang="en-US" dirty="0" smtClean="0"/>
              <a:t>All communications at same time</a:t>
            </a:r>
          </a:p>
          <a:p>
            <a:r>
              <a:rPr lang="en-US" dirty="0" smtClean="0"/>
              <a:t>What to do with the recording of the hearing?</a:t>
            </a:r>
          </a:p>
          <a:p>
            <a:r>
              <a:rPr lang="en-US" dirty="0"/>
              <a:t>Record-keeping</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124</a:t>
            </a:fld>
            <a:endParaRPr lang="en-US" dirty="0">
              <a:solidFill>
                <a:prstClr val="black"/>
              </a:solidFill>
            </a:endParaRPr>
          </a:p>
        </p:txBody>
      </p:sp>
    </p:spTree>
    <p:extLst>
      <p:ext uri="{BB962C8B-B14F-4D97-AF65-F5344CB8AC3E}">
        <p14:creationId xmlns:p14="http://schemas.microsoft.com/office/powerpoint/2010/main" val="26660915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ctrTitle"/>
          </p:nvPr>
        </p:nvSpPr>
        <p:spPr>
          <a:xfrm>
            <a:off x="685800" y="685800"/>
            <a:ext cx="7772400" cy="990600"/>
          </a:xfrm>
        </p:spPr>
        <p:txBody>
          <a:bodyPr>
            <a:normAutofit/>
          </a:bodyPr>
          <a:lstStyle/>
          <a:p>
            <a:pPr eaLnBrk="1" fontAlgn="auto" hangingPunct="1">
              <a:spcAft>
                <a:spcPts val="0"/>
              </a:spcAft>
              <a:defRPr/>
            </a:pPr>
            <a:r>
              <a:rPr lang="en-US" dirty="0" smtClean="0"/>
              <a:t>Questions?</a:t>
            </a:r>
          </a:p>
        </p:txBody>
      </p:sp>
      <p:sp>
        <p:nvSpPr>
          <p:cNvPr id="19460" name="Subtitle 4"/>
          <p:cNvSpPr>
            <a:spLocks noGrp="1"/>
          </p:cNvSpPr>
          <p:nvPr>
            <p:ph type="subTitle" idx="1"/>
          </p:nvPr>
        </p:nvSpPr>
        <p:spPr/>
        <p:txBody>
          <a:bodyPr/>
          <a:lstStyle/>
          <a:p>
            <a:pPr eaLnBrk="1" hangingPunct="1"/>
            <a:r>
              <a:rPr lang="en-US" dirty="0" smtClean="0"/>
              <a:t>  </a:t>
            </a:r>
          </a:p>
        </p:txBody>
      </p:sp>
      <p:pic>
        <p:nvPicPr>
          <p:cNvPr id="19459" name="Picture 4" descr="C:\Documents and Settings\sleider\Local Settings\Temporary Internet Files\Content.IE5\MSWC2OCE\MP900439536[1].jpg"/>
          <p:cNvPicPr>
            <a:picLocks noChangeAspect="1" noChangeArrowheads="1"/>
          </p:cNvPicPr>
          <p:nvPr/>
        </p:nvPicPr>
        <p:blipFill>
          <a:blip r:embed="rId3" cstate="print"/>
          <a:srcRect/>
          <a:stretch>
            <a:fillRect/>
          </a:stretch>
        </p:blipFill>
        <p:spPr bwMode="auto">
          <a:xfrm>
            <a:off x="1600200" y="2133600"/>
            <a:ext cx="6400800" cy="3444875"/>
          </a:xfrm>
          <a:prstGeom prst="rect">
            <a:avLst/>
          </a:prstGeom>
          <a:noFill/>
          <a:ln w="9525">
            <a:noFill/>
            <a:miter lim="800000"/>
            <a:headEnd/>
            <a:tailEnd/>
          </a:ln>
        </p:spPr>
      </p:pic>
    </p:spTree>
    <p:extLst>
      <p:ext uri="{BB962C8B-B14F-4D97-AF65-F5344CB8AC3E}">
        <p14:creationId xmlns:p14="http://schemas.microsoft.com/office/powerpoint/2010/main" val="35027550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ctrTitle"/>
          </p:nvPr>
        </p:nvSpPr>
        <p:spPr>
          <a:xfrm>
            <a:off x="0" y="2242108"/>
            <a:ext cx="9144000" cy="923330"/>
          </a:xfrm>
        </p:spPr>
        <p:txBody>
          <a:bodyPr/>
          <a:lstStyle/>
          <a:p>
            <a:pPr algn="ctr">
              <a:defRPr/>
            </a:pPr>
            <a:r>
              <a:rPr lang="en-US" sz="6000" b="1" dirty="0" smtClean="0">
                <a:solidFill>
                  <a:schemeClr val="accent2">
                    <a:lumMod val="50000"/>
                  </a:schemeClr>
                </a:solidFill>
                <a:latin typeface="Calibri" panose="020F0502020204030204" pitchFamily="34" charset="0"/>
              </a:rPr>
              <a:t>Thank You!</a:t>
            </a:r>
            <a:endParaRPr lang="en-US" sz="6000" b="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525370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Appeal Hearing</a:t>
            </a:r>
            <a:endParaRPr lang="en-US" dirty="0"/>
          </a:p>
        </p:txBody>
      </p:sp>
      <p:sp>
        <p:nvSpPr>
          <p:cNvPr id="5" name="Text Placeholder 4"/>
          <p:cNvSpPr>
            <a:spLocks noGrp="1"/>
          </p:cNvSpPr>
          <p:nvPr>
            <p:ph type="body" sz="half" idx="3"/>
          </p:nvPr>
        </p:nvSpPr>
        <p:spPr>
          <a:xfrm>
            <a:off x="457200" y="1699327"/>
            <a:ext cx="8229600" cy="4426837"/>
          </a:xfrm>
        </p:spPr>
        <p:txBody>
          <a:bodyPr/>
          <a:lstStyle/>
          <a:p>
            <a:pPr>
              <a:lnSpc>
                <a:spcPts val="3800"/>
              </a:lnSpc>
            </a:pPr>
            <a:r>
              <a:rPr lang="en-US" sz="3800" dirty="0" smtClean="0"/>
              <a:t>Notice to parties</a:t>
            </a:r>
          </a:p>
          <a:p>
            <a:pPr>
              <a:lnSpc>
                <a:spcPts val="3800"/>
              </a:lnSpc>
            </a:pPr>
            <a:r>
              <a:rPr lang="en-US" sz="3800" dirty="0" smtClean="0"/>
              <a:t>If decision upheld, no further right of appeal</a:t>
            </a:r>
          </a:p>
          <a:p>
            <a:pPr>
              <a:lnSpc>
                <a:spcPts val="3800"/>
              </a:lnSpc>
            </a:pPr>
            <a:r>
              <a:rPr lang="en-US" sz="3800" dirty="0" smtClean="0"/>
              <a:t>If overturned or modified, one further appeal</a:t>
            </a:r>
          </a:p>
          <a:p>
            <a:pPr lvl="1">
              <a:lnSpc>
                <a:spcPts val="3800"/>
              </a:lnSpc>
            </a:pPr>
            <a:r>
              <a:rPr lang="en-US" sz="3500" dirty="0" smtClean="0"/>
              <a:t>Written – appeal and response (if any)</a:t>
            </a:r>
          </a:p>
          <a:p>
            <a:pPr lvl="1">
              <a:lnSpc>
                <a:spcPts val="3800"/>
              </a:lnSpc>
            </a:pPr>
            <a:r>
              <a:rPr lang="en-US" sz="3500" dirty="0" smtClean="0"/>
              <a:t>Narrower grounds</a:t>
            </a:r>
          </a:p>
          <a:p>
            <a:endParaRPr lang="en-US" sz="3800" dirty="0"/>
          </a:p>
        </p:txBody>
      </p:sp>
      <p:sp>
        <p:nvSpPr>
          <p:cNvPr id="7" name="Slide Number Placeholder 6"/>
          <p:cNvSpPr>
            <a:spLocks noGrp="1"/>
          </p:cNvSpPr>
          <p:nvPr>
            <p:ph type="sldNum" sz="quarter" idx="12"/>
          </p:nvPr>
        </p:nvSpPr>
        <p:spPr/>
        <p:txBody>
          <a:bodyPr/>
          <a:lstStyle/>
          <a:p>
            <a:pPr>
              <a:defRPr/>
            </a:pPr>
            <a:fld id="{5936B0E7-82D4-4BA1-A6AB-63BAF2FE9516}"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67735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Appeal</a:t>
            </a:r>
            <a:endParaRPr lang="en-US" dirty="0"/>
          </a:p>
        </p:txBody>
      </p:sp>
      <p:sp>
        <p:nvSpPr>
          <p:cNvPr id="5" name="Text Placeholder 4"/>
          <p:cNvSpPr>
            <a:spLocks noGrp="1"/>
          </p:cNvSpPr>
          <p:nvPr>
            <p:ph type="body" sz="half" idx="3"/>
          </p:nvPr>
        </p:nvSpPr>
        <p:spPr>
          <a:xfrm>
            <a:off x="457200" y="1699327"/>
            <a:ext cx="8229600" cy="4426837"/>
          </a:xfrm>
        </p:spPr>
        <p:txBody>
          <a:bodyPr/>
          <a:lstStyle/>
          <a:p>
            <a:r>
              <a:rPr lang="en-US" sz="4000" dirty="0" smtClean="0"/>
              <a:t>Procedural </a:t>
            </a:r>
            <a:r>
              <a:rPr lang="en-US" sz="4000" dirty="0"/>
              <a:t>error that materially affected the outcome, or </a:t>
            </a:r>
          </a:p>
          <a:p>
            <a:r>
              <a:rPr lang="en-US" sz="4000" dirty="0" smtClean="0"/>
              <a:t>A </a:t>
            </a:r>
            <a:r>
              <a:rPr lang="en-US" sz="4000" dirty="0"/>
              <a:t>sanction that is disproportionate to the findings.</a:t>
            </a:r>
          </a:p>
          <a:p>
            <a:endParaRPr lang="en-US" sz="3800" dirty="0"/>
          </a:p>
        </p:txBody>
      </p:sp>
      <p:sp>
        <p:nvSpPr>
          <p:cNvPr id="7" name="Slide Number Placeholder 6"/>
          <p:cNvSpPr>
            <a:spLocks noGrp="1"/>
          </p:cNvSpPr>
          <p:nvPr>
            <p:ph type="sldNum" sz="quarter" idx="12"/>
          </p:nvPr>
        </p:nvSpPr>
        <p:spPr/>
        <p:txBody>
          <a:bodyPr/>
          <a:lstStyle/>
          <a:p>
            <a:pPr>
              <a:defRPr/>
            </a:pPr>
            <a:fld id="{5936B0E7-82D4-4BA1-A6AB-63BAF2FE9516}"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84764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kern="1200" dirty="0" smtClean="0">
                <a:solidFill>
                  <a:schemeClr val="tx2"/>
                </a:solidFill>
                <a:effectLst/>
                <a:latin typeface="+mj-lt"/>
                <a:ea typeface="+mj-ea"/>
                <a:cs typeface="+mj-cs"/>
              </a:rPr>
              <a:t>Throughout the process – Equal Rights for Each Party</a:t>
            </a:r>
            <a:endParaRPr lang="en-US" sz="40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342900">
              <a:buFont typeface="Wingdings" panose="05000000000000000000" pitchFamily="2" charset="2"/>
              <a:buChar char="q"/>
            </a:pPr>
            <a:r>
              <a:rPr lang="en-US" sz="4000" kern="1200" dirty="0" smtClean="0">
                <a:solidFill>
                  <a:schemeClr val="tx1"/>
                </a:solidFill>
                <a:effectLst/>
              </a:rPr>
              <a:t>To present relevant witnesses and other evidence</a:t>
            </a:r>
          </a:p>
          <a:p>
            <a:pPr marL="342900" lvl="1" indent="-342900">
              <a:buFont typeface="Wingdings" panose="05000000000000000000" pitchFamily="2" charset="2"/>
              <a:buChar char="q"/>
            </a:pPr>
            <a:r>
              <a:rPr lang="en-US" sz="4000" dirty="0" smtClean="0"/>
              <a:t>To question/test evidence</a:t>
            </a:r>
            <a:endParaRPr lang="en-US" sz="4000" kern="1200" dirty="0" smtClean="0">
              <a:solidFill>
                <a:schemeClr val="tx1"/>
              </a:solidFill>
              <a:effectLst/>
            </a:endParaRPr>
          </a:p>
          <a:p>
            <a:pPr marL="342900" lvl="1" indent="-342900">
              <a:buFont typeface="Wingdings" panose="05000000000000000000" pitchFamily="2" charset="2"/>
              <a:buChar char="q"/>
            </a:pPr>
            <a:r>
              <a:rPr lang="en-US" sz="4000" kern="1200" dirty="0" smtClean="0">
                <a:solidFill>
                  <a:schemeClr val="tx1"/>
                </a:solidFill>
                <a:effectLst/>
              </a:rPr>
              <a:t>Lawyers/advisors/support person</a:t>
            </a:r>
          </a:p>
          <a:p>
            <a:pPr marL="342900" lvl="1" indent="-342900">
              <a:buFont typeface="Wingdings" panose="05000000000000000000" pitchFamily="2" charset="2"/>
              <a:buChar char="q"/>
            </a:pPr>
            <a:r>
              <a:rPr lang="en-US" sz="4000" kern="1200" dirty="0" smtClean="0">
                <a:solidFill>
                  <a:schemeClr val="tx1"/>
                </a:solidFill>
                <a:effectLst/>
              </a:rPr>
              <a:t>Notifications, communications</a:t>
            </a:r>
            <a:endParaRPr lang="en-US" sz="4000" kern="1200" dirty="0">
              <a:solidFill>
                <a:schemeClr val="tx1"/>
              </a:solidFill>
              <a:effectLst/>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607331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Due Process”</a:t>
            </a: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dirty="0"/>
              <a:t>The term means a fair procedure</a:t>
            </a:r>
          </a:p>
          <a:p>
            <a:pPr lvl="1">
              <a:buFont typeface="Wingdings" panose="05000000000000000000" pitchFamily="2" charset="2"/>
              <a:buChar char="q"/>
            </a:pPr>
            <a:r>
              <a:rPr lang="en-US" dirty="0"/>
              <a:t>Technically a legal term to describe minimum procedural requirements under constitutional law</a:t>
            </a:r>
          </a:p>
          <a:p>
            <a:pPr lvl="1">
              <a:buFont typeface="Wingdings" panose="05000000000000000000" pitchFamily="2" charset="2"/>
              <a:buChar char="q"/>
            </a:pPr>
            <a:r>
              <a:rPr lang="en-US" dirty="0"/>
              <a:t>Often used to describe the value of fundamental fairness, even exceeding legal requirements</a:t>
            </a:r>
          </a:p>
          <a:p>
            <a:pPr>
              <a:buFont typeface="Wingdings" panose="05000000000000000000" pitchFamily="2" charset="2"/>
              <a:buChar char="q"/>
            </a:pPr>
            <a:r>
              <a:rPr lang="en-US" dirty="0"/>
              <a:t>A fair process enhances the likelihood of good outcomes</a:t>
            </a:r>
          </a:p>
          <a:p>
            <a:pPr lvl="1">
              <a:buFont typeface="Wingdings" panose="05000000000000000000" pitchFamily="2" charset="2"/>
              <a:buChar char="q"/>
            </a:pPr>
            <a:r>
              <a:rPr lang="en-US" dirty="0"/>
              <a:t>How decisions are reached is connected to how confident we can be in the accuracy of those </a:t>
            </a:r>
            <a:r>
              <a:rPr lang="en-US" dirty="0" smtClean="0"/>
              <a:t>decisions</a:t>
            </a: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832811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Components of Due Process</a:t>
            </a: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sz="2800" dirty="0"/>
              <a:t>Notice (charges, evidence to be used, potential sanction)</a:t>
            </a:r>
          </a:p>
          <a:p>
            <a:pPr>
              <a:buFont typeface="Wingdings" panose="05000000000000000000" pitchFamily="2" charset="2"/>
              <a:buChar char="q"/>
            </a:pPr>
            <a:r>
              <a:rPr lang="en-US" sz="2800" dirty="0"/>
              <a:t>Meaningful opportunity to be heard</a:t>
            </a:r>
          </a:p>
          <a:p>
            <a:pPr>
              <a:buFont typeface="Wingdings" panose="05000000000000000000" pitchFamily="2" charset="2"/>
              <a:buChar char="q"/>
            </a:pPr>
            <a:r>
              <a:rPr lang="en-US" sz="2800" dirty="0"/>
              <a:t>Before an unbiased </a:t>
            </a:r>
            <a:r>
              <a:rPr lang="en-US" sz="2800" dirty="0" err="1"/>
              <a:t>decisionmaker</a:t>
            </a:r>
            <a:r>
              <a:rPr lang="en-US" sz="2800" dirty="0"/>
              <a:t> who bases the decision on the evidence</a:t>
            </a:r>
          </a:p>
          <a:p>
            <a:pPr>
              <a:buFont typeface="Wingdings" panose="05000000000000000000" pitchFamily="2" charset="2"/>
              <a:buChar char="q"/>
            </a:pPr>
            <a:r>
              <a:rPr lang="en-US" sz="2800" dirty="0"/>
              <a:t>Using regular </a:t>
            </a:r>
            <a:r>
              <a:rPr lang="en-US" sz="2800" dirty="0" smtClean="0"/>
              <a:t>procedures</a:t>
            </a:r>
            <a:endParaRPr lang="en-US" sz="28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46368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Process in Academic Institutions</a:t>
            </a: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sz="2800" dirty="0"/>
              <a:t>School disciplinary proceedings are not criminal trials, and a student is not entitled to the same procedural safeguards afforded criminal </a:t>
            </a:r>
            <a:r>
              <a:rPr lang="en-US" sz="2800" dirty="0" smtClean="0"/>
              <a:t>defendants</a:t>
            </a:r>
            <a:endParaRPr lang="en-US" sz="28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18</a:t>
            </a:fld>
            <a:endParaRPr lang="en-US" dirty="0">
              <a:solidFill>
                <a:prstClr val="black"/>
              </a:solidFill>
            </a:endParaRPr>
          </a:p>
        </p:txBody>
      </p:sp>
      <p:sp>
        <p:nvSpPr>
          <p:cNvPr id="6" name="Footer Placeholder 4"/>
          <p:cNvSpPr>
            <a:spLocks noGrp="1"/>
          </p:cNvSpPr>
          <p:nvPr>
            <p:ph type="ftr" sz="quarter" idx="12"/>
          </p:nvPr>
        </p:nvSpPr>
        <p:spPr>
          <a:xfrm>
            <a:off x="1257300" y="6505575"/>
            <a:ext cx="6848475" cy="365125"/>
          </a:xfrm>
        </p:spPr>
        <p:txBody>
          <a:bodyPr/>
          <a:lstStyle/>
          <a:p>
            <a:pPr algn="ctr" defTabSz="914400" fontAlgn="base">
              <a:spcBef>
                <a:spcPct val="0"/>
              </a:spcBef>
              <a:spcAft>
                <a:spcPct val="0"/>
              </a:spcAft>
              <a:defRPr/>
            </a:pPr>
            <a:endParaRPr lang="en-US" sz="1100" dirty="0">
              <a:solidFill>
                <a:prstClr val="black"/>
              </a:solidFill>
              <a:latin typeface="Arial" charset="0"/>
            </a:endParaRPr>
          </a:p>
        </p:txBody>
      </p:sp>
    </p:spTree>
    <p:extLst>
      <p:ext uri="{BB962C8B-B14F-4D97-AF65-F5344CB8AC3E}">
        <p14:creationId xmlns:p14="http://schemas.microsoft.com/office/powerpoint/2010/main" val="2517956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Timeframes</a:t>
            </a:r>
            <a:endParaRPr lang="en-US" dirty="0"/>
          </a:p>
        </p:txBody>
      </p:sp>
      <p:sp>
        <p:nvSpPr>
          <p:cNvPr id="3" name="Content Placeholder 2"/>
          <p:cNvSpPr>
            <a:spLocks noGrp="1"/>
          </p:cNvSpPr>
          <p:nvPr>
            <p:ph sz="quarter" idx="1"/>
          </p:nvPr>
        </p:nvSpPr>
        <p:spPr/>
        <p:txBody>
          <a:bodyPr/>
          <a:lstStyle/>
          <a:p>
            <a:r>
              <a:rPr lang="en-US" dirty="0" smtClean="0"/>
              <a:t>Prompt</a:t>
            </a:r>
          </a:p>
          <a:p>
            <a:r>
              <a:rPr lang="en-US" dirty="0" smtClean="0"/>
              <a:t>What is reasonable?</a:t>
            </a:r>
          </a:p>
          <a:p>
            <a:r>
              <a:rPr lang="en-US" dirty="0" smtClean="0"/>
              <a:t>Striking balance between need to be thorough, and need to get answers to complainant and respondent</a:t>
            </a:r>
          </a:p>
          <a:p>
            <a:r>
              <a:rPr lang="en-US" dirty="0" smtClean="0"/>
              <a:t>When can timeframe be extended?</a:t>
            </a:r>
          </a:p>
          <a:p>
            <a:r>
              <a:rPr lang="en-US" dirty="0" smtClean="0"/>
              <a:t>Process?</a:t>
            </a: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71451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pPr lvl="0"/>
            <a:r>
              <a:rPr lang="en-US" sz="4400" kern="1200" dirty="0" smtClean="0">
                <a:solidFill>
                  <a:schemeClr val="tx2"/>
                </a:solidFill>
                <a:effectLst/>
                <a:latin typeface="+mj-lt"/>
                <a:ea typeface="+mj-ea"/>
                <a:cs typeface="+mj-cs"/>
              </a:rPr>
              <a:t>Prohibited Conduct</a:t>
            </a:r>
            <a:endParaRPr lang="en-US" sz="4400" kern="1200" dirty="0">
              <a:solidFill>
                <a:schemeClr val="tx2"/>
              </a:solidFill>
              <a:effectLst/>
              <a:latin typeface="+mj-lt"/>
              <a:ea typeface="+mj-ea"/>
              <a:cs typeface="+mj-cs"/>
            </a:endParaRPr>
          </a:p>
        </p:txBody>
      </p:sp>
      <p:sp>
        <p:nvSpPr>
          <p:cNvPr id="5" name="Text Placeholder 4"/>
          <p:cNvSpPr>
            <a:spLocks noGrp="1"/>
          </p:cNvSpPr>
          <p:nvPr>
            <p:ph type="body" sz="half" idx="3"/>
          </p:nvPr>
        </p:nvSpPr>
        <p:spPr>
          <a:xfrm>
            <a:off x="457200" y="1676400"/>
            <a:ext cx="8305800" cy="4449763"/>
          </a:xfrm>
        </p:spPr>
        <p:txBody>
          <a:bodyPr anchor="t" anchorCtr="0"/>
          <a:lstStyle/>
          <a:p>
            <a:r>
              <a:rPr lang="en-US" sz="2000" dirty="0"/>
              <a:t>Sexual </a:t>
            </a:r>
            <a:r>
              <a:rPr lang="en-US" sz="2000" dirty="0" smtClean="0"/>
              <a:t>Harassment</a:t>
            </a:r>
          </a:p>
          <a:p>
            <a:r>
              <a:rPr lang="en-US" sz="2000" dirty="0" smtClean="0"/>
              <a:t>Violence</a:t>
            </a:r>
            <a:endParaRPr lang="en-US" sz="2000" dirty="0"/>
          </a:p>
          <a:p>
            <a:r>
              <a:rPr lang="en-US" sz="2000" dirty="0"/>
              <a:t>Sexual Assault - Penetration: Without the consent of the Complainant, </a:t>
            </a:r>
          </a:p>
          <a:p>
            <a:r>
              <a:rPr lang="en-US" sz="2000" dirty="0"/>
              <a:t>Sexual Assault - Contact: Without the consent of the Complainant, touching </a:t>
            </a:r>
          </a:p>
          <a:p>
            <a:r>
              <a:rPr lang="en-US" sz="2000" dirty="0"/>
              <a:t>deliberately causing a person to be incapacitated (through drugs or alcohol); </a:t>
            </a:r>
          </a:p>
          <a:p>
            <a:r>
              <a:rPr lang="en-US" sz="2000" dirty="0"/>
              <a:t>Intentionally taking advantage of the other person’s incapacitation (including voluntary intoxication). </a:t>
            </a:r>
          </a:p>
          <a:p>
            <a:r>
              <a:rPr lang="en-US" sz="2000" dirty="0"/>
              <a:t>Recording, photographing, transmitting, or distributing intimate or sexual images without the prior knowledge and consent of the parties involved. </a:t>
            </a:r>
          </a:p>
          <a:p>
            <a:r>
              <a:rPr lang="en-US" sz="2000" dirty="0"/>
              <a:t>Domestic/Dating Violence, Stalking</a:t>
            </a:r>
          </a:p>
          <a:p>
            <a:pPr marL="0" lvl="1" indent="0">
              <a:buNone/>
            </a:pP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12"/>
          </p:nvPr>
        </p:nvSpPr>
        <p:spPr/>
        <p:txBody>
          <a:bodyPr/>
          <a:lstStyle/>
          <a:p>
            <a:pPr>
              <a:defRPr/>
            </a:pPr>
            <a:fld id="{5936B0E7-82D4-4BA1-A6AB-63BAF2FE9516}"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72909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a:t>
            </a:r>
            <a:endParaRPr lang="en-US" dirty="0"/>
          </a:p>
        </p:txBody>
      </p:sp>
      <p:sp>
        <p:nvSpPr>
          <p:cNvPr id="3" name="Content Placeholder 2"/>
          <p:cNvSpPr>
            <a:spLocks noGrp="1"/>
          </p:cNvSpPr>
          <p:nvPr>
            <p:ph sz="quarter" idx="1"/>
          </p:nvPr>
        </p:nvSpPr>
        <p:spPr/>
        <p:txBody>
          <a:bodyPr/>
          <a:lstStyle/>
          <a:p>
            <a:r>
              <a:rPr lang="en-US" sz="2600" dirty="0"/>
              <a:t>These standards are intended to ensure the consistent application of disciplinary sanctions by the University of California in responding to conduct that violates the University's Policy on Sexual Violence and Sexual Harassment and the applicable portions of the University’s Policies Applying to Campus Activities, Organizations, and Students (PACAOS) - Section 100.00 (Policy on Student Conduct and Discipline)</a:t>
            </a:r>
            <a:r>
              <a:rPr lang="en-US" sz="2600" dirty="0" smtClean="0"/>
              <a:t>.</a:t>
            </a:r>
            <a:endParaRPr lang="en-US" sz="26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43973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 cont’d </a:t>
            </a:r>
            <a:endParaRPr lang="en-US" dirty="0"/>
          </a:p>
        </p:txBody>
      </p:sp>
      <p:sp>
        <p:nvSpPr>
          <p:cNvPr id="3" name="Content Placeholder 2"/>
          <p:cNvSpPr>
            <a:spLocks noGrp="1"/>
          </p:cNvSpPr>
          <p:nvPr>
            <p:ph sz="quarter" idx="1"/>
          </p:nvPr>
        </p:nvSpPr>
        <p:spPr>
          <a:xfrm>
            <a:off x="612648" y="1600200"/>
            <a:ext cx="8153400" cy="4674240"/>
          </a:xfrm>
        </p:spPr>
        <p:txBody>
          <a:bodyPr/>
          <a:lstStyle/>
          <a:p>
            <a:pPr marL="0" indent="0">
              <a:buNone/>
            </a:pPr>
            <a:r>
              <a:rPr lang="en-US" sz="2300" dirty="0" smtClean="0"/>
              <a:t>University </a:t>
            </a:r>
            <a:r>
              <a:rPr lang="en-US" sz="2300" dirty="0"/>
              <a:t>disciplinary sanctions include, but are not limited to:</a:t>
            </a:r>
          </a:p>
          <a:p>
            <a:r>
              <a:rPr lang="en-US" sz="2300" dirty="0"/>
              <a:t>a. Dismissal from the University of California,</a:t>
            </a:r>
          </a:p>
          <a:p>
            <a:r>
              <a:rPr lang="en-US" sz="2300" dirty="0"/>
              <a:t>b. Suspension from the campus,</a:t>
            </a:r>
          </a:p>
          <a:p>
            <a:r>
              <a:rPr lang="en-US" sz="2300" dirty="0"/>
              <a:t>c. Exclusion from Areas of the Campus or from Official </a:t>
            </a:r>
            <a:r>
              <a:rPr lang="en-US" sz="2300" dirty="0" smtClean="0"/>
              <a:t>University Functions</a:t>
            </a:r>
            <a:r>
              <a:rPr lang="en-US" sz="2300" dirty="0"/>
              <a:t>,</a:t>
            </a:r>
          </a:p>
          <a:p>
            <a:r>
              <a:rPr lang="en-US" sz="2300" dirty="0"/>
              <a:t>d. Loss of Privileges and Exclusion from Activities,</a:t>
            </a:r>
          </a:p>
          <a:p>
            <a:r>
              <a:rPr lang="en-US" sz="2300" dirty="0"/>
              <a:t>e. Restitution,</a:t>
            </a:r>
          </a:p>
          <a:p>
            <a:r>
              <a:rPr lang="en-US" sz="2300" dirty="0"/>
              <a:t>f. Probation</a:t>
            </a:r>
          </a:p>
          <a:p>
            <a:r>
              <a:rPr lang="en-US" sz="2300" dirty="0"/>
              <a:t>g. Censure/Warning, and/or</a:t>
            </a:r>
          </a:p>
          <a:p>
            <a:r>
              <a:rPr lang="en-US" sz="2300" dirty="0"/>
              <a:t>h. Other actions as set forth in University policy and campus regulations.</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83459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a:t>
            </a:r>
            <a:endParaRPr lang="en-US" dirty="0"/>
          </a:p>
        </p:txBody>
      </p:sp>
      <p:sp>
        <p:nvSpPr>
          <p:cNvPr id="3" name="Content Placeholder 2"/>
          <p:cNvSpPr>
            <a:spLocks noGrp="1"/>
          </p:cNvSpPr>
          <p:nvPr>
            <p:ph sz="quarter" idx="1"/>
          </p:nvPr>
        </p:nvSpPr>
        <p:spPr/>
        <p:txBody>
          <a:bodyPr/>
          <a:lstStyle/>
          <a:p>
            <a:pPr marL="0" indent="0">
              <a:buNone/>
            </a:pPr>
            <a:r>
              <a:rPr lang="en-US" sz="2400" dirty="0" smtClean="0"/>
              <a:t>Disciplinary </a:t>
            </a:r>
            <a:r>
              <a:rPr lang="en-US" sz="2400" dirty="0"/>
              <a:t>sanctions will be assigned as follows:</a:t>
            </a:r>
          </a:p>
          <a:p>
            <a:r>
              <a:rPr lang="en-US" sz="2400" dirty="0"/>
              <a:t>a. Sexual assault, domestic/dating violence, or stalking in which one or more of the following factors are present will result in a minimum sanction of Suspension for at least two years, up to dismissal:</a:t>
            </a:r>
          </a:p>
          <a:p>
            <a:pPr lvl="1"/>
            <a:r>
              <a:rPr lang="en-US" sz="2100" i="1" dirty="0" err="1"/>
              <a:t>i</a:t>
            </a:r>
            <a:r>
              <a:rPr lang="en-US" sz="2100" i="1" dirty="0"/>
              <a:t>. force, violence, menace, or duress;</a:t>
            </a:r>
          </a:p>
          <a:p>
            <a:pPr lvl="1"/>
            <a:r>
              <a:rPr lang="en-US" sz="2100" i="1" dirty="0"/>
              <a:t>ii. deliberately causing a person to become incapacitated or deliberately taking advantage of a person’s incapacitation; or</a:t>
            </a:r>
          </a:p>
          <a:p>
            <a:pPr lvl="1"/>
            <a:r>
              <a:rPr lang="en-US" sz="2100" i="1" dirty="0"/>
              <a:t>iii. recording, photographing, transmitting, viewing, or distributing intimate or sexual images without consent</a:t>
            </a:r>
            <a:r>
              <a:rPr lang="en-US" sz="2100" i="1" dirty="0" smtClean="0"/>
              <a:t>.</a:t>
            </a:r>
            <a:endParaRPr lang="en-US" sz="2100" i="1"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22557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 cont’d</a:t>
            </a:r>
            <a:endParaRPr lang="en-US" dirty="0"/>
          </a:p>
        </p:txBody>
      </p:sp>
      <p:sp>
        <p:nvSpPr>
          <p:cNvPr id="3" name="Content Placeholder 2"/>
          <p:cNvSpPr>
            <a:spLocks noGrp="1"/>
          </p:cNvSpPr>
          <p:nvPr>
            <p:ph sz="quarter" idx="1"/>
          </p:nvPr>
        </p:nvSpPr>
        <p:spPr/>
        <p:txBody>
          <a:bodyPr/>
          <a:lstStyle/>
          <a:p>
            <a:r>
              <a:rPr lang="en-US" sz="3200" dirty="0"/>
              <a:t>b. Sexual assault involving penetration, domestic/dating violence, or stalking will, absent exceptional circumstances, result in a minimum sanction of Suspension for two years, up to dismissal.</a:t>
            </a:r>
          </a:p>
          <a:p>
            <a:r>
              <a:rPr lang="en-US" sz="3200" dirty="0"/>
              <a:t>c. Other sexual contact in violation of policy will, absent exceptional circumstances, result in a minimum sanction of Suspension for one</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77333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 Balance</a:t>
            </a:r>
            <a:endParaRPr lang="en-US" dirty="0"/>
          </a:p>
        </p:txBody>
      </p:sp>
      <p:sp>
        <p:nvSpPr>
          <p:cNvPr id="3" name="Content Placeholder 2"/>
          <p:cNvSpPr>
            <a:spLocks noGrp="1"/>
          </p:cNvSpPr>
          <p:nvPr>
            <p:ph sz="quarter" idx="1"/>
          </p:nvPr>
        </p:nvSpPr>
        <p:spPr/>
        <p:txBody>
          <a:bodyPr/>
          <a:lstStyle/>
          <a:p>
            <a:r>
              <a:rPr lang="en-US" dirty="0" smtClean="0"/>
              <a:t>Trauma-Informed</a:t>
            </a:r>
          </a:p>
          <a:p>
            <a:r>
              <a:rPr lang="en-US" dirty="0" smtClean="0"/>
              <a:t>Victim Centered</a:t>
            </a:r>
          </a:p>
          <a:p>
            <a:r>
              <a:rPr lang="en-US" dirty="0" smtClean="0"/>
              <a:t>Fair and Balanced</a:t>
            </a:r>
          </a:p>
          <a:p>
            <a:r>
              <a:rPr lang="en-US" dirty="0" smtClean="0"/>
              <a:t>Equity at all stages</a:t>
            </a:r>
          </a:p>
          <a:p>
            <a:r>
              <a:rPr lang="en-US" dirty="0" smtClean="0"/>
              <a:t>Application of Due Process Principles</a:t>
            </a: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90547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 Balance</a:t>
            </a:r>
            <a:endParaRPr lang="en-US" dirty="0"/>
          </a:p>
        </p:txBody>
      </p:sp>
      <p:sp>
        <p:nvSpPr>
          <p:cNvPr id="3" name="Content Placeholder 2"/>
          <p:cNvSpPr>
            <a:spLocks noGrp="1"/>
          </p:cNvSpPr>
          <p:nvPr>
            <p:ph sz="quarter" idx="1"/>
          </p:nvPr>
        </p:nvSpPr>
        <p:spPr/>
        <p:txBody>
          <a:bodyPr/>
          <a:lstStyle/>
          <a:p>
            <a:r>
              <a:rPr lang="en-US" sz="3600" dirty="0" smtClean="0"/>
              <a:t>Trauma-Informed</a:t>
            </a:r>
          </a:p>
          <a:p>
            <a:pPr marL="777875" lvl="1" indent="-457200"/>
            <a:r>
              <a:rPr lang="en-US" sz="3200" dirty="0" smtClean="0"/>
              <a:t>No one response to trauma</a:t>
            </a:r>
          </a:p>
          <a:p>
            <a:pPr marL="777875" lvl="1" indent="-457200"/>
            <a:r>
              <a:rPr lang="en-US" sz="3200" dirty="0" err="1" smtClean="0"/>
              <a:t>Neuro</a:t>
            </a:r>
            <a:r>
              <a:rPr lang="en-US" sz="3200" dirty="0" smtClean="0"/>
              <a:t>-biological changes in the brain</a:t>
            </a:r>
          </a:p>
          <a:p>
            <a:pPr marL="777875" lvl="1" indent="-457200"/>
            <a:r>
              <a:rPr lang="en-US" sz="3200" dirty="0" smtClean="0"/>
              <a:t>How we provide services, how we ask questions, how we weigh evidence</a:t>
            </a:r>
          </a:p>
          <a:p>
            <a:pPr marL="777875" lvl="1" indent="-457200"/>
            <a:r>
              <a:rPr lang="en-US" sz="3200" dirty="0" smtClean="0"/>
              <a:t>Consideration of myths and biases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5937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Elements of Due Process / Fair Process In Student Conduct Proceedings</a:t>
            </a:r>
          </a:p>
        </p:txBody>
      </p:sp>
      <p:sp>
        <p:nvSpPr>
          <p:cNvPr id="3" name="Content Placeholder 2"/>
          <p:cNvSpPr>
            <a:spLocks noGrp="1"/>
          </p:cNvSpPr>
          <p:nvPr>
            <p:ph sz="quarter" idx="1"/>
          </p:nvPr>
        </p:nvSpPr>
        <p:spPr/>
        <p:txBody>
          <a:bodyPr/>
          <a:lstStyle/>
          <a:p>
            <a:pPr lvl="0">
              <a:lnSpc>
                <a:spcPts val="2500"/>
              </a:lnSpc>
              <a:spcAft>
                <a:spcPts val="600"/>
              </a:spcAft>
              <a:buFont typeface="Wingdings" panose="05000000000000000000" pitchFamily="2" charset="2"/>
              <a:buChar char="q"/>
            </a:pPr>
            <a:r>
              <a:rPr lang="en-US" sz="2400" dirty="0"/>
              <a:t>Notice: A statement of charges</a:t>
            </a:r>
          </a:p>
          <a:p>
            <a:pPr lvl="0">
              <a:lnSpc>
                <a:spcPts val="2500"/>
              </a:lnSpc>
              <a:spcAft>
                <a:spcPts val="600"/>
              </a:spcAft>
              <a:buFont typeface="Wingdings" panose="05000000000000000000" pitchFamily="2" charset="2"/>
              <a:buChar char="q"/>
            </a:pPr>
            <a:r>
              <a:rPr lang="en-US" sz="2400" dirty="0"/>
              <a:t>Opportunity to be heard before the person with authority to expel/suspend</a:t>
            </a:r>
          </a:p>
          <a:p>
            <a:pPr lvl="0">
              <a:lnSpc>
                <a:spcPts val="2500"/>
              </a:lnSpc>
              <a:spcAft>
                <a:spcPts val="600"/>
              </a:spcAft>
              <a:buFont typeface="Wingdings" panose="05000000000000000000" pitchFamily="2" charset="2"/>
              <a:buChar char="q"/>
            </a:pPr>
            <a:r>
              <a:rPr lang="en-US" sz="2400" dirty="0" smtClean="0"/>
              <a:t>Opportunity to </a:t>
            </a:r>
            <a:r>
              <a:rPr lang="en-US" sz="2400" dirty="0"/>
              <a:t>inspect </a:t>
            </a:r>
            <a:r>
              <a:rPr lang="en-US" sz="2400" dirty="0" smtClean="0"/>
              <a:t>and question documentary evidence</a:t>
            </a:r>
          </a:p>
          <a:p>
            <a:pPr lvl="0">
              <a:lnSpc>
                <a:spcPts val="2500"/>
              </a:lnSpc>
              <a:spcAft>
                <a:spcPts val="600"/>
              </a:spcAft>
              <a:buFont typeface="Wingdings" panose="05000000000000000000" pitchFamily="2" charset="2"/>
              <a:buChar char="q"/>
            </a:pPr>
            <a:r>
              <a:rPr lang="en-US" sz="2400" dirty="0" smtClean="0"/>
              <a:t>Assistance </a:t>
            </a:r>
            <a:r>
              <a:rPr lang="en-US" sz="2400" dirty="0"/>
              <a:t>of counsel </a:t>
            </a:r>
          </a:p>
          <a:p>
            <a:pPr lvl="0">
              <a:lnSpc>
                <a:spcPts val="2500"/>
              </a:lnSpc>
              <a:spcAft>
                <a:spcPts val="600"/>
              </a:spcAft>
              <a:buFont typeface="Wingdings" panose="05000000000000000000" pitchFamily="2" charset="2"/>
              <a:buChar char="q"/>
            </a:pPr>
            <a:r>
              <a:rPr lang="en-US" sz="2400" dirty="0"/>
              <a:t>Opportunity to present own </a:t>
            </a:r>
            <a:r>
              <a:rPr lang="en-US" sz="2400" dirty="0" smtClean="0"/>
              <a:t>evidence, witnesses </a:t>
            </a:r>
            <a:r>
              <a:rPr lang="en-US" sz="2400" dirty="0"/>
              <a:t>and version of facts</a:t>
            </a:r>
          </a:p>
          <a:p>
            <a:pPr lvl="0">
              <a:lnSpc>
                <a:spcPts val="2500"/>
              </a:lnSpc>
              <a:spcAft>
                <a:spcPts val="600"/>
              </a:spcAft>
              <a:buFont typeface="Wingdings" panose="05000000000000000000" pitchFamily="2" charset="2"/>
              <a:buChar char="q"/>
            </a:pPr>
            <a:r>
              <a:rPr lang="en-US" sz="2400" dirty="0"/>
              <a:t>Opportunity to respond </a:t>
            </a:r>
          </a:p>
          <a:p>
            <a:pPr lvl="0">
              <a:lnSpc>
                <a:spcPts val="2500"/>
              </a:lnSpc>
              <a:spcAft>
                <a:spcPts val="600"/>
              </a:spcAft>
              <a:buFont typeface="Wingdings" panose="05000000000000000000" pitchFamily="2" charset="2"/>
              <a:buChar char="q"/>
            </a:pPr>
            <a:r>
              <a:rPr lang="en-US" sz="2400" dirty="0"/>
              <a:t>Opportunity to question adverse witnesses</a:t>
            </a:r>
          </a:p>
          <a:p>
            <a:pPr lvl="0">
              <a:lnSpc>
                <a:spcPts val="2500"/>
              </a:lnSpc>
              <a:buFont typeface="Wingdings" panose="05000000000000000000" pitchFamily="2" charset="2"/>
              <a:buChar char="q"/>
            </a:pPr>
            <a:r>
              <a:rPr lang="en-US" sz="2400" dirty="0"/>
              <a:t>Written decision based on facts in evidence</a:t>
            </a:r>
          </a:p>
          <a:p>
            <a:pPr>
              <a:lnSpc>
                <a:spcPts val="2500"/>
              </a:lnSpc>
            </a:pP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74694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kern="1200" dirty="0" smtClean="0">
                <a:solidFill>
                  <a:schemeClr val="tx2"/>
                </a:solidFill>
                <a:effectLst/>
                <a:latin typeface="+mj-lt"/>
                <a:ea typeface="+mj-ea"/>
                <a:cs typeface="+mj-cs"/>
              </a:rPr>
              <a:t>How </a:t>
            </a:r>
            <a:r>
              <a:rPr lang="en-US" dirty="0" smtClean="0"/>
              <a:t>Does This Apply to </a:t>
            </a:r>
            <a:r>
              <a:rPr lang="en-US" sz="4400" kern="1200" dirty="0" smtClean="0">
                <a:solidFill>
                  <a:schemeClr val="tx2"/>
                </a:solidFill>
                <a:effectLst/>
                <a:latin typeface="+mj-lt"/>
                <a:ea typeface="+mj-ea"/>
                <a:cs typeface="+mj-cs"/>
              </a:rPr>
              <a:t>Appeals?</a:t>
            </a:r>
            <a:endParaRPr lang="en-US" sz="44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If schools choose to provide for an appeal of the findings or remedy or both, they must do so equally for both parties.</a:t>
            </a:r>
          </a:p>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Any individual handling appeals should be trained in the dynamics of and trauma associated with sexual violence.</a:t>
            </a:r>
          </a:p>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The type of review the school applies must be the same regardless of which party files the appeal.</a:t>
            </a: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09503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 Balance at the Hearing</a:t>
            </a:r>
            <a:endParaRPr lang="en-US" dirty="0"/>
          </a:p>
        </p:txBody>
      </p:sp>
      <p:sp>
        <p:nvSpPr>
          <p:cNvPr id="3" name="Content Placeholder 2"/>
          <p:cNvSpPr>
            <a:spLocks noGrp="1"/>
          </p:cNvSpPr>
          <p:nvPr>
            <p:ph sz="quarter" idx="1"/>
          </p:nvPr>
        </p:nvSpPr>
        <p:spPr/>
        <p:txBody>
          <a:bodyPr/>
          <a:lstStyle/>
          <a:p>
            <a:r>
              <a:rPr lang="en-US" dirty="0" smtClean="0"/>
              <a:t>Advisors and support persons</a:t>
            </a:r>
          </a:p>
          <a:p>
            <a:r>
              <a:rPr lang="en-US" dirty="0" smtClean="0"/>
              <a:t>Either party may ask to attend by Skype or similar means</a:t>
            </a:r>
          </a:p>
          <a:p>
            <a:r>
              <a:rPr lang="en-US" dirty="0" smtClean="0"/>
              <a:t>Screens</a:t>
            </a:r>
          </a:p>
          <a:p>
            <a:r>
              <a:rPr lang="en-US" dirty="0" smtClean="0"/>
              <a:t>No cross-examination</a:t>
            </a:r>
          </a:p>
          <a:p>
            <a:r>
              <a:rPr lang="en-US" dirty="0" smtClean="0"/>
              <a:t>Questions about past sexual history – when is it appropriate?  When is it necessary?</a:t>
            </a: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52193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sz="quarter" idx="1"/>
          </p:nvPr>
        </p:nvSpPr>
        <p:spPr/>
        <p:txBody>
          <a:bodyPr/>
          <a:lstStyle/>
          <a:p>
            <a:r>
              <a:rPr lang="en-US" dirty="0" smtClean="0"/>
              <a:t>Direct</a:t>
            </a:r>
          </a:p>
          <a:p>
            <a:r>
              <a:rPr lang="en-US" dirty="0" smtClean="0"/>
              <a:t>Circumstantial</a:t>
            </a:r>
          </a:p>
          <a:p>
            <a:r>
              <a:rPr lang="en-US" dirty="0" smtClean="0"/>
              <a:t>Character</a:t>
            </a:r>
          </a:p>
          <a:p>
            <a:r>
              <a:rPr lang="en-US" dirty="0" smtClean="0"/>
              <a:t>Formal Rules of Evidence?  No</a:t>
            </a:r>
          </a:p>
          <a:p>
            <a:r>
              <a:rPr lang="en-US" dirty="0" smtClean="0"/>
              <a:t>Experts / Studies / News Articles</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13276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pPr lvl="0"/>
            <a:r>
              <a:rPr lang="en-US" sz="4400" kern="1200" dirty="0" smtClean="0">
                <a:solidFill>
                  <a:schemeClr val="tx2"/>
                </a:solidFill>
                <a:effectLst/>
                <a:latin typeface="+mj-lt"/>
                <a:ea typeface="+mj-ea"/>
                <a:cs typeface="+mj-cs"/>
              </a:rPr>
              <a:t>UC’s Legal Responsibilities:</a:t>
            </a:r>
            <a:endParaRPr lang="en-US" sz="4400" kern="1200" dirty="0">
              <a:solidFill>
                <a:schemeClr val="tx2"/>
              </a:solidFill>
              <a:effectLst/>
              <a:latin typeface="+mj-lt"/>
              <a:ea typeface="+mj-ea"/>
              <a:cs typeface="+mj-cs"/>
            </a:endParaRPr>
          </a:p>
        </p:txBody>
      </p:sp>
      <p:sp>
        <p:nvSpPr>
          <p:cNvPr id="5" name="Text Placeholder 4"/>
          <p:cNvSpPr>
            <a:spLocks noGrp="1"/>
          </p:cNvSpPr>
          <p:nvPr>
            <p:ph type="body" sz="half" idx="3"/>
          </p:nvPr>
        </p:nvSpPr>
        <p:spPr>
          <a:xfrm>
            <a:off x="457200" y="1676400"/>
            <a:ext cx="8305800" cy="4449763"/>
          </a:xfrm>
        </p:spPr>
        <p:txBody>
          <a:bodyPr anchor="t" anchorCtr="0"/>
          <a:lstStyle/>
          <a:p>
            <a:pPr marL="342900" lvl="1" indent="-342900">
              <a:buFont typeface="Wingdings" panose="05000000000000000000" pitchFamily="2" charset="2"/>
              <a:buChar char="q"/>
            </a:pPr>
            <a:r>
              <a:rPr lang="en-US" sz="2800" kern="1200" dirty="0" smtClean="0">
                <a:solidFill>
                  <a:schemeClr val="tx1"/>
                </a:solidFill>
                <a:effectLst/>
                <a:latin typeface="+mn-lt"/>
                <a:ea typeface="+mn-ea"/>
                <a:cs typeface="+mn-cs"/>
              </a:rPr>
              <a:t>Four laws that provide the source of UC’s legal obligations</a:t>
            </a:r>
          </a:p>
          <a:p>
            <a:pPr marL="1200150" lvl="2" indent="-514350">
              <a:buFont typeface="+mj-lt"/>
              <a:buAutoNum type="romanLcPeriod"/>
            </a:pPr>
            <a:r>
              <a:rPr lang="en-US" sz="2400" kern="1200" dirty="0" smtClean="0">
                <a:solidFill>
                  <a:schemeClr val="tx1"/>
                </a:solidFill>
                <a:effectLst/>
                <a:latin typeface="+mn-lt"/>
                <a:ea typeface="+mn-ea"/>
                <a:cs typeface="+mn-cs"/>
              </a:rPr>
              <a:t>Title IX of the Education Amendments of 1972 (Title IX)</a:t>
            </a:r>
          </a:p>
          <a:p>
            <a:pPr marL="1200150" lvl="2" indent="-514350">
              <a:buFont typeface="+mj-lt"/>
              <a:buAutoNum type="romanLcPeriod"/>
            </a:pPr>
            <a:r>
              <a:rPr lang="en-US" sz="2400" kern="1200" dirty="0" smtClean="0">
                <a:solidFill>
                  <a:schemeClr val="tx1"/>
                </a:solidFill>
                <a:effectLst/>
                <a:latin typeface="+mn-lt"/>
                <a:ea typeface="+mn-ea"/>
                <a:cs typeface="+mn-cs"/>
              </a:rPr>
              <a:t>California Education Code section 67386 - Senate Bill No. 967, De León (“Yes Means Yes” law)</a:t>
            </a:r>
          </a:p>
          <a:p>
            <a:pPr marL="1200150" lvl="2" indent="-514350">
              <a:buFont typeface="+mj-lt"/>
              <a:buAutoNum type="romanLcPeriod"/>
            </a:pPr>
            <a:r>
              <a:rPr lang="en-US" sz="2400" kern="1200" dirty="0" smtClean="0">
                <a:solidFill>
                  <a:schemeClr val="tx1"/>
                </a:solidFill>
                <a:effectLst/>
                <a:latin typeface="+mn-lt"/>
                <a:ea typeface="+mn-ea"/>
                <a:cs typeface="+mn-cs"/>
              </a:rPr>
              <a:t>Jeanne </a:t>
            </a:r>
            <a:r>
              <a:rPr lang="en-US" sz="2400" kern="1200" dirty="0" err="1" smtClean="0">
                <a:solidFill>
                  <a:schemeClr val="tx1"/>
                </a:solidFill>
                <a:effectLst/>
                <a:latin typeface="+mn-lt"/>
                <a:ea typeface="+mn-ea"/>
                <a:cs typeface="+mn-cs"/>
              </a:rPr>
              <a:t>Clery</a:t>
            </a:r>
            <a:r>
              <a:rPr lang="en-US" sz="2400" kern="1200" dirty="0" smtClean="0">
                <a:solidFill>
                  <a:schemeClr val="tx1"/>
                </a:solidFill>
                <a:effectLst/>
                <a:latin typeface="+mn-lt"/>
                <a:ea typeface="+mn-ea"/>
                <a:cs typeface="+mn-cs"/>
              </a:rPr>
              <a:t> Disclosure of Campus Security and Campus Crime Statistics Act (1991) (</a:t>
            </a:r>
            <a:r>
              <a:rPr lang="en-US" sz="2400" kern="1200" dirty="0" err="1" smtClean="0">
                <a:solidFill>
                  <a:schemeClr val="tx1"/>
                </a:solidFill>
                <a:effectLst/>
                <a:latin typeface="+mn-lt"/>
                <a:ea typeface="+mn-ea"/>
                <a:cs typeface="+mn-cs"/>
              </a:rPr>
              <a:t>Clery</a:t>
            </a:r>
            <a:r>
              <a:rPr lang="en-US" sz="2400" kern="1200" dirty="0" smtClean="0">
                <a:solidFill>
                  <a:schemeClr val="tx1"/>
                </a:solidFill>
                <a:effectLst/>
                <a:latin typeface="+mn-lt"/>
                <a:ea typeface="+mn-ea"/>
                <a:cs typeface="+mn-cs"/>
              </a:rPr>
              <a:t> Act)</a:t>
            </a:r>
          </a:p>
          <a:p>
            <a:pPr marL="1200150" lvl="2" indent="-514350">
              <a:buFont typeface="+mj-lt"/>
              <a:buAutoNum type="romanLcPeriod"/>
            </a:pPr>
            <a:r>
              <a:rPr lang="en-US" sz="2400" kern="1200" dirty="0" smtClean="0">
                <a:solidFill>
                  <a:schemeClr val="tx1"/>
                </a:solidFill>
                <a:effectLst/>
                <a:latin typeface="+mn-lt"/>
                <a:ea typeface="+mn-ea"/>
                <a:cs typeface="+mn-cs"/>
              </a:rPr>
              <a:t>Violence Against Women Reauthorization Act of 2013 (VAWA)</a:t>
            </a: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12"/>
          </p:nvPr>
        </p:nvSpPr>
        <p:spPr/>
        <p:txBody>
          <a:bodyPr/>
          <a:lstStyle/>
          <a:p>
            <a:pPr>
              <a:defRPr/>
            </a:pPr>
            <a:fld id="{5936B0E7-82D4-4BA1-A6AB-63BAF2FE9516}"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92201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Alcohol, and Consent</a:t>
            </a:r>
            <a:endParaRPr lang="en-US" dirty="0"/>
          </a:p>
        </p:txBody>
      </p:sp>
      <p:sp>
        <p:nvSpPr>
          <p:cNvPr id="3" name="Content Placeholder 2"/>
          <p:cNvSpPr>
            <a:spLocks noGrp="1"/>
          </p:cNvSpPr>
          <p:nvPr>
            <p:ph sz="quarter" idx="1"/>
          </p:nvPr>
        </p:nvSpPr>
        <p:spPr/>
        <p:txBody>
          <a:bodyPr/>
          <a:lstStyle/>
          <a:p>
            <a:r>
              <a:rPr lang="en-US" dirty="0" smtClean="0"/>
              <a:t>(Under the) Influence</a:t>
            </a:r>
          </a:p>
          <a:p>
            <a:r>
              <a:rPr lang="en-US" dirty="0" smtClean="0"/>
              <a:t>Impaired</a:t>
            </a:r>
          </a:p>
          <a:p>
            <a:r>
              <a:rPr lang="en-US" dirty="0" smtClean="0"/>
              <a:t>Intoxicated</a:t>
            </a:r>
          </a:p>
          <a:p>
            <a:r>
              <a:rPr lang="en-US" dirty="0"/>
              <a:t>Inebriated</a:t>
            </a:r>
          </a:p>
          <a:p>
            <a:r>
              <a:rPr lang="en-US" dirty="0" smtClean="0"/>
              <a:t>Incapacitated</a:t>
            </a:r>
          </a:p>
          <a:p>
            <a:pPr marL="0" indent="0">
              <a:buNone/>
            </a:pPr>
            <a:r>
              <a:rPr lang="en-US" dirty="0" smtClean="0"/>
              <a:t>Unconscious</a:t>
            </a:r>
          </a:p>
          <a:p>
            <a:pPr marL="0" indent="0">
              <a:buNone/>
            </a:pPr>
            <a:r>
              <a:rPr lang="en-US" dirty="0" smtClean="0"/>
              <a:t>Blacked Out / Browned Out</a:t>
            </a:r>
          </a:p>
          <a:p>
            <a:pPr marL="0" indent="0">
              <a:buNone/>
            </a:pPr>
            <a:r>
              <a:rPr lang="en-US" i="1" dirty="0" smtClean="0"/>
              <a:t>At what stage can you no longer give consent?</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02748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Incapacitation</a:t>
            </a:r>
            <a:endParaRPr lang="en-US" dirty="0"/>
          </a:p>
        </p:txBody>
      </p:sp>
      <p:sp>
        <p:nvSpPr>
          <p:cNvPr id="3" name="Content Placeholder 2"/>
          <p:cNvSpPr>
            <a:spLocks noGrp="1"/>
          </p:cNvSpPr>
          <p:nvPr>
            <p:ph sz="quarter" idx="1"/>
          </p:nvPr>
        </p:nvSpPr>
        <p:spPr/>
        <p:txBody>
          <a:bodyPr/>
          <a:lstStyle/>
          <a:p>
            <a:pPr marL="0" indent="0">
              <a:buNone/>
            </a:pPr>
            <a:r>
              <a:rPr lang="en-US" dirty="0" smtClean="0"/>
              <a:t>Three Perspectives -  </a:t>
            </a:r>
          </a:p>
          <a:p>
            <a:r>
              <a:rPr lang="en-US" dirty="0" smtClean="0"/>
              <a:t>Complainant – what was consumed, what behaviors occurred</a:t>
            </a:r>
          </a:p>
          <a:p>
            <a:r>
              <a:rPr lang="en-US" dirty="0" smtClean="0"/>
              <a:t>Witnesses – what, if any, outward signs of consumption of alcohol</a:t>
            </a:r>
          </a:p>
          <a:p>
            <a:r>
              <a:rPr lang="en-US" dirty="0" smtClean="0"/>
              <a:t>Respondent – knew or should have known</a:t>
            </a:r>
          </a:p>
          <a:p>
            <a:r>
              <a:rPr lang="en-US" dirty="0" smtClean="0"/>
              <a:t>Must reconcile the 3 timelines </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944472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t>Appeals Basics – Grounds for Appeal #1</a:t>
            </a:r>
            <a:endParaRPr lang="en-US" sz="4200" b="1" dirty="0"/>
          </a:p>
        </p:txBody>
      </p:sp>
      <p:sp>
        <p:nvSpPr>
          <p:cNvPr id="3" name="Content Placeholder 2"/>
          <p:cNvSpPr>
            <a:spLocks noGrp="1"/>
          </p:cNvSpPr>
          <p:nvPr>
            <p:ph sz="quarter" idx="1"/>
          </p:nvPr>
        </p:nvSpPr>
        <p:spPr/>
        <p:txBody>
          <a:bodyPr/>
          <a:lstStyle/>
          <a:p>
            <a:pPr marL="0" indent="0">
              <a:buNone/>
            </a:pPr>
            <a:r>
              <a:rPr lang="en-US" b="1" i="1" dirty="0"/>
              <a:t>There was procedural error in the process that materially affected the outcome, such as the investigation was not fair, thorough or impartial;</a:t>
            </a:r>
            <a:endParaRPr lang="en-US" dirty="0"/>
          </a:p>
          <a:p>
            <a:pPr lvl="0"/>
            <a:r>
              <a:rPr lang="en-US" sz="2400" dirty="0"/>
              <a:t>The rules were not </a:t>
            </a:r>
            <a:r>
              <a:rPr lang="en-US" sz="2400" dirty="0" smtClean="0"/>
              <a:t>followed in a way that materially affected the outcome, </a:t>
            </a:r>
            <a:r>
              <a:rPr lang="en-US" sz="2400" dirty="0"/>
              <a:t>OR</a:t>
            </a:r>
          </a:p>
          <a:p>
            <a:pPr lvl="0"/>
            <a:r>
              <a:rPr lang="en-US" sz="2400" dirty="0"/>
              <a:t>The rules that were followed were unfair (the investigator’s report left out critical evidence), OR</a:t>
            </a:r>
          </a:p>
          <a:p>
            <a:pPr lvl="0"/>
            <a:r>
              <a:rPr lang="en-US" sz="2400" dirty="0"/>
              <a:t>The investigation was not thorough – the investigator did not interview a material witness, OR</a:t>
            </a:r>
          </a:p>
          <a:p>
            <a:pPr lvl="0"/>
            <a:r>
              <a:rPr lang="en-US" sz="2400" dirty="0"/>
              <a:t>One of the decision makers had a conflict of interest that resulted in an improper or incorrect outcome</a:t>
            </a:r>
          </a:p>
          <a:p>
            <a:endParaRPr lang="en-US" sz="24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897587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#1</a:t>
            </a:r>
            <a:endParaRPr lang="en-US" dirty="0"/>
          </a:p>
        </p:txBody>
      </p:sp>
      <p:sp>
        <p:nvSpPr>
          <p:cNvPr id="3" name="Content Placeholder 2"/>
          <p:cNvSpPr>
            <a:spLocks noGrp="1"/>
          </p:cNvSpPr>
          <p:nvPr>
            <p:ph sz="quarter" idx="1"/>
          </p:nvPr>
        </p:nvSpPr>
        <p:spPr/>
        <p:txBody>
          <a:bodyPr/>
          <a:lstStyle/>
          <a:p>
            <a:r>
              <a:rPr lang="en-US" dirty="0"/>
              <a:t>The error materially affected the outcome</a:t>
            </a:r>
          </a:p>
          <a:p>
            <a:r>
              <a:rPr lang="en-US" dirty="0"/>
              <a:t>What </a:t>
            </a:r>
            <a:r>
              <a:rPr lang="en-US" dirty="0" smtClean="0"/>
              <a:t>evidence </a:t>
            </a:r>
            <a:r>
              <a:rPr lang="en-US" dirty="0"/>
              <a:t>shows there was an error – identify and produce</a:t>
            </a:r>
          </a:p>
          <a:p>
            <a:r>
              <a:rPr lang="en-US" dirty="0"/>
              <a:t>What </a:t>
            </a:r>
            <a:r>
              <a:rPr lang="en-US" dirty="0" smtClean="0"/>
              <a:t>evidence should </a:t>
            </a:r>
            <a:r>
              <a:rPr lang="en-US" dirty="0"/>
              <a:t>have been considered – identify and produce</a:t>
            </a:r>
          </a:p>
          <a:p>
            <a:r>
              <a:rPr lang="en-US" dirty="0"/>
              <a:t>Persuasion:  Had it been done properly, decision would have been different </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85065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#2</a:t>
            </a:r>
            <a:endParaRPr lang="en-US" dirty="0"/>
          </a:p>
        </p:txBody>
      </p:sp>
      <p:sp>
        <p:nvSpPr>
          <p:cNvPr id="3" name="Content Placeholder 2"/>
          <p:cNvSpPr>
            <a:spLocks noGrp="1"/>
          </p:cNvSpPr>
          <p:nvPr>
            <p:ph sz="quarter" idx="1"/>
          </p:nvPr>
        </p:nvSpPr>
        <p:spPr/>
        <p:txBody>
          <a:bodyPr/>
          <a:lstStyle/>
          <a:p>
            <a:pPr marL="0" indent="0">
              <a:buNone/>
            </a:pPr>
            <a:r>
              <a:rPr lang="en-US" b="1" i="1" dirty="0"/>
              <a:t>The decision was unreasonable based on the evidence;</a:t>
            </a:r>
            <a:endParaRPr lang="en-US" dirty="0"/>
          </a:p>
          <a:p>
            <a:r>
              <a:rPr lang="en-US" dirty="0"/>
              <a:t>The record is fixed </a:t>
            </a:r>
          </a:p>
          <a:p>
            <a:r>
              <a:rPr lang="en-US" dirty="0"/>
              <a:t>Must persuade the panel that the decision was unreasonable</a:t>
            </a:r>
          </a:p>
          <a:p>
            <a:r>
              <a:rPr lang="en-US" dirty="0"/>
              <a:t>Not substituting your own judgment</a:t>
            </a:r>
          </a:p>
          <a:p>
            <a:r>
              <a:rPr lang="en-US" dirty="0"/>
              <a:t>The investigator or student conduct officer STEPPED OUT OF THEIR </a:t>
            </a:r>
            <a:r>
              <a:rPr lang="en-US" dirty="0" smtClean="0"/>
              <a:t>LANE</a:t>
            </a:r>
          </a:p>
          <a:p>
            <a:r>
              <a:rPr lang="en-US" dirty="0" smtClean="0"/>
              <a:t>Error correction</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363932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#3</a:t>
            </a:r>
            <a:endParaRPr lang="en-US" dirty="0"/>
          </a:p>
        </p:txBody>
      </p:sp>
      <p:sp>
        <p:nvSpPr>
          <p:cNvPr id="3" name="Content Placeholder 2"/>
          <p:cNvSpPr>
            <a:spLocks noGrp="1"/>
          </p:cNvSpPr>
          <p:nvPr>
            <p:ph sz="quarter" idx="1"/>
          </p:nvPr>
        </p:nvSpPr>
        <p:spPr/>
        <p:txBody>
          <a:bodyPr/>
          <a:lstStyle/>
          <a:p>
            <a:pPr marL="0" indent="0">
              <a:buNone/>
            </a:pPr>
            <a:r>
              <a:rPr lang="en-US" b="1" i="1" dirty="0"/>
              <a:t>There is new, material information that was unknown and/or unavailable at the time the decision was made that should affect the outcome; </a:t>
            </a:r>
            <a:endParaRPr lang="en-US" dirty="0"/>
          </a:p>
          <a:p>
            <a:pPr lvl="0">
              <a:lnSpc>
                <a:spcPts val="2900"/>
              </a:lnSpc>
            </a:pPr>
            <a:r>
              <a:rPr lang="en-US" sz="2800" dirty="0" smtClean="0"/>
              <a:t>New </a:t>
            </a:r>
            <a:endParaRPr lang="en-US" sz="2800" dirty="0"/>
          </a:p>
          <a:p>
            <a:pPr lvl="0">
              <a:lnSpc>
                <a:spcPts val="2900"/>
              </a:lnSpc>
            </a:pPr>
            <a:r>
              <a:rPr lang="en-US" sz="2800" dirty="0"/>
              <a:t>Material</a:t>
            </a:r>
          </a:p>
          <a:p>
            <a:pPr lvl="0">
              <a:lnSpc>
                <a:spcPts val="2900"/>
              </a:lnSpc>
            </a:pPr>
            <a:r>
              <a:rPr lang="en-US" sz="2800" dirty="0"/>
              <a:t>Despite diligent inquiry and effort, was not previously known or available</a:t>
            </a:r>
          </a:p>
          <a:p>
            <a:pPr lvl="0">
              <a:lnSpc>
                <a:spcPts val="2900"/>
              </a:lnSpc>
            </a:pPr>
            <a:r>
              <a:rPr lang="en-US" sz="2800" dirty="0"/>
              <a:t>Is it </a:t>
            </a:r>
            <a:r>
              <a:rPr lang="en-US" sz="2800" i="1" dirty="0"/>
              <a:t>true?</a:t>
            </a:r>
            <a:r>
              <a:rPr lang="en-US" sz="2800" dirty="0"/>
              <a:t>  Who is the fact-finder?</a:t>
            </a:r>
          </a:p>
          <a:p>
            <a:pPr lvl="0">
              <a:lnSpc>
                <a:spcPts val="2900"/>
              </a:lnSpc>
            </a:pPr>
            <a:r>
              <a:rPr lang="en-US" sz="2800" dirty="0"/>
              <a:t>Once the new evidence is considered, will this change the outcome </a:t>
            </a:r>
            <a:r>
              <a:rPr lang="en-US" sz="2800" i="1" dirty="0"/>
              <a:t>in light of the new evidence</a:t>
            </a:r>
            <a:endParaRPr lang="en-US" sz="2800" dirty="0"/>
          </a:p>
          <a:p>
            <a:pPr lvl="0">
              <a:lnSpc>
                <a:spcPts val="2900"/>
              </a:lnSpc>
            </a:pPr>
            <a:r>
              <a:rPr lang="en-US" sz="2800" dirty="0"/>
              <a:t>Preponderance of the evidence</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144441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#4</a:t>
            </a:r>
            <a:endParaRPr lang="en-US" dirty="0"/>
          </a:p>
        </p:txBody>
      </p:sp>
      <p:sp>
        <p:nvSpPr>
          <p:cNvPr id="3" name="Content Placeholder 2"/>
          <p:cNvSpPr>
            <a:spLocks noGrp="1"/>
          </p:cNvSpPr>
          <p:nvPr>
            <p:ph sz="quarter" idx="1"/>
          </p:nvPr>
        </p:nvSpPr>
        <p:spPr/>
        <p:txBody>
          <a:bodyPr/>
          <a:lstStyle/>
          <a:p>
            <a:pPr marL="0" indent="0">
              <a:buNone/>
            </a:pPr>
            <a:r>
              <a:rPr lang="en-US" b="1" i="1" dirty="0"/>
              <a:t>The disciplinary sanctions were disproportionate to the </a:t>
            </a:r>
            <a:r>
              <a:rPr lang="en-US" b="1" i="1" dirty="0" smtClean="0"/>
              <a:t>findings</a:t>
            </a:r>
            <a:endParaRPr lang="en-US" dirty="0"/>
          </a:p>
          <a:p>
            <a:r>
              <a:rPr lang="en-US" dirty="0" smtClean="0"/>
              <a:t>Given </a:t>
            </a:r>
            <a:r>
              <a:rPr lang="en-US" dirty="0"/>
              <a:t>the error or new evidence, the underlying determination changes, and so the sanction must change.  </a:t>
            </a:r>
          </a:p>
          <a:p>
            <a:pPr lvl="2"/>
            <a:r>
              <a:rPr lang="en-US" dirty="0"/>
              <a:t>First must prevail on ground 1, 2, or 3</a:t>
            </a:r>
          </a:p>
          <a:p>
            <a:pPr marL="0" indent="0">
              <a:buNone/>
            </a:pPr>
            <a:r>
              <a:rPr lang="en-US" b="1" dirty="0"/>
              <a:t>OR</a:t>
            </a:r>
          </a:p>
          <a:p>
            <a:r>
              <a:rPr lang="en-US" dirty="0" smtClean="0"/>
              <a:t>Persuasion</a:t>
            </a:r>
            <a:r>
              <a:rPr lang="en-US" dirty="0"/>
              <a:t>:  The sanction was unreasonable in light of the evidence</a:t>
            </a:r>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523228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Remember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burden to figure it out, to get it right, is on the University -- not on the Complainant or Respondent.</a:t>
            </a:r>
          </a:p>
          <a:p>
            <a:pPr marL="0" indent="0">
              <a:buNone/>
            </a:pPr>
            <a:r>
              <a:rPr lang="en-US" dirty="0" smtClean="0"/>
              <a:t>But:</a:t>
            </a:r>
          </a:p>
          <a:p>
            <a:r>
              <a:rPr lang="en-US" dirty="0" smtClean="0"/>
              <a:t>The burden to persuade is on the person appealing.</a:t>
            </a:r>
          </a:p>
          <a:p>
            <a:r>
              <a:rPr lang="en-US" dirty="0" smtClean="0"/>
              <a:t>The burden to point out an error,</a:t>
            </a:r>
            <a:r>
              <a:rPr lang="en-US" dirty="0"/>
              <a:t> </a:t>
            </a:r>
            <a:r>
              <a:rPr lang="en-US" dirty="0" smtClean="0"/>
              <a:t>with the supporting evidence or facts, is on the person appealing.</a:t>
            </a:r>
          </a:p>
          <a:p>
            <a:pPr marL="0" indent="0">
              <a:buNone/>
            </a:pPr>
            <a:endParaRPr lang="en-US" dirty="0"/>
          </a:p>
        </p:txBody>
      </p:sp>
      <p:sp>
        <p:nvSpPr>
          <p:cNvPr id="5" name="Slide Number Placeholder 4"/>
          <p:cNvSpPr>
            <a:spLocks noGrp="1"/>
          </p:cNvSpPr>
          <p:nvPr>
            <p:ph type="sldNum" sz="quarter" idx="12"/>
          </p:nvPr>
        </p:nvSpPr>
        <p:spPr>
          <a:xfrm>
            <a:off x="7127525" y="6248400"/>
            <a:ext cx="1538072" cy="474214"/>
          </a:xfrm>
        </p:spPr>
        <p:txBody>
          <a:bodyPr/>
          <a:lstStyle/>
          <a:p>
            <a:fld id="{42353FED-98F7-467E-A979-09EB20B3EB47}" type="slidenum">
              <a:rPr lang="en-US" smtClean="0"/>
              <a:t>37</a:t>
            </a:fld>
            <a:endParaRPr lang="en-US" dirty="0"/>
          </a:p>
        </p:txBody>
      </p:sp>
    </p:spTree>
    <p:extLst>
      <p:ext uri="{BB962C8B-B14F-4D97-AF65-F5344CB8AC3E}">
        <p14:creationId xmlns:p14="http://schemas.microsoft.com/office/powerpoint/2010/main" val="1475049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922"/>
            <a:ext cx="5059961" cy="605455"/>
          </a:xfrm>
        </p:spPr>
        <p:txBody>
          <a:bodyPr/>
          <a:lstStyle/>
          <a:p>
            <a:pPr marL="0" indent="0">
              <a:buNone/>
            </a:pPr>
            <a:r>
              <a:rPr lang="en-US" dirty="0" smtClean="0">
                <a:latin typeface="Comic Sans MS"/>
              </a:rPr>
              <a:t>No later than the third day, </a:t>
            </a:r>
          </a:p>
          <a:p>
            <a:pPr marL="0" indent="0">
              <a:buNone/>
            </a:pPr>
            <a:endParaRPr lang="en-US" dirty="0">
              <a:latin typeface="Comic Sans MS"/>
            </a:endParaRPr>
          </a:p>
          <a:p>
            <a:pPr marL="0" indent="0">
              <a:buNone/>
            </a:pPr>
            <a:endParaRPr lang="en-US" dirty="0">
              <a:latin typeface="Comic Sans MS"/>
            </a:endParaRPr>
          </a:p>
        </p:txBody>
      </p:sp>
      <p:sp>
        <p:nvSpPr>
          <p:cNvPr id="4" name="TextBox 3"/>
          <p:cNvSpPr txBox="1"/>
          <p:nvPr/>
        </p:nvSpPr>
        <p:spPr>
          <a:xfrm rot="20241578">
            <a:off x="2605011" y="877343"/>
            <a:ext cx="2311949" cy="707886"/>
          </a:xfrm>
          <a:prstGeom prst="rect">
            <a:avLst/>
          </a:prstGeom>
          <a:noFill/>
        </p:spPr>
        <p:txBody>
          <a:bodyPr wrap="square" rtlCol="0">
            <a:spAutoFit/>
          </a:bodyPr>
          <a:lstStyle/>
          <a:p>
            <a:r>
              <a:rPr lang="en-US" sz="4000" dirty="0" smtClean="0">
                <a:latin typeface="Chalkboard"/>
                <a:cs typeface="Chalkboard"/>
              </a:rPr>
              <a:t>Deadline</a:t>
            </a:r>
            <a:endParaRPr lang="en-US" sz="4000" dirty="0">
              <a:latin typeface="Chalkboard"/>
              <a:cs typeface="Chalkboard"/>
            </a:endParaRPr>
          </a:p>
        </p:txBody>
      </p:sp>
      <p:sp>
        <p:nvSpPr>
          <p:cNvPr id="7" name="TextBox 6"/>
          <p:cNvSpPr txBox="1"/>
          <p:nvPr/>
        </p:nvSpPr>
        <p:spPr>
          <a:xfrm rot="20987161">
            <a:off x="457200" y="2341392"/>
            <a:ext cx="8076538" cy="584776"/>
          </a:xfrm>
          <a:prstGeom prst="rect">
            <a:avLst/>
          </a:prstGeom>
          <a:noFill/>
        </p:spPr>
        <p:txBody>
          <a:bodyPr wrap="square" rtlCol="0">
            <a:spAutoFit/>
          </a:bodyPr>
          <a:lstStyle/>
          <a:p>
            <a:r>
              <a:rPr lang="en-US" sz="3200" dirty="0" smtClean="0">
                <a:solidFill>
                  <a:schemeClr val="tx1">
                    <a:lumMod val="75000"/>
                    <a:lumOff val="25000"/>
                  </a:schemeClr>
                </a:solidFill>
                <a:latin typeface="Avenir Heavy"/>
                <a:cs typeface="Avenir Heavy"/>
              </a:rPr>
              <a:t>Student shall notify his or her witnesses</a:t>
            </a:r>
            <a:endParaRPr lang="en-US" sz="3200" dirty="0">
              <a:solidFill>
                <a:schemeClr val="tx1">
                  <a:lumMod val="75000"/>
                  <a:lumOff val="25000"/>
                </a:schemeClr>
              </a:solidFill>
              <a:latin typeface="Avenir Heavy"/>
              <a:cs typeface="Avenir Heavy"/>
            </a:endParaRPr>
          </a:p>
        </p:txBody>
      </p:sp>
      <p:sp>
        <p:nvSpPr>
          <p:cNvPr id="9" name="TextBox 8"/>
          <p:cNvSpPr txBox="1"/>
          <p:nvPr/>
        </p:nvSpPr>
        <p:spPr>
          <a:xfrm>
            <a:off x="6668227" y="3313683"/>
            <a:ext cx="972449" cy="369332"/>
          </a:xfrm>
          <a:prstGeom prst="rect">
            <a:avLst/>
          </a:prstGeom>
          <a:noFill/>
        </p:spPr>
        <p:txBody>
          <a:bodyPr wrap="square" rtlCol="0">
            <a:spAutoFit/>
          </a:bodyPr>
          <a:lstStyle/>
          <a:p>
            <a:r>
              <a:rPr lang="en-US" dirty="0" smtClean="0"/>
              <a:t>Advisor</a:t>
            </a:r>
            <a:endParaRPr lang="en-US" dirty="0"/>
          </a:p>
        </p:txBody>
      </p:sp>
      <p:sp>
        <p:nvSpPr>
          <p:cNvPr id="11" name="TextBox 10"/>
          <p:cNvSpPr txBox="1"/>
          <p:nvPr/>
        </p:nvSpPr>
        <p:spPr>
          <a:xfrm>
            <a:off x="1508289" y="4206570"/>
            <a:ext cx="2123511" cy="584776"/>
          </a:xfrm>
          <a:prstGeom prst="rect">
            <a:avLst/>
          </a:prstGeom>
          <a:noFill/>
        </p:spPr>
        <p:txBody>
          <a:bodyPr wrap="square" rtlCol="0">
            <a:spAutoFit/>
          </a:bodyPr>
          <a:lstStyle/>
          <a:p>
            <a:r>
              <a:rPr lang="en-US" sz="3200" b="1" dirty="0" smtClean="0"/>
              <a:t>Advocate</a:t>
            </a:r>
            <a:endParaRPr lang="en-US" sz="3200" b="1" dirty="0"/>
          </a:p>
        </p:txBody>
      </p:sp>
      <p:sp>
        <p:nvSpPr>
          <p:cNvPr id="13" name="TextBox 12"/>
          <p:cNvSpPr txBox="1"/>
          <p:nvPr/>
        </p:nvSpPr>
        <p:spPr>
          <a:xfrm>
            <a:off x="4624095" y="5932856"/>
            <a:ext cx="2579968" cy="707886"/>
          </a:xfrm>
          <a:prstGeom prst="rect">
            <a:avLst/>
          </a:prstGeom>
          <a:noFill/>
        </p:spPr>
        <p:txBody>
          <a:bodyPr wrap="square" rtlCol="0">
            <a:spAutoFit/>
          </a:bodyPr>
          <a:lstStyle/>
          <a:p>
            <a:r>
              <a:rPr lang="en-US" sz="4000" dirty="0" smtClean="0"/>
              <a:t>TIMELY</a:t>
            </a:r>
            <a:endParaRPr lang="en-US" sz="4000" dirty="0"/>
          </a:p>
        </p:txBody>
      </p:sp>
      <p:sp>
        <p:nvSpPr>
          <p:cNvPr id="14" name="TextBox 13"/>
          <p:cNvSpPr txBox="1"/>
          <p:nvPr/>
        </p:nvSpPr>
        <p:spPr>
          <a:xfrm>
            <a:off x="813682" y="5536009"/>
            <a:ext cx="2599814" cy="1077218"/>
          </a:xfrm>
          <a:prstGeom prst="rect">
            <a:avLst/>
          </a:prstGeom>
          <a:noFill/>
        </p:spPr>
        <p:txBody>
          <a:bodyPr wrap="square" rtlCol="0">
            <a:spAutoFit/>
          </a:bodyPr>
          <a:lstStyle/>
          <a:p>
            <a:r>
              <a:rPr lang="en-US" sz="3200" b="1" i="1" dirty="0" smtClean="0"/>
              <a:t>Upon receipt, University shall</a:t>
            </a:r>
            <a:endParaRPr lang="en-US" sz="3200" b="1" i="1" dirty="0"/>
          </a:p>
        </p:txBody>
      </p:sp>
      <p:sp>
        <p:nvSpPr>
          <p:cNvPr id="15" name="TextBox 14"/>
          <p:cNvSpPr txBox="1"/>
          <p:nvPr/>
        </p:nvSpPr>
        <p:spPr>
          <a:xfrm rot="769901">
            <a:off x="4127950" y="3928788"/>
            <a:ext cx="5279011" cy="1200329"/>
          </a:xfrm>
          <a:prstGeom prst="rect">
            <a:avLst/>
          </a:prstGeom>
          <a:noFill/>
        </p:spPr>
        <p:txBody>
          <a:bodyPr wrap="square" rtlCol="0">
            <a:spAutoFit/>
          </a:bodyPr>
          <a:lstStyle/>
          <a:p>
            <a:r>
              <a:rPr lang="en-US" sz="3600" dirty="0" smtClean="0"/>
              <a:t>Student shall notify Hearing Coordinator, </a:t>
            </a:r>
            <a:endParaRPr lang="en-US" sz="3600" dirty="0"/>
          </a:p>
        </p:txBody>
      </p:sp>
      <p:sp>
        <p:nvSpPr>
          <p:cNvPr id="17" name="TextBox 16"/>
          <p:cNvSpPr txBox="1"/>
          <p:nvPr/>
        </p:nvSpPr>
        <p:spPr>
          <a:xfrm>
            <a:off x="635069" y="1629939"/>
            <a:ext cx="1607518" cy="369332"/>
          </a:xfrm>
          <a:prstGeom prst="rect">
            <a:avLst/>
          </a:prstGeom>
          <a:noFill/>
        </p:spPr>
        <p:txBody>
          <a:bodyPr wrap="square" rtlCol="0">
            <a:spAutoFit/>
          </a:bodyPr>
          <a:lstStyle/>
          <a:p>
            <a:r>
              <a:rPr lang="en-US" dirty="0" smtClean="0"/>
              <a:t>Calendar days</a:t>
            </a:r>
            <a:endParaRPr lang="en-US" dirty="0"/>
          </a:p>
        </p:txBody>
      </p:sp>
      <p:sp>
        <p:nvSpPr>
          <p:cNvPr id="18" name="TextBox 17"/>
          <p:cNvSpPr txBox="1"/>
          <p:nvPr/>
        </p:nvSpPr>
        <p:spPr>
          <a:xfrm rot="2684293">
            <a:off x="5715620" y="912745"/>
            <a:ext cx="2996731" cy="523220"/>
          </a:xfrm>
          <a:prstGeom prst="rect">
            <a:avLst/>
          </a:prstGeom>
          <a:noFill/>
        </p:spPr>
        <p:txBody>
          <a:bodyPr wrap="square" rtlCol="0">
            <a:spAutoFit/>
          </a:bodyPr>
          <a:lstStyle/>
          <a:p>
            <a:r>
              <a:rPr lang="en-US" sz="2800" dirty="0" smtClean="0">
                <a:latin typeface="Chalkboard"/>
                <a:cs typeface="Chalkboard"/>
              </a:rPr>
              <a:t>Business days</a:t>
            </a:r>
            <a:endParaRPr lang="en-US" sz="2800" dirty="0">
              <a:latin typeface="Chalkboard"/>
              <a:cs typeface="Chalkboard"/>
            </a:endParaRPr>
          </a:p>
        </p:txBody>
      </p:sp>
      <p:sp>
        <p:nvSpPr>
          <p:cNvPr id="12" name="TextBox 11"/>
          <p:cNvSpPr txBox="1"/>
          <p:nvPr/>
        </p:nvSpPr>
        <p:spPr>
          <a:xfrm rot="2994752">
            <a:off x="512064" y="4497383"/>
            <a:ext cx="2311949" cy="707886"/>
          </a:xfrm>
          <a:prstGeom prst="rect">
            <a:avLst/>
          </a:prstGeom>
          <a:noFill/>
        </p:spPr>
        <p:txBody>
          <a:bodyPr wrap="square" rtlCol="0">
            <a:spAutoFit/>
          </a:bodyPr>
          <a:lstStyle/>
          <a:p>
            <a:r>
              <a:rPr lang="en-US" sz="4000" dirty="0" smtClean="0">
                <a:solidFill>
                  <a:schemeClr val="bg1">
                    <a:lumMod val="50000"/>
                  </a:schemeClr>
                </a:solidFill>
                <a:latin typeface="Chalkboard"/>
                <a:cs typeface="Chalkboard"/>
              </a:rPr>
              <a:t>Deadline</a:t>
            </a:r>
            <a:endParaRPr lang="en-US" sz="4000" dirty="0">
              <a:solidFill>
                <a:schemeClr val="bg1">
                  <a:lumMod val="50000"/>
                </a:schemeClr>
              </a:solidFill>
              <a:latin typeface="Chalkboard"/>
              <a:cs typeface="Chalkboard"/>
            </a:endParaRPr>
          </a:p>
        </p:txBody>
      </p:sp>
      <p:sp>
        <p:nvSpPr>
          <p:cNvPr id="2" name="TextBox 1"/>
          <p:cNvSpPr txBox="1"/>
          <p:nvPr/>
        </p:nvSpPr>
        <p:spPr>
          <a:xfrm rot="2353965">
            <a:off x="7600986" y="4940745"/>
            <a:ext cx="1865515" cy="369332"/>
          </a:xfrm>
          <a:prstGeom prst="rect">
            <a:avLst/>
          </a:prstGeom>
          <a:noFill/>
        </p:spPr>
        <p:txBody>
          <a:bodyPr wrap="square" rtlCol="0">
            <a:spAutoFit/>
          </a:bodyPr>
          <a:lstStyle/>
          <a:p>
            <a:r>
              <a:rPr lang="en-US" i="1" dirty="0">
                <a:solidFill>
                  <a:schemeClr val="accent2"/>
                </a:solidFill>
                <a:latin typeface="Avenir Book"/>
                <a:cs typeface="Avenir Book"/>
              </a:rPr>
              <a:t>s</a:t>
            </a:r>
            <a:r>
              <a:rPr lang="en-US" i="1" dirty="0" smtClean="0">
                <a:solidFill>
                  <a:schemeClr val="accent2"/>
                </a:solidFill>
                <a:latin typeface="Avenir Book"/>
                <a:cs typeface="Avenir Book"/>
              </a:rPr>
              <a:t>tudent shall </a:t>
            </a:r>
            <a:endParaRPr lang="en-US" i="1" dirty="0">
              <a:solidFill>
                <a:schemeClr val="accent2"/>
              </a:solidFill>
              <a:latin typeface="Avenir Book"/>
              <a:cs typeface="Avenir Book"/>
            </a:endParaRPr>
          </a:p>
        </p:txBody>
      </p:sp>
      <p:sp>
        <p:nvSpPr>
          <p:cNvPr id="5" name="TextBox 4"/>
          <p:cNvSpPr txBox="1"/>
          <p:nvPr/>
        </p:nvSpPr>
        <p:spPr>
          <a:xfrm rot="5072405">
            <a:off x="878827" y="4179481"/>
            <a:ext cx="6217237" cy="830997"/>
          </a:xfrm>
          <a:prstGeom prst="rect">
            <a:avLst/>
          </a:prstGeom>
          <a:noFill/>
        </p:spPr>
        <p:txBody>
          <a:bodyPr wrap="square" rtlCol="0">
            <a:spAutoFit/>
          </a:bodyPr>
          <a:lstStyle/>
          <a:p>
            <a:r>
              <a:rPr lang="en-US" sz="4800" dirty="0" smtClean="0">
                <a:solidFill>
                  <a:srgbClr val="FF0000"/>
                </a:solidFill>
              </a:rPr>
              <a:t>Interim </a:t>
            </a:r>
            <a:r>
              <a:rPr lang="en-US" sz="4800" dirty="0" err="1" smtClean="0">
                <a:solidFill>
                  <a:srgbClr val="FF0000"/>
                </a:solidFill>
              </a:rPr>
              <a:t>suspention</a:t>
            </a:r>
            <a:endParaRPr lang="en-US" sz="4800" dirty="0">
              <a:solidFill>
                <a:srgbClr val="FF0000"/>
              </a:solidFill>
            </a:endParaRPr>
          </a:p>
        </p:txBody>
      </p:sp>
      <p:sp>
        <p:nvSpPr>
          <p:cNvPr id="6" name="TextBox 5"/>
          <p:cNvSpPr txBox="1"/>
          <p:nvPr/>
        </p:nvSpPr>
        <p:spPr>
          <a:xfrm rot="7359894">
            <a:off x="-501461" y="1604103"/>
            <a:ext cx="2193404" cy="584776"/>
          </a:xfrm>
          <a:prstGeom prst="rect">
            <a:avLst/>
          </a:prstGeom>
          <a:noFill/>
        </p:spPr>
        <p:txBody>
          <a:bodyPr wrap="square" rtlCol="0">
            <a:spAutoFit/>
          </a:bodyPr>
          <a:lstStyle/>
          <a:p>
            <a:r>
              <a:rPr lang="en-US" sz="3200" dirty="0" smtClean="0">
                <a:solidFill>
                  <a:schemeClr val="accent3">
                    <a:lumMod val="75000"/>
                  </a:schemeClr>
                </a:solidFill>
              </a:rPr>
              <a:t>DECISION</a:t>
            </a:r>
            <a:endParaRPr lang="en-US" sz="3200" dirty="0">
              <a:solidFill>
                <a:schemeClr val="accent3">
                  <a:lumMod val="75000"/>
                </a:schemeClr>
              </a:solidFill>
            </a:endParaRPr>
          </a:p>
        </p:txBody>
      </p:sp>
      <p:sp>
        <p:nvSpPr>
          <p:cNvPr id="8" name="TextBox 7"/>
          <p:cNvSpPr txBox="1"/>
          <p:nvPr/>
        </p:nvSpPr>
        <p:spPr>
          <a:xfrm rot="5400000">
            <a:off x="7253098" y="3474542"/>
            <a:ext cx="1793346" cy="400110"/>
          </a:xfrm>
          <a:prstGeom prst="rect">
            <a:avLst/>
          </a:prstGeom>
          <a:noFill/>
        </p:spPr>
        <p:txBody>
          <a:bodyPr wrap="square" rtlCol="0">
            <a:spAutoFit/>
          </a:bodyPr>
          <a:lstStyle/>
          <a:p>
            <a:r>
              <a:rPr lang="en-US" sz="2000" b="1" dirty="0" smtClean="0">
                <a:solidFill>
                  <a:schemeClr val="accent4">
                    <a:lumMod val="60000"/>
                    <a:lumOff val="40000"/>
                  </a:schemeClr>
                </a:solidFill>
              </a:rPr>
              <a:t>adjudicator</a:t>
            </a:r>
            <a:endParaRPr lang="en-US" sz="2000" b="1" dirty="0">
              <a:solidFill>
                <a:schemeClr val="accent4">
                  <a:lumMod val="60000"/>
                  <a:lumOff val="40000"/>
                </a:schemeClr>
              </a:solidFill>
            </a:endParaRPr>
          </a:p>
        </p:txBody>
      </p:sp>
      <p:sp>
        <p:nvSpPr>
          <p:cNvPr id="10" name="Rectangle 9"/>
          <p:cNvSpPr/>
          <p:nvPr/>
        </p:nvSpPr>
        <p:spPr>
          <a:xfrm rot="16798529">
            <a:off x="-582910" y="4871378"/>
            <a:ext cx="2093584" cy="369332"/>
          </a:xfrm>
          <a:prstGeom prst="rect">
            <a:avLst/>
          </a:prstGeom>
        </p:spPr>
        <p:txBody>
          <a:bodyPr wrap="none">
            <a:spAutoFit/>
          </a:bodyPr>
          <a:lstStyle/>
          <a:p>
            <a:r>
              <a:rPr lang="en-US" i="1" dirty="0" smtClean="0">
                <a:solidFill>
                  <a:schemeClr val="accent2"/>
                </a:solidFill>
                <a:latin typeface="Avenir Book"/>
                <a:cs typeface="Avenir Book"/>
              </a:rPr>
              <a:t>Respondent must</a:t>
            </a:r>
            <a:endParaRPr lang="en-US" i="1" dirty="0">
              <a:solidFill>
                <a:schemeClr val="accent2"/>
              </a:solidFill>
              <a:latin typeface="Avenir Book"/>
              <a:cs typeface="Avenir Book"/>
            </a:endParaRPr>
          </a:p>
        </p:txBody>
      </p:sp>
      <p:sp>
        <p:nvSpPr>
          <p:cNvPr id="16" name="Rectangle 15"/>
          <p:cNvSpPr/>
          <p:nvPr/>
        </p:nvSpPr>
        <p:spPr>
          <a:xfrm>
            <a:off x="3807512" y="3244334"/>
            <a:ext cx="1528976" cy="369332"/>
          </a:xfrm>
          <a:prstGeom prst="rect">
            <a:avLst/>
          </a:prstGeom>
        </p:spPr>
        <p:txBody>
          <a:bodyPr wrap="none">
            <a:spAutoFit/>
          </a:bodyPr>
          <a:lstStyle/>
          <a:p>
            <a:r>
              <a:rPr lang="en-US" i="1" dirty="0">
                <a:solidFill>
                  <a:schemeClr val="accent2"/>
                </a:solidFill>
                <a:latin typeface="Avenir Book"/>
                <a:cs typeface="Avenir Book"/>
              </a:rPr>
              <a:t>student shall </a:t>
            </a:r>
          </a:p>
        </p:txBody>
      </p:sp>
      <p:sp>
        <p:nvSpPr>
          <p:cNvPr id="19" name="Rectangle 18"/>
          <p:cNvSpPr/>
          <p:nvPr/>
        </p:nvSpPr>
        <p:spPr>
          <a:xfrm>
            <a:off x="3807512" y="3244334"/>
            <a:ext cx="1528976" cy="369332"/>
          </a:xfrm>
          <a:prstGeom prst="rect">
            <a:avLst/>
          </a:prstGeom>
        </p:spPr>
        <p:txBody>
          <a:bodyPr wrap="none">
            <a:spAutoFit/>
          </a:bodyPr>
          <a:lstStyle/>
          <a:p>
            <a:r>
              <a:rPr lang="en-US" i="1" dirty="0">
                <a:solidFill>
                  <a:schemeClr val="accent2"/>
                </a:solidFill>
                <a:latin typeface="Avenir Book"/>
                <a:cs typeface="Avenir Book"/>
              </a:rPr>
              <a:t>student shall </a:t>
            </a:r>
          </a:p>
        </p:txBody>
      </p:sp>
      <p:sp>
        <p:nvSpPr>
          <p:cNvPr id="20" name="TextBox 19"/>
          <p:cNvSpPr txBox="1"/>
          <p:nvPr/>
        </p:nvSpPr>
        <p:spPr>
          <a:xfrm rot="5906502">
            <a:off x="5128435" y="2212869"/>
            <a:ext cx="2193404" cy="584776"/>
          </a:xfrm>
          <a:prstGeom prst="rect">
            <a:avLst/>
          </a:prstGeom>
          <a:noFill/>
        </p:spPr>
        <p:txBody>
          <a:bodyPr wrap="square" rtlCol="0">
            <a:spAutoFit/>
          </a:bodyPr>
          <a:lstStyle/>
          <a:p>
            <a:r>
              <a:rPr lang="en-US" sz="3200" dirty="0" smtClean="0">
                <a:solidFill>
                  <a:schemeClr val="accent4">
                    <a:lumMod val="40000"/>
                    <a:lumOff val="60000"/>
                  </a:schemeClr>
                </a:solidFill>
              </a:rPr>
              <a:t>DECISION</a:t>
            </a:r>
            <a:endParaRPr lang="en-US" sz="3200" dirty="0">
              <a:solidFill>
                <a:schemeClr val="accent4">
                  <a:lumMod val="40000"/>
                  <a:lumOff val="60000"/>
                </a:schemeClr>
              </a:solidFill>
            </a:endParaRPr>
          </a:p>
        </p:txBody>
      </p:sp>
      <p:sp>
        <p:nvSpPr>
          <p:cNvPr id="21" name="TextBox 20"/>
          <p:cNvSpPr txBox="1"/>
          <p:nvPr/>
        </p:nvSpPr>
        <p:spPr>
          <a:xfrm>
            <a:off x="7084989" y="815431"/>
            <a:ext cx="2297163" cy="523220"/>
          </a:xfrm>
          <a:prstGeom prst="rect">
            <a:avLst/>
          </a:prstGeom>
          <a:noFill/>
        </p:spPr>
        <p:txBody>
          <a:bodyPr wrap="square" rtlCol="0">
            <a:spAutoFit/>
          </a:bodyPr>
          <a:lstStyle/>
          <a:p>
            <a:r>
              <a:rPr lang="en-US" sz="2800" dirty="0" smtClean="0">
                <a:solidFill>
                  <a:schemeClr val="accent6">
                    <a:lumMod val="75000"/>
                  </a:schemeClr>
                </a:solidFill>
                <a:latin typeface="Ayuthaya"/>
                <a:cs typeface="Ayuthaya"/>
              </a:rPr>
              <a:t>Determine</a:t>
            </a:r>
            <a:endParaRPr lang="en-US" sz="2800" dirty="0">
              <a:solidFill>
                <a:schemeClr val="accent6">
                  <a:lumMod val="75000"/>
                </a:schemeClr>
              </a:solidFill>
              <a:latin typeface="Ayuthaya"/>
              <a:cs typeface="Ayuthaya"/>
            </a:endParaRPr>
          </a:p>
        </p:txBody>
      </p:sp>
      <p:sp>
        <p:nvSpPr>
          <p:cNvPr id="22" name="TextBox 21"/>
          <p:cNvSpPr txBox="1"/>
          <p:nvPr/>
        </p:nvSpPr>
        <p:spPr>
          <a:xfrm rot="19600358">
            <a:off x="1091522" y="2103293"/>
            <a:ext cx="1964745" cy="584776"/>
          </a:xfrm>
          <a:prstGeom prst="rect">
            <a:avLst/>
          </a:prstGeom>
          <a:noFill/>
        </p:spPr>
        <p:txBody>
          <a:bodyPr wrap="square" rtlCol="0">
            <a:spAutoFit/>
          </a:bodyPr>
          <a:lstStyle/>
          <a:p>
            <a:r>
              <a:rPr lang="en-US" sz="3200" b="1" i="1" dirty="0" smtClean="0">
                <a:solidFill>
                  <a:schemeClr val="accent5">
                    <a:lumMod val="75000"/>
                  </a:schemeClr>
                </a:solidFill>
                <a:latin typeface="Avenir Black Oblique"/>
                <a:cs typeface="Avenir Black Oblique"/>
              </a:rPr>
              <a:t>outcome</a:t>
            </a:r>
            <a:endParaRPr lang="en-US" sz="3200" b="1" i="1" dirty="0">
              <a:solidFill>
                <a:schemeClr val="accent5">
                  <a:lumMod val="75000"/>
                </a:schemeClr>
              </a:solidFill>
              <a:latin typeface="Avenir Black Oblique"/>
              <a:cs typeface="Avenir Black Oblique"/>
            </a:endParaRPr>
          </a:p>
        </p:txBody>
      </p:sp>
      <p:sp>
        <p:nvSpPr>
          <p:cNvPr id="23" name="TextBox 22"/>
          <p:cNvSpPr txBox="1"/>
          <p:nvPr/>
        </p:nvSpPr>
        <p:spPr>
          <a:xfrm>
            <a:off x="4763018" y="853223"/>
            <a:ext cx="1964749" cy="461665"/>
          </a:xfrm>
          <a:prstGeom prst="rect">
            <a:avLst/>
          </a:prstGeom>
          <a:noFill/>
        </p:spPr>
        <p:txBody>
          <a:bodyPr wrap="square" rtlCol="0">
            <a:spAutoFit/>
          </a:bodyPr>
          <a:lstStyle/>
          <a:p>
            <a:r>
              <a:rPr lang="en-US" sz="2400" dirty="0" smtClean="0">
                <a:solidFill>
                  <a:srgbClr val="FFFF00"/>
                </a:solidFill>
              </a:rPr>
              <a:t>SANCTION</a:t>
            </a:r>
            <a:endParaRPr lang="en-US" sz="2400" dirty="0">
              <a:solidFill>
                <a:srgbClr val="FFFF00"/>
              </a:solidFill>
            </a:endParaRPr>
          </a:p>
        </p:txBody>
      </p:sp>
      <p:sp>
        <p:nvSpPr>
          <p:cNvPr id="24" name="Rectangle 23"/>
          <p:cNvSpPr/>
          <p:nvPr/>
        </p:nvSpPr>
        <p:spPr>
          <a:xfrm>
            <a:off x="3987570" y="3244334"/>
            <a:ext cx="1258014" cy="369332"/>
          </a:xfrm>
          <a:prstGeom prst="rect">
            <a:avLst/>
          </a:prstGeom>
        </p:spPr>
        <p:txBody>
          <a:bodyPr wrap="none">
            <a:spAutoFit/>
          </a:bodyPr>
          <a:lstStyle/>
          <a:p>
            <a:r>
              <a:rPr lang="en-US" dirty="0" smtClean="0">
                <a:solidFill>
                  <a:srgbClr val="FFFF00"/>
                </a:solidFill>
              </a:rPr>
              <a:t>SANCT\ION</a:t>
            </a:r>
            <a:endParaRPr lang="en-US" dirty="0">
              <a:solidFill>
                <a:srgbClr val="FFFF00"/>
              </a:solidFill>
            </a:endParaRPr>
          </a:p>
        </p:txBody>
      </p:sp>
      <p:sp>
        <p:nvSpPr>
          <p:cNvPr id="26" name="TextBox 25"/>
          <p:cNvSpPr txBox="1"/>
          <p:nvPr/>
        </p:nvSpPr>
        <p:spPr>
          <a:xfrm rot="20330041">
            <a:off x="4458960" y="5086593"/>
            <a:ext cx="1964749" cy="553998"/>
          </a:xfrm>
          <a:prstGeom prst="rect">
            <a:avLst/>
          </a:prstGeom>
          <a:noFill/>
        </p:spPr>
        <p:txBody>
          <a:bodyPr wrap="square" rtlCol="0">
            <a:spAutoFit/>
          </a:bodyPr>
          <a:lstStyle/>
          <a:p>
            <a:r>
              <a:rPr lang="en-US" sz="3000" dirty="0" smtClean="0">
                <a:solidFill>
                  <a:srgbClr val="0000FF"/>
                </a:solidFill>
              </a:rPr>
              <a:t>SANCTION</a:t>
            </a:r>
            <a:endParaRPr lang="en-US" sz="3000" dirty="0">
              <a:solidFill>
                <a:srgbClr val="0000FF"/>
              </a:solidFill>
            </a:endParaRPr>
          </a:p>
        </p:txBody>
      </p:sp>
      <p:sp>
        <p:nvSpPr>
          <p:cNvPr id="27" name="TextBox 26"/>
          <p:cNvSpPr txBox="1"/>
          <p:nvPr/>
        </p:nvSpPr>
        <p:spPr>
          <a:xfrm>
            <a:off x="6449920" y="5714594"/>
            <a:ext cx="2679197" cy="1077218"/>
          </a:xfrm>
          <a:prstGeom prst="rect">
            <a:avLst/>
          </a:prstGeom>
          <a:noFill/>
        </p:spPr>
        <p:txBody>
          <a:bodyPr wrap="square" rtlCol="0">
            <a:spAutoFit/>
          </a:bodyPr>
          <a:lstStyle/>
          <a:p>
            <a:r>
              <a:rPr lang="en-US" sz="3200" i="1" dirty="0">
                <a:latin typeface="Chalkboard"/>
                <a:cs typeface="Chalkboard"/>
              </a:rPr>
              <a:t>s</a:t>
            </a:r>
            <a:r>
              <a:rPr lang="en-US" sz="3200" i="1" dirty="0" smtClean="0">
                <a:latin typeface="Chalkboard"/>
                <a:cs typeface="Chalkboard"/>
              </a:rPr>
              <a:t>hould have known</a:t>
            </a:r>
            <a:endParaRPr lang="en-US" sz="3200" i="1" dirty="0">
              <a:latin typeface="Chalkboard"/>
              <a:cs typeface="Chalkboard"/>
            </a:endParaRPr>
          </a:p>
        </p:txBody>
      </p:sp>
    </p:spTree>
    <p:extLst>
      <p:ext uri="{BB962C8B-B14F-4D97-AF65-F5344CB8AC3E}">
        <p14:creationId xmlns:p14="http://schemas.microsoft.com/office/powerpoint/2010/main" val="2858951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283244"/>
            <a:ext cx="6477000" cy="1227448"/>
          </a:xfrm>
        </p:spPr>
        <p:txBody>
          <a:bodyPr>
            <a:normAutofit/>
          </a:bodyPr>
          <a:lstStyle/>
          <a:p>
            <a:r>
              <a:rPr lang="en-US" dirty="0" smtClean="0"/>
              <a:t>Pre-Hearing Analysis</a:t>
            </a:r>
            <a:endParaRPr lang="en-US" dirty="0"/>
          </a:p>
        </p:txBody>
      </p:sp>
      <p:sp>
        <p:nvSpPr>
          <p:cNvPr id="3" name="Subtitle 2"/>
          <p:cNvSpPr>
            <a:spLocks noGrp="1"/>
          </p:cNvSpPr>
          <p:nvPr>
            <p:ph type="subTitle" idx="1"/>
          </p:nvPr>
        </p:nvSpPr>
        <p:spPr/>
        <p:txBody>
          <a:bodyPr>
            <a:normAutofit/>
          </a:bodyPr>
          <a:lstStyle/>
          <a:p>
            <a:endParaRPr lang="en-US" dirty="0" smtClean="0"/>
          </a:p>
          <a:p>
            <a:endParaRPr lang="en-US" dirty="0" smtClean="0"/>
          </a:p>
          <a:p>
            <a:endParaRPr lang="en-US" dirty="0">
              <a:solidFill>
                <a:schemeClr val="tx1"/>
              </a:solidFill>
            </a:endParaRPr>
          </a:p>
        </p:txBody>
      </p:sp>
      <p:sp>
        <p:nvSpPr>
          <p:cNvPr id="4" name="TextBox 3"/>
          <p:cNvSpPr txBox="1"/>
          <p:nvPr/>
        </p:nvSpPr>
        <p:spPr>
          <a:xfrm>
            <a:off x="8217227" y="6405157"/>
            <a:ext cx="452217" cy="369332"/>
          </a:xfrm>
          <a:prstGeom prst="rect">
            <a:avLst/>
          </a:prstGeom>
          <a:noFill/>
        </p:spPr>
        <p:txBody>
          <a:bodyPr wrap="none" rtlCol="0">
            <a:spAutoFit/>
          </a:bodyPr>
          <a:lstStyle/>
          <a:p>
            <a:fld id="{42353FED-98F7-467E-A979-09EB20B3EB47}" type="slidenum">
              <a:rPr lang="en-US"/>
              <a:pPr/>
              <a:t>39</a:t>
            </a:fld>
            <a:endParaRPr lang="en-US" dirty="0"/>
          </a:p>
        </p:txBody>
      </p:sp>
    </p:spTree>
    <p:extLst>
      <p:ext uri="{BB962C8B-B14F-4D97-AF65-F5344CB8AC3E}">
        <p14:creationId xmlns:p14="http://schemas.microsoft.com/office/powerpoint/2010/main" val="1209287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lstStyle/>
          <a:p>
            <a:pPr lvl="0" algn="ctr"/>
            <a:r>
              <a:rPr lang="en-US" sz="3200" kern="1200" dirty="0" smtClean="0">
                <a:solidFill>
                  <a:schemeClr val="tx2"/>
                </a:solidFill>
                <a:effectLst/>
                <a:latin typeface="+mj-lt"/>
                <a:ea typeface="+mj-ea"/>
                <a:cs typeface="+mj-cs"/>
              </a:rPr>
              <a:t/>
            </a:r>
            <a:br>
              <a:rPr lang="en-US" sz="3200" kern="1200" dirty="0" smtClean="0">
                <a:solidFill>
                  <a:schemeClr val="tx2"/>
                </a:solidFill>
                <a:effectLst/>
                <a:latin typeface="+mj-lt"/>
                <a:ea typeface="+mj-ea"/>
                <a:cs typeface="+mj-cs"/>
              </a:rPr>
            </a:br>
            <a:r>
              <a:rPr lang="en-US" sz="3600" kern="1200" dirty="0" smtClean="0">
                <a:solidFill>
                  <a:schemeClr val="tx2"/>
                </a:solidFill>
                <a:effectLst/>
                <a:latin typeface="+mj-lt"/>
                <a:ea typeface="+mj-ea"/>
                <a:cs typeface="+mj-cs"/>
              </a:rPr>
              <a:t>California Education Code section 67386</a:t>
            </a:r>
            <a:r>
              <a:rPr lang="en-US" sz="3200" kern="1200" dirty="0" smtClean="0">
                <a:solidFill>
                  <a:schemeClr val="tx2"/>
                </a:solidFill>
                <a:effectLst/>
                <a:latin typeface="+mj-lt"/>
                <a:ea typeface="+mj-ea"/>
                <a:cs typeface="+mj-cs"/>
              </a:rPr>
              <a:t/>
            </a:r>
            <a:br>
              <a:rPr lang="en-US" sz="3200" kern="1200" dirty="0" smtClean="0">
                <a:solidFill>
                  <a:schemeClr val="tx2"/>
                </a:solidFill>
                <a:effectLst/>
                <a:latin typeface="+mj-lt"/>
                <a:ea typeface="+mj-ea"/>
                <a:cs typeface="+mj-cs"/>
              </a:rPr>
            </a:br>
            <a:endParaRPr lang="en-US" sz="32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285750">
              <a:buFont typeface="Wingdings" panose="05000000000000000000" pitchFamily="2" charset="2"/>
              <a:buChar char="q"/>
            </a:pPr>
            <a:r>
              <a:rPr lang="en-US" sz="2800" dirty="0">
                <a:latin typeface="+mj-lt"/>
                <a:ea typeface="+mj-ea"/>
                <a:cs typeface="+mj-cs"/>
              </a:rPr>
              <a:t>“Yes Means Yes” </a:t>
            </a:r>
            <a:r>
              <a:rPr lang="en-US" sz="2800" dirty="0" smtClean="0">
                <a:latin typeface="+mj-lt"/>
                <a:ea typeface="+mj-ea"/>
                <a:cs typeface="+mj-cs"/>
              </a:rPr>
              <a:t>law, Senate </a:t>
            </a:r>
            <a:r>
              <a:rPr lang="en-US" sz="2800" dirty="0">
                <a:latin typeface="+mj-lt"/>
                <a:ea typeface="+mj-ea"/>
                <a:cs typeface="+mj-cs"/>
              </a:rPr>
              <a:t>Bill No. 967, De </a:t>
            </a:r>
            <a:r>
              <a:rPr lang="en-US" sz="2800" dirty="0" smtClean="0">
                <a:latin typeface="+mj-lt"/>
                <a:ea typeface="+mj-ea"/>
                <a:cs typeface="+mj-cs"/>
              </a:rPr>
              <a:t>León</a:t>
            </a:r>
            <a:endParaRPr lang="en-US" sz="2800" kern="1200" dirty="0" smtClean="0">
              <a:effectLst/>
            </a:endParaRPr>
          </a:p>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Effective January 1, 2015</a:t>
            </a:r>
          </a:p>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In order to receive state funds for student financial assistance, UC, CSU, and each California Community College district must adopt a policy concerning sexual assault, domestic violence, dating violence, and stalking, that includes all of the following.</a:t>
            </a:r>
          </a:p>
          <a:p>
            <a:pPr marL="342900" lvl="1" indent="-285750"/>
            <a:endParaRPr lang="en-US" sz="2600" kern="1200" dirty="0">
              <a:solidFill>
                <a:schemeClr val="tx1"/>
              </a:solidFill>
              <a:effectLst/>
              <a:latin typeface="+mn-lt"/>
              <a:ea typeface="+mn-ea"/>
              <a:cs typeface="+mn-cs"/>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129713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TOP 10 THINGS TO DO</a:t>
            </a:r>
            <a:br>
              <a:rPr lang="en-US" sz="3200" dirty="0" smtClean="0"/>
            </a:br>
            <a:r>
              <a:rPr lang="en-US" sz="3200" dirty="0" smtClean="0"/>
              <a:t>TO PREPARE FOR AN APPEAL HEARING</a:t>
            </a:r>
            <a:endParaRPr lang="en-US" sz="3200"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Do Not Panic.</a:t>
            </a:r>
          </a:p>
          <a:p>
            <a:pPr marL="514350" indent="-514350">
              <a:buFont typeface="+mj-lt"/>
              <a:buAutoNum type="arabicPeriod"/>
            </a:pPr>
            <a:r>
              <a:rPr lang="en-US" dirty="0" smtClean="0"/>
              <a:t>Collect Your Documents.</a:t>
            </a:r>
          </a:p>
          <a:p>
            <a:pPr marL="514350" indent="-514350">
              <a:buFont typeface="+mj-lt"/>
              <a:buAutoNum type="arabicPeriod"/>
            </a:pPr>
            <a:r>
              <a:rPr lang="en-US" dirty="0" smtClean="0"/>
              <a:t>The “Rules of the Road.”</a:t>
            </a:r>
          </a:p>
          <a:p>
            <a:pPr marL="514350" indent="-514350">
              <a:buFont typeface="+mj-lt"/>
              <a:buAutoNum type="arabicPeriod"/>
            </a:pPr>
            <a:r>
              <a:rPr lang="en-US" dirty="0" smtClean="0"/>
              <a:t>The “Appeal Letter(s).”</a:t>
            </a:r>
          </a:p>
          <a:p>
            <a:pPr marL="514350" indent="-514350">
              <a:buFont typeface="+mj-lt"/>
              <a:buAutoNum type="arabicPeriod"/>
            </a:pPr>
            <a:r>
              <a:rPr lang="en-US" dirty="0" smtClean="0"/>
              <a:t>Celebrate!</a:t>
            </a:r>
          </a:p>
          <a:p>
            <a:pPr marL="514350" indent="-514350">
              <a:buFont typeface="+mj-lt"/>
              <a:buAutoNum type="arabicPeriod"/>
            </a:pPr>
            <a:r>
              <a:rPr lang="en-US" dirty="0" smtClean="0"/>
              <a:t>Keep Your Issue List Handy.</a:t>
            </a:r>
          </a:p>
          <a:p>
            <a:pPr marL="514350" indent="-514350">
              <a:buFont typeface="+mj-lt"/>
              <a:buAutoNum type="arabicPeriod"/>
            </a:pPr>
            <a:r>
              <a:rPr lang="en-US" dirty="0" smtClean="0"/>
              <a:t>Review the “Information.”</a:t>
            </a:r>
          </a:p>
          <a:p>
            <a:pPr marL="514350" indent="-514350">
              <a:buFont typeface="+mj-lt"/>
              <a:buAutoNum type="arabicPeriod"/>
            </a:pPr>
            <a:r>
              <a:rPr lang="en-US" dirty="0" smtClean="0"/>
              <a:t>Grounds 1, 2 and 4.</a:t>
            </a:r>
          </a:p>
          <a:p>
            <a:pPr marL="514350" indent="-514350">
              <a:buFont typeface="+mj-lt"/>
              <a:buAutoNum type="arabicPeriod"/>
            </a:pPr>
            <a:r>
              <a:rPr lang="en-US" dirty="0" smtClean="0"/>
              <a:t>Ground 3.</a:t>
            </a:r>
          </a:p>
          <a:p>
            <a:pPr marL="514350" indent="-514350">
              <a:buFont typeface="+mj-lt"/>
              <a:buAutoNum type="arabicPeriod"/>
            </a:pPr>
            <a:r>
              <a:rPr lang="en-US" dirty="0" smtClean="0"/>
              <a:t>Communicate Your Decisions and Remember Your Issue List.</a:t>
            </a:r>
            <a:endParaRPr lang="en-US" dirty="0"/>
          </a:p>
        </p:txBody>
      </p:sp>
      <p:sp>
        <p:nvSpPr>
          <p:cNvPr id="5" name="Slide Number Placeholder 4"/>
          <p:cNvSpPr>
            <a:spLocks noGrp="1"/>
          </p:cNvSpPr>
          <p:nvPr>
            <p:ph type="sldNum" sz="quarter" idx="12"/>
          </p:nvPr>
        </p:nvSpPr>
        <p:spPr>
          <a:xfrm>
            <a:off x="7881068" y="6248400"/>
            <a:ext cx="1083179" cy="609600"/>
          </a:xfrm>
        </p:spPr>
        <p:txBody>
          <a:bodyPr/>
          <a:lstStyle/>
          <a:p>
            <a:fld id="{42353FED-98F7-467E-A979-09EB20B3EB47}" type="slidenum">
              <a:rPr lang="en-US" smtClean="0"/>
              <a:t>40</a:t>
            </a:fld>
            <a:endParaRPr lang="en-US" dirty="0"/>
          </a:p>
        </p:txBody>
      </p:sp>
    </p:spTree>
    <p:extLst>
      <p:ext uri="{BB962C8B-B14F-4D97-AF65-F5344CB8AC3E}">
        <p14:creationId xmlns:p14="http://schemas.microsoft.com/office/powerpoint/2010/main" val="1303239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Panic</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687" y="2520156"/>
            <a:ext cx="8048625" cy="2686050"/>
          </a:xfrm>
        </p:spPr>
      </p:pic>
      <p:sp>
        <p:nvSpPr>
          <p:cNvPr id="5" name="Slide Number Placeholder 4"/>
          <p:cNvSpPr>
            <a:spLocks noGrp="1"/>
          </p:cNvSpPr>
          <p:nvPr>
            <p:ph type="sldNum" sz="quarter" idx="12"/>
          </p:nvPr>
        </p:nvSpPr>
        <p:spPr>
          <a:xfrm>
            <a:off x="8030471" y="6248400"/>
            <a:ext cx="896425" cy="399518"/>
          </a:xfrm>
        </p:spPr>
        <p:txBody>
          <a:bodyPr/>
          <a:lstStyle/>
          <a:p>
            <a:fld id="{42353FED-98F7-467E-A979-09EB20B3EB47}" type="slidenum">
              <a:rPr lang="en-US" smtClean="0"/>
              <a:t>41</a:t>
            </a:fld>
            <a:endParaRPr lang="en-US" dirty="0"/>
          </a:p>
        </p:txBody>
      </p:sp>
    </p:spTree>
    <p:extLst>
      <p:ext uri="{BB962C8B-B14F-4D97-AF65-F5344CB8AC3E}">
        <p14:creationId xmlns:p14="http://schemas.microsoft.com/office/powerpoint/2010/main" val="7225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Your Documents</a:t>
            </a:r>
            <a:endParaRPr lang="en-US" dirty="0"/>
          </a:p>
        </p:txBody>
      </p:sp>
      <p:sp>
        <p:nvSpPr>
          <p:cNvPr id="3" name="Content Placeholder 2"/>
          <p:cNvSpPr>
            <a:spLocks noGrp="1"/>
          </p:cNvSpPr>
          <p:nvPr>
            <p:ph idx="1"/>
          </p:nvPr>
        </p:nvSpPr>
        <p:spPr/>
        <p:txBody>
          <a:bodyPr/>
          <a:lstStyle/>
          <a:p>
            <a:pPr marL="0" indent="0">
              <a:buNone/>
            </a:pPr>
            <a:r>
              <a:rPr lang="en-US" dirty="0" smtClean="0"/>
              <a:t>In your packet, you should receive:</a:t>
            </a:r>
          </a:p>
          <a:p>
            <a:r>
              <a:rPr lang="en-US" dirty="0" smtClean="0"/>
              <a:t>Title IX Report and Recommendation(s).</a:t>
            </a:r>
          </a:p>
          <a:p>
            <a:r>
              <a:rPr lang="en-US" dirty="0" smtClean="0"/>
              <a:t>Student Conduct Determination/Sanction(s).</a:t>
            </a:r>
          </a:p>
          <a:p>
            <a:r>
              <a:rPr lang="en-US" dirty="0" smtClean="0"/>
              <a:t>Appeal Letter(s).</a:t>
            </a:r>
          </a:p>
          <a:p>
            <a:r>
              <a:rPr lang="en-US" dirty="0" smtClean="0"/>
              <a:t>Policies.</a:t>
            </a:r>
            <a:endParaRPr lang="en-US" dirty="0"/>
          </a:p>
        </p:txBody>
      </p:sp>
      <p:sp>
        <p:nvSpPr>
          <p:cNvPr id="5" name="Slide Number Placeholder 4"/>
          <p:cNvSpPr>
            <a:spLocks noGrp="1"/>
          </p:cNvSpPr>
          <p:nvPr>
            <p:ph type="sldNum" sz="quarter" idx="12"/>
          </p:nvPr>
        </p:nvSpPr>
        <p:spPr>
          <a:xfrm>
            <a:off x="7712988" y="6248400"/>
            <a:ext cx="1120531" cy="455540"/>
          </a:xfrm>
        </p:spPr>
        <p:txBody>
          <a:bodyPr/>
          <a:lstStyle/>
          <a:p>
            <a:fld id="{42353FED-98F7-467E-A979-09EB20B3EB47}" type="slidenum">
              <a:rPr lang="en-US" smtClean="0"/>
              <a:t>42</a:t>
            </a:fld>
            <a:endParaRPr lang="en-US" dirty="0"/>
          </a:p>
        </p:txBody>
      </p:sp>
    </p:spTree>
    <p:extLst>
      <p:ext uri="{BB962C8B-B14F-4D97-AF65-F5344CB8AC3E}">
        <p14:creationId xmlns:p14="http://schemas.microsoft.com/office/powerpoint/2010/main" val="416434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“Rules of the </a:t>
            </a:r>
            <a:r>
              <a:rPr lang="en-US" dirty="0" smtClean="0"/>
              <a:t>Road”</a:t>
            </a:r>
            <a:endParaRPr lang="en-US" dirty="0"/>
          </a:p>
        </p:txBody>
      </p:sp>
      <p:sp>
        <p:nvSpPr>
          <p:cNvPr id="3" name="Content Placeholder 2"/>
          <p:cNvSpPr>
            <a:spLocks noGrp="1"/>
          </p:cNvSpPr>
          <p:nvPr>
            <p:ph idx="1"/>
          </p:nvPr>
        </p:nvSpPr>
        <p:spPr/>
        <p:txBody>
          <a:bodyPr/>
          <a:lstStyle/>
          <a:p>
            <a:r>
              <a:rPr lang="en-US" dirty="0" smtClean="0"/>
              <a:t>UC PACAOS (Policies Applying to Campus Activities, Organizations and Students).</a:t>
            </a:r>
          </a:p>
          <a:p>
            <a:r>
              <a:rPr lang="en-US" dirty="0" smtClean="0"/>
              <a:t>Appendix E: Sexual Violence and Sexual Harassment Student Adjudication Framework.</a:t>
            </a:r>
          </a:p>
          <a:p>
            <a:r>
              <a:rPr lang="en-US" dirty="0" smtClean="0"/>
              <a:t>Section VI.A.1-4.</a:t>
            </a:r>
          </a:p>
          <a:p>
            <a:r>
              <a:rPr lang="en-US" dirty="0" smtClean="0"/>
              <a:t>Local Procedures.</a:t>
            </a:r>
          </a:p>
          <a:p>
            <a:r>
              <a:rPr lang="en-US" dirty="0" smtClean="0"/>
              <a:t>Find them.  Love them.  Keep them close.</a:t>
            </a:r>
            <a:endParaRPr lang="en-US" dirty="0"/>
          </a:p>
        </p:txBody>
      </p:sp>
      <p:sp>
        <p:nvSpPr>
          <p:cNvPr id="5" name="Slide Number Placeholder 4"/>
          <p:cNvSpPr>
            <a:spLocks noGrp="1"/>
          </p:cNvSpPr>
          <p:nvPr>
            <p:ph type="sldNum" sz="quarter" idx="12"/>
          </p:nvPr>
        </p:nvSpPr>
        <p:spPr>
          <a:xfrm>
            <a:off x="7993120" y="6248400"/>
            <a:ext cx="747021" cy="436866"/>
          </a:xfrm>
        </p:spPr>
        <p:txBody>
          <a:bodyPr/>
          <a:lstStyle/>
          <a:p>
            <a:fld id="{42353FED-98F7-467E-A979-09EB20B3EB47}" type="slidenum">
              <a:rPr lang="en-US" smtClean="0"/>
              <a:t>43</a:t>
            </a:fld>
            <a:endParaRPr lang="en-US" dirty="0"/>
          </a:p>
        </p:txBody>
      </p:sp>
    </p:spTree>
    <p:extLst>
      <p:ext uri="{BB962C8B-B14F-4D97-AF65-F5344CB8AC3E}">
        <p14:creationId xmlns:p14="http://schemas.microsoft.com/office/powerpoint/2010/main" val="1342381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“Rules of the Road”</a:t>
            </a:r>
          </a:p>
        </p:txBody>
      </p:sp>
      <p:sp>
        <p:nvSpPr>
          <p:cNvPr id="3" name="Content Placeholder 2"/>
          <p:cNvSpPr>
            <a:spLocks noGrp="1"/>
          </p:cNvSpPr>
          <p:nvPr>
            <p:ph idx="1"/>
          </p:nvPr>
        </p:nvSpPr>
        <p:spPr/>
        <p:txBody>
          <a:bodyPr/>
          <a:lstStyle/>
          <a:p>
            <a:r>
              <a:rPr lang="en-US" dirty="0" smtClean="0"/>
              <a:t>Four “grounds for appeal.”</a:t>
            </a:r>
          </a:p>
          <a:p>
            <a:r>
              <a:rPr lang="en-US" dirty="0" smtClean="0"/>
              <a:t>Only four.</a:t>
            </a:r>
          </a:p>
          <a:p>
            <a:r>
              <a:rPr lang="en-US" dirty="0" smtClean="0"/>
              <a:t>Entire process driven by grounds for appeal.</a:t>
            </a:r>
          </a:p>
          <a:p>
            <a:r>
              <a:rPr lang="en-US" dirty="0" smtClean="0"/>
              <a:t>If ever confused, start back here.</a:t>
            </a:r>
            <a:endParaRPr lang="en-US" dirty="0"/>
          </a:p>
        </p:txBody>
      </p:sp>
      <p:sp>
        <p:nvSpPr>
          <p:cNvPr id="5" name="Slide Number Placeholder 4"/>
          <p:cNvSpPr>
            <a:spLocks noGrp="1"/>
          </p:cNvSpPr>
          <p:nvPr>
            <p:ph type="sldNum" sz="quarter" idx="12"/>
          </p:nvPr>
        </p:nvSpPr>
        <p:spPr>
          <a:xfrm>
            <a:off x="7675637" y="6248400"/>
            <a:ext cx="1176558" cy="609600"/>
          </a:xfrm>
        </p:spPr>
        <p:txBody>
          <a:bodyPr/>
          <a:lstStyle/>
          <a:p>
            <a:fld id="{42353FED-98F7-467E-A979-09EB20B3EB47}" type="slidenum">
              <a:rPr lang="en-US" smtClean="0"/>
              <a:t>44</a:t>
            </a:fld>
            <a:endParaRPr lang="en-US" dirty="0"/>
          </a:p>
        </p:txBody>
      </p:sp>
    </p:spTree>
    <p:extLst>
      <p:ext uri="{BB962C8B-B14F-4D97-AF65-F5344CB8AC3E}">
        <p14:creationId xmlns:p14="http://schemas.microsoft.com/office/powerpoint/2010/main" val="3927825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“Rules of the Road”</a:t>
            </a:r>
          </a:p>
        </p:txBody>
      </p:sp>
      <p:sp>
        <p:nvSpPr>
          <p:cNvPr id="6" name="Text Placeholder 5"/>
          <p:cNvSpPr>
            <a:spLocks noGrp="1"/>
          </p:cNvSpPr>
          <p:nvPr>
            <p:ph type="body" idx="1"/>
          </p:nvPr>
        </p:nvSpPr>
        <p:spPr/>
        <p:txBody>
          <a:bodyPr>
            <a:normAutofit fontScale="85000" lnSpcReduction="20000"/>
          </a:bodyPr>
          <a:lstStyle/>
          <a:p>
            <a:pPr algn="ctr"/>
            <a:r>
              <a:rPr lang="en-US" dirty="0" smtClean="0"/>
              <a:t>Error</a:t>
            </a:r>
          </a:p>
          <a:p>
            <a:pPr algn="ctr"/>
            <a:r>
              <a:rPr lang="en-US" dirty="0" smtClean="0"/>
              <a:t>Correction</a:t>
            </a:r>
          </a:p>
        </p:txBody>
      </p:sp>
      <p:sp>
        <p:nvSpPr>
          <p:cNvPr id="7" name="Content Placeholder 6"/>
          <p:cNvSpPr>
            <a:spLocks noGrp="1"/>
          </p:cNvSpPr>
          <p:nvPr>
            <p:ph sz="half" idx="2"/>
          </p:nvPr>
        </p:nvSpPr>
        <p:spPr>
          <a:xfrm>
            <a:off x="457199" y="2529680"/>
            <a:ext cx="4187825" cy="4181475"/>
          </a:xfrm>
        </p:spPr>
        <p:txBody>
          <a:bodyPr>
            <a:normAutofit fontScale="77500" lnSpcReduction="20000"/>
          </a:bodyPr>
          <a:lstStyle/>
          <a:p>
            <a:pPr marL="0" indent="0">
              <a:buNone/>
            </a:pPr>
            <a:r>
              <a:rPr lang="en-US" dirty="0" smtClean="0"/>
              <a:t>1.  “There was a procedural error in the process that materially affected the outcome, such as the investigation was not fair, thorough or impartial.”</a:t>
            </a:r>
          </a:p>
          <a:p>
            <a:pPr marL="0" indent="0">
              <a:buNone/>
            </a:pPr>
            <a:endParaRPr lang="en-US" dirty="0" smtClean="0"/>
          </a:p>
          <a:p>
            <a:pPr marL="0" indent="0">
              <a:buNone/>
            </a:pPr>
            <a:r>
              <a:rPr lang="en-US" dirty="0" smtClean="0"/>
              <a:t>2.  “The decision was unreasonable based on the evidence.”</a:t>
            </a:r>
          </a:p>
          <a:p>
            <a:pPr marL="0" indent="0">
              <a:buNone/>
            </a:pPr>
            <a:endParaRPr lang="en-US" dirty="0" smtClean="0"/>
          </a:p>
          <a:p>
            <a:pPr marL="0" indent="0">
              <a:buNone/>
            </a:pPr>
            <a:r>
              <a:rPr lang="en-US" dirty="0" smtClean="0"/>
              <a:t>4.  “The disciplinary sanctions       were disproportionate to the findings.”</a:t>
            </a:r>
          </a:p>
        </p:txBody>
      </p:sp>
      <p:sp>
        <p:nvSpPr>
          <p:cNvPr id="8" name="Text Placeholder 7"/>
          <p:cNvSpPr>
            <a:spLocks noGrp="1"/>
          </p:cNvSpPr>
          <p:nvPr>
            <p:ph type="body" sz="quarter" idx="3"/>
          </p:nvPr>
        </p:nvSpPr>
        <p:spPr/>
        <p:txBody>
          <a:bodyPr>
            <a:normAutofit fontScale="85000" lnSpcReduction="20000"/>
          </a:bodyPr>
          <a:lstStyle/>
          <a:p>
            <a:pPr algn="ctr"/>
            <a:r>
              <a:rPr lang="en-US" dirty="0" smtClean="0"/>
              <a:t>“First Ever Reviewer”</a:t>
            </a:r>
          </a:p>
          <a:p>
            <a:pPr algn="ctr"/>
            <a:r>
              <a:rPr lang="en-US" dirty="0" smtClean="0"/>
              <a:t>(From the Beginning – with limits)</a:t>
            </a:r>
          </a:p>
        </p:txBody>
      </p:sp>
      <p:sp>
        <p:nvSpPr>
          <p:cNvPr id="9" name="Content Placeholder 8"/>
          <p:cNvSpPr>
            <a:spLocks noGrp="1"/>
          </p:cNvSpPr>
          <p:nvPr>
            <p:ph sz="quarter" idx="4"/>
          </p:nvPr>
        </p:nvSpPr>
        <p:spPr/>
        <p:txBody>
          <a:bodyPr/>
          <a:lstStyle/>
          <a:p>
            <a:pPr marL="0" indent="0">
              <a:buNone/>
            </a:pPr>
            <a:endParaRPr lang="en-US" dirty="0" smtClean="0"/>
          </a:p>
          <a:p>
            <a:pPr marL="0" indent="0">
              <a:buNone/>
            </a:pPr>
            <a:r>
              <a:rPr lang="en-US" dirty="0" smtClean="0"/>
              <a:t>3.  “There is new, material information that was unknown and/or unavailable at the time the decision was made that should affect the outcome.”</a:t>
            </a:r>
            <a:endParaRPr lang="en-US" dirty="0"/>
          </a:p>
        </p:txBody>
      </p:sp>
      <p:sp>
        <p:nvSpPr>
          <p:cNvPr id="5" name="Slide Number Placeholder 4"/>
          <p:cNvSpPr>
            <a:spLocks noGrp="1"/>
          </p:cNvSpPr>
          <p:nvPr>
            <p:ph type="sldNum" sz="quarter" idx="12"/>
          </p:nvPr>
        </p:nvSpPr>
        <p:spPr/>
        <p:txBody>
          <a:bodyPr/>
          <a:lstStyle/>
          <a:p>
            <a:fld id="{42353FED-98F7-467E-A979-09EB20B3EB47}" type="slidenum">
              <a:rPr lang="en-US" smtClean="0"/>
              <a:t>45</a:t>
            </a:fld>
            <a:endParaRPr lang="en-US" dirty="0"/>
          </a:p>
        </p:txBody>
      </p:sp>
    </p:spTree>
    <p:extLst>
      <p:ext uri="{BB962C8B-B14F-4D97-AF65-F5344CB8AC3E}">
        <p14:creationId xmlns:p14="http://schemas.microsoft.com/office/powerpoint/2010/main" val="2512242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the Road</a:t>
            </a:r>
            <a:r>
              <a:rPr lang="en-US" dirty="0" smtClean="0"/>
              <a:t>”</a:t>
            </a:r>
            <a:br>
              <a:rPr lang="en-US" dirty="0" smtClean="0"/>
            </a:br>
            <a:r>
              <a:rPr lang="en-US" dirty="0" smtClean="0"/>
              <a:t>Error Correction</a:t>
            </a:r>
            <a:endParaRPr lang="en-US" dirty="0"/>
          </a:p>
        </p:txBody>
      </p:sp>
      <p:sp>
        <p:nvSpPr>
          <p:cNvPr id="3" name="Content Placeholder 2"/>
          <p:cNvSpPr>
            <a:spLocks noGrp="1"/>
          </p:cNvSpPr>
          <p:nvPr>
            <p:ph idx="1"/>
          </p:nvPr>
        </p:nvSpPr>
        <p:spPr/>
        <p:txBody>
          <a:bodyPr/>
          <a:lstStyle/>
          <a:p>
            <a:pPr marL="0" indent="0">
              <a:buNone/>
            </a:pPr>
            <a:r>
              <a:rPr lang="en-US" dirty="0" smtClean="0"/>
              <a:t>Error Correction:</a:t>
            </a:r>
          </a:p>
          <a:p>
            <a:r>
              <a:rPr lang="en-US" dirty="0" smtClean="0"/>
              <a:t>Did the previous decision maker act reasonably?</a:t>
            </a:r>
          </a:p>
          <a:p>
            <a:r>
              <a:rPr lang="en-US" dirty="0" smtClean="0"/>
              <a:t>If so, leave it alone (even if you would have done it differently).</a:t>
            </a:r>
          </a:p>
          <a:p>
            <a:r>
              <a:rPr lang="en-US" dirty="0" smtClean="0"/>
              <a:t>If not, correct the error.</a:t>
            </a:r>
          </a:p>
          <a:p>
            <a:r>
              <a:rPr lang="en-US" dirty="0" smtClean="0"/>
              <a:t>Co-parenting example.</a:t>
            </a:r>
          </a:p>
        </p:txBody>
      </p:sp>
      <p:sp>
        <p:nvSpPr>
          <p:cNvPr id="5" name="Slide Number Placeholder 4"/>
          <p:cNvSpPr>
            <a:spLocks noGrp="1"/>
          </p:cNvSpPr>
          <p:nvPr>
            <p:ph type="sldNum" sz="quarter" idx="12"/>
          </p:nvPr>
        </p:nvSpPr>
        <p:spPr>
          <a:xfrm>
            <a:off x="7712988" y="6229726"/>
            <a:ext cx="1008477" cy="492888"/>
          </a:xfrm>
        </p:spPr>
        <p:txBody>
          <a:bodyPr/>
          <a:lstStyle/>
          <a:p>
            <a:fld id="{42353FED-98F7-467E-A979-09EB20B3EB47}" type="slidenum">
              <a:rPr lang="en-US" smtClean="0"/>
              <a:t>46</a:t>
            </a:fld>
            <a:endParaRPr lang="en-US" dirty="0"/>
          </a:p>
        </p:txBody>
      </p:sp>
    </p:spTree>
    <p:extLst>
      <p:ext uri="{BB962C8B-B14F-4D97-AF65-F5344CB8AC3E}">
        <p14:creationId xmlns:p14="http://schemas.microsoft.com/office/powerpoint/2010/main" val="2708217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the Road”</a:t>
            </a:r>
            <a:br>
              <a:rPr lang="en-US" dirty="0"/>
            </a:br>
            <a:r>
              <a:rPr lang="en-US" dirty="0"/>
              <a:t>Error Correction</a:t>
            </a:r>
          </a:p>
        </p:txBody>
      </p:sp>
      <p:sp>
        <p:nvSpPr>
          <p:cNvPr id="3" name="Content Placeholder 2"/>
          <p:cNvSpPr>
            <a:spLocks noGrp="1"/>
          </p:cNvSpPr>
          <p:nvPr>
            <p:ph idx="1"/>
          </p:nvPr>
        </p:nvSpPr>
        <p:spPr/>
        <p:txBody>
          <a:bodyPr>
            <a:normAutofit fontScale="92500" lnSpcReduction="20000"/>
          </a:bodyPr>
          <a:lstStyle/>
          <a:p>
            <a:r>
              <a:rPr lang="en-US" dirty="0" smtClean="0"/>
              <a:t>Teenager appeals to Parent B: ”Parent A grounded me for 3 weeks because I got an F.”</a:t>
            </a:r>
          </a:p>
          <a:p>
            <a:r>
              <a:rPr lang="en-US" dirty="0" smtClean="0"/>
              <a:t>No Error:</a:t>
            </a:r>
          </a:p>
          <a:p>
            <a:pPr lvl="1"/>
            <a:r>
              <a:rPr lang="en-US" dirty="0" smtClean="0"/>
              <a:t>Did get an F.</a:t>
            </a:r>
          </a:p>
          <a:p>
            <a:pPr lvl="1"/>
            <a:r>
              <a:rPr lang="en-US" dirty="0" smtClean="0"/>
              <a:t>Parent B might have grounded for 2 or 4 weeks, but Parent A acted reasonably to ground for 3 weeks.</a:t>
            </a:r>
          </a:p>
          <a:p>
            <a:pPr lvl="1"/>
            <a:r>
              <a:rPr lang="en-US" dirty="0" smtClean="0"/>
              <a:t>No correction.</a:t>
            </a:r>
          </a:p>
          <a:p>
            <a:r>
              <a:rPr lang="en-US" dirty="0" smtClean="0"/>
              <a:t>Error:</a:t>
            </a:r>
          </a:p>
          <a:p>
            <a:pPr lvl="1"/>
            <a:r>
              <a:rPr lang="en-US" dirty="0" smtClean="0"/>
              <a:t>Did not get an F (or got an F because teacher lost assignment, now resolved and got a B).</a:t>
            </a:r>
          </a:p>
          <a:p>
            <a:pPr lvl="1"/>
            <a:r>
              <a:rPr lang="en-US" dirty="0" smtClean="0"/>
              <a:t>Parent A’s 3 weeks not reasonable.</a:t>
            </a:r>
          </a:p>
          <a:p>
            <a:pPr lvl="1"/>
            <a:r>
              <a:rPr lang="en-US" dirty="0" smtClean="0"/>
              <a:t>Correct the error.</a:t>
            </a:r>
          </a:p>
        </p:txBody>
      </p:sp>
      <p:sp>
        <p:nvSpPr>
          <p:cNvPr id="5" name="Slide Number Placeholder 4"/>
          <p:cNvSpPr>
            <a:spLocks noGrp="1"/>
          </p:cNvSpPr>
          <p:nvPr>
            <p:ph type="sldNum" sz="quarter" idx="12"/>
          </p:nvPr>
        </p:nvSpPr>
        <p:spPr>
          <a:xfrm>
            <a:off x="7974446" y="6229726"/>
            <a:ext cx="989802" cy="474214"/>
          </a:xfrm>
        </p:spPr>
        <p:txBody>
          <a:bodyPr/>
          <a:lstStyle/>
          <a:p>
            <a:fld id="{42353FED-98F7-467E-A979-09EB20B3EB47}" type="slidenum">
              <a:rPr lang="en-US" smtClean="0"/>
              <a:t>47</a:t>
            </a:fld>
            <a:endParaRPr lang="en-US" dirty="0"/>
          </a:p>
        </p:txBody>
      </p:sp>
    </p:spTree>
    <p:extLst>
      <p:ext uri="{BB962C8B-B14F-4D97-AF65-F5344CB8AC3E}">
        <p14:creationId xmlns:p14="http://schemas.microsoft.com/office/powerpoint/2010/main" val="1321759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the Road”</a:t>
            </a:r>
            <a:br>
              <a:rPr lang="en-US" dirty="0"/>
            </a:br>
            <a:r>
              <a:rPr lang="en-US" dirty="0"/>
              <a:t>Error </a:t>
            </a:r>
            <a:r>
              <a:rPr lang="en-US" dirty="0" smtClean="0"/>
              <a:t>Correction: Ground 1</a:t>
            </a:r>
            <a:endParaRPr lang="en-US" dirty="0"/>
          </a:p>
        </p:txBody>
      </p:sp>
      <p:sp>
        <p:nvSpPr>
          <p:cNvPr id="3" name="Content Placeholder 2"/>
          <p:cNvSpPr>
            <a:spLocks noGrp="1"/>
          </p:cNvSpPr>
          <p:nvPr>
            <p:ph idx="1"/>
          </p:nvPr>
        </p:nvSpPr>
        <p:spPr/>
        <p:txBody>
          <a:bodyPr>
            <a:normAutofit lnSpcReduction="10000"/>
          </a:bodyPr>
          <a:lstStyle/>
          <a:p>
            <a:r>
              <a:rPr lang="en-US" dirty="0"/>
              <a:t>“There was a </a:t>
            </a:r>
            <a:r>
              <a:rPr lang="en-US" b="1" i="1" dirty="0"/>
              <a:t>procedural error</a:t>
            </a:r>
            <a:r>
              <a:rPr lang="en-US" dirty="0"/>
              <a:t> in the process that </a:t>
            </a:r>
            <a:r>
              <a:rPr lang="en-US" b="1" i="1" dirty="0"/>
              <a:t>materially affected the outcome</a:t>
            </a:r>
            <a:r>
              <a:rPr lang="en-US" dirty="0"/>
              <a:t>, such as the investigation was not fair, thorough or impartial.”</a:t>
            </a:r>
          </a:p>
          <a:p>
            <a:r>
              <a:rPr lang="en-US" dirty="0" smtClean="0"/>
              <a:t>Ask: </a:t>
            </a:r>
          </a:p>
          <a:p>
            <a:pPr lvl="1"/>
            <a:r>
              <a:rPr lang="en-US" dirty="0" smtClean="0"/>
              <a:t>“Was the process fair to the party appealing?” </a:t>
            </a:r>
          </a:p>
          <a:p>
            <a:pPr lvl="2"/>
            <a:r>
              <a:rPr lang="en-US" dirty="0"/>
              <a:t>Did the university </a:t>
            </a:r>
            <a:r>
              <a:rPr lang="en-US" dirty="0" smtClean="0"/>
              <a:t>follow </a:t>
            </a:r>
            <a:r>
              <a:rPr lang="en-US" dirty="0"/>
              <a:t>the published process?  </a:t>
            </a:r>
          </a:p>
          <a:p>
            <a:pPr lvl="3"/>
            <a:r>
              <a:rPr lang="en-US" dirty="0"/>
              <a:t>Was the deviation remedied?</a:t>
            </a:r>
          </a:p>
          <a:p>
            <a:pPr lvl="3"/>
            <a:r>
              <a:rPr lang="en-US" dirty="0"/>
              <a:t>Did it matter – was it fundamentally unfair to the appealing party</a:t>
            </a:r>
            <a:r>
              <a:rPr lang="en-US" dirty="0" smtClean="0"/>
              <a:t>?</a:t>
            </a:r>
          </a:p>
          <a:p>
            <a:pPr lvl="1"/>
            <a:r>
              <a:rPr lang="en-US" dirty="0" smtClean="0"/>
              <a:t>“Did the decision maker act reasonably to make the process fair to the party appealing?”</a:t>
            </a:r>
            <a:endParaRPr lang="en-US" dirty="0"/>
          </a:p>
        </p:txBody>
      </p:sp>
      <p:sp>
        <p:nvSpPr>
          <p:cNvPr id="5" name="Slide Number Placeholder 4"/>
          <p:cNvSpPr>
            <a:spLocks noGrp="1"/>
          </p:cNvSpPr>
          <p:nvPr>
            <p:ph type="sldNum" sz="quarter" idx="12"/>
          </p:nvPr>
        </p:nvSpPr>
        <p:spPr>
          <a:xfrm>
            <a:off x="7825042" y="6248400"/>
            <a:ext cx="1045829" cy="418192"/>
          </a:xfrm>
        </p:spPr>
        <p:txBody>
          <a:bodyPr/>
          <a:lstStyle/>
          <a:p>
            <a:fld id="{42353FED-98F7-467E-A979-09EB20B3EB47}" type="slidenum">
              <a:rPr lang="en-US" smtClean="0"/>
              <a:t>48</a:t>
            </a:fld>
            <a:endParaRPr lang="en-US" dirty="0"/>
          </a:p>
        </p:txBody>
      </p:sp>
    </p:spTree>
    <p:extLst>
      <p:ext uri="{BB962C8B-B14F-4D97-AF65-F5344CB8AC3E}">
        <p14:creationId xmlns:p14="http://schemas.microsoft.com/office/powerpoint/2010/main" val="1305020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the Road”</a:t>
            </a:r>
            <a:br>
              <a:rPr lang="en-US" dirty="0"/>
            </a:br>
            <a:r>
              <a:rPr lang="en-US" dirty="0"/>
              <a:t>Error Correction: Ground </a:t>
            </a:r>
            <a:r>
              <a:rPr lang="en-US" dirty="0" smtClean="0"/>
              <a:t>2</a:t>
            </a:r>
            <a:endParaRPr lang="en-US" dirty="0"/>
          </a:p>
        </p:txBody>
      </p:sp>
      <p:sp>
        <p:nvSpPr>
          <p:cNvPr id="3" name="Content Placeholder 2"/>
          <p:cNvSpPr>
            <a:spLocks noGrp="1"/>
          </p:cNvSpPr>
          <p:nvPr>
            <p:ph idx="1"/>
          </p:nvPr>
        </p:nvSpPr>
        <p:spPr/>
        <p:txBody>
          <a:bodyPr/>
          <a:lstStyle/>
          <a:p>
            <a:r>
              <a:rPr lang="en-US" dirty="0"/>
              <a:t>“The decision was </a:t>
            </a:r>
            <a:r>
              <a:rPr lang="en-US" b="1" i="1" dirty="0"/>
              <a:t>unreasonable</a:t>
            </a:r>
            <a:r>
              <a:rPr lang="en-US" dirty="0"/>
              <a:t> based on the </a:t>
            </a:r>
            <a:r>
              <a:rPr lang="en-US" b="1" i="1" dirty="0"/>
              <a:t>evidence</a:t>
            </a:r>
            <a:r>
              <a:rPr lang="en-US" dirty="0"/>
              <a:t>.”</a:t>
            </a:r>
          </a:p>
          <a:p>
            <a:r>
              <a:rPr lang="en-US" dirty="0" smtClean="0"/>
              <a:t>Ask:</a:t>
            </a:r>
          </a:p>
          <a:p>
            <a:pPr lvl="1"/>
            <a:r>
              <a:rPr lang="en-US" dirty="0" smtClean="0"/>
              <a:t>“Was the policy finding reasonably based on the (relevant) evidence?”</a:t>
            </a:r>
          </a:p>
          <a:p>
            <a:pPr lvl="1"/>
            <a:r>
              <a:rPr lang="en-US" dirty="0" smtClean="0"/>
              <a:t>“Did the decision maker reasonably base his or her policy determination on the evidence?”</a:t>
            </a:r>
            <a:br>
              <a:rPr lang="en-US" dirty="0" smtClean="0"/>
            </a:br>
            <a:endParaRPr lang="en-US" dirty="0"/>
          </a:p>
        </p:txBody>
      </p:sp>
      <p:sp>
        <p:nvSpPr>
          <p:cNvPr id="5" name="Slide Number Placeholder 4"/>
          <p:cNvSpPr>
            <a:spLocks noGrp="1"/>
          </p:cNvSpPr>
          <p:nvPr>
            <p:ph type="sldNum" sz="quarter" idx="12"/>
          </p:nvPr>
        </p:nvSpPr>
        <p:spPr>
          <a:xfrm>
            <a:off x="7619611" y="6248400"/>
            <a:ext cx="1213908" cy="418192"/>
          </a:xfrm>
        </p:spPr>
        <p:txBody>
          <a:bodyPr/>
          <a:lstStyle/>
          <a:p>
            <a:fld id="{42353FED-98F7-467E-A979-09EB20B3EB47}" type="slidenum">
              <a:rPr lang="en-US" smtClean="0"/>
              <a:t>49</a:t>
            </a:fld>
            <a:endParaRPr lang="en-US" dirty="0"/>
          </a:p>
        </p:txBody>
      </p:sp>
    </p:spTree>
    <p:extLst>
      <p:ext uri="{BB962C8B-B14F-4D97-AF65-F5344CB8AC3E}">
        <p14:creationId xmlns:p14="http://schemas.microsoft.com/office/powerpoint/2010/main" val="175205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kern="1200" dirty="0" smtClean="0">
                <a:solidFill>
                  <a:schemeClr val="tx2"/>
                </a:solidFill>
                <a:effectLst/>
                <a:latin typeface="+mj-lt"/>
                <a:ea typeface="+mj-ea"/>
                <a:cs typeface="+mj-cs"/>
              </a:rPr>
              <a:t>Education Code section 67386 (cont.)</a:t>
            </a:r>
            <a:endParaRPr lang="en-US" sz="40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342900">
              <a:buFont typeface="Wingdings" panose="05000000000000000000" pitchFamily="2" charset="2"/>
              <a:buChar char="q"/>
              <a:tabLst>
                <a:tab pos="0" algn="l"/>
              </a:tabLst>
            </a:pPr>
            <a:r>
              <a:rPr lang="en-US" sz="2600" kern="1200" dirty="0" smtClean="0">
                <a:solidFill>
                  <a:schemeClr val="tx1"/>
                </a:solidFill>
                <a:effectLst/>
                <a:latin typeface="+mn-lt"/>
                <a:ea typeface="+mn-ea"/>
                <a:cs typeface="+mn-cs"/>
              </a:rPr>
              <a:t>Institutions shall adopt detailed and victim-centered policies and protocols regarding sexual assault, domestic violence, dating violence, and stalking involving a student that comport with best practices and current professional standards.</a:t>
            </a:r>
            <a:endParaRPr lang="en-US" sz="2600" kern="1200" dirty="0">
              <a:solidFill>
                <a:schemeClr val="tx1"/>
              </a:solidFill>
              <a:effectLst/>
              <a:latin typeface="+mn-lt"/>
              <a:ea typeface="+mn-ea"/>
              <a:cs typeface="+mn-cs"/>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562431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the Road”</a:t>
            </a:r>
            <a:br>
              <a:rPr lang="en-US" dirty="0"/>
            </a:br>
            <a:r>
              <a:rPr lang="en-US" dirty="0"/>
              <a:t>Error Correction: Ground </a:t>
            </a:r>
            <a:r>
              <a:rPr lang="en-US" dirty="0" smtClean="0"/>
              <a:t>4</a:t>
            </a:r>
            <a:endParaRPr lang="en-US" dirty="0"/>
          </a:p>
        </p:txBody>
      </p:sp>
      <p:sp>
        <p:nvSpPr>
          <p:cNvPr id="3" name="Content Placeholder 2"/>
          <p:cNvSpPr>
            <a:spLocks noGrp="1"/>
          </p:cNvSpPr>
          <p:nvPr>
            <p:ph idx="1"/>
          </p:nvPr>
        </p:nvSpPr>
        <p:spPr/>
        <p:txBody>
          <a:bodyPr/>
          <a:lstStyle/>
          <a:p>
            <a:r>
              <a:rPr lang="en-US" dirty="0"/>
              <a:t>“The disciplinary sanctions </a:t>
            </a:r>
            <a:r>
              <a:rPr lang="en-US" dirty="0" smtClean="0"/>
              <a:t>were </a:t>
            </a:r>
            <a:r>
              <a:rPr lang="en-US" b="1" i="1" dirty="0"/>
              <a:t>disproportionate</a:t>
            </a:r>
            <a:r>
              <a:rPr lang="en-US" dirty="0"/>
              <a:t> to the findings.”</a:t>
            </a:r>
          </a:p>
          <a:p>
            <a:r>
              <a:rPr lang="en-US" dirty="0" smtClean="0"/>
              <a:t>Ask:</a:t>
            </a:r>
          </a:p>
          <a:p>
            <a:pPr lvl="1"/>
            <a:r>
              <a:rPr lang="en-US" dirty="0" smtClean="0"/>
              <a:t>“Is the sanction proportionate to the fact- and policy-finding(s)?”</a:t>
            </a:r>
          </a:p>
          <a:p>
            <a:pPr lvl="1"/>
            <a:r>
              <a:rPr lang="en-US" dirty="0" smtClean="0"/>
              <a:t>“Did the decision maker reasonably tie the sanction(s) to the finding(s)?”</a:t>
            </a:r>
          </a:p>
          <a:p>
            <a:pPr lvl="1"/>
            <a:r>
              <a:rPr lang="en-US" dirty="0" smtClean="0"/>
              <a:t>Is the sanction consistent with similar cases and outcomes?</a:t>
            </a:r>
            <a:endParaRPr lang="en-US" dirty="0"/>
          </a:p>
        </p:txBody>
      </p:sp>
      <p:sp>
        <p:nvSpPr>
          <p:cNvPr id="5" name="Slide Number Placeholder 4"/>
          <p:cNvSpPr>
            <a:spLocks noGrp="1"/>
          </p:cNvSpPr>
          <p:nvPr>
            <p:ph type="sldNum" sz="quarter" idx="12"/>
          </p:nvPr>
        </p:nvSpPr>
        <p:spPr>
          <a:xfrm>
            <a:off x="7843716" y="6248400"/>
            <a:ext cx="1045829" cy="455540"/>
          </a:xfrm>
        </p:spPr>
        <p:txBody>
          <a:bodyPr/>
          <a:lstStyle/>
          <a:p>
            <a:fld id="{42353FED-98F7-467E-A979-09EB20B3EB47}" type="slidenum">
              <a:rPr lang="en-US" smtClean="0"/>
              <a:t>50</a:t>
            </a:fld>
            <a:endParaRPr lang="en-US" dirty="0"/>
          </a:p>
        </p:txBody>
      </p:sp>
    </p:spTree>
    <p:extLst>
      <p:ext uri="{BB962C8B-B14F-4D97-AF65-F5344CB8AC3E}">
        <p14:creationId xmlns:p14="http://schemas.microsoft.com/office/powerpoint/2010/main" val="965887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the Road”</a:t>
            </a:r>
            <a:br>
              <a:rPr lang="en-US" dirty="0"/>
            </a:br>
            <a:r>
              <a:rPr lang="en-US" dirty="0" smtClean="0"/>
              <a:t>First Ever Reviewer/From the Beginning</a:t>
            </a:r>
            <a:endParaRPr lang="en-US" dirty="0"/>
          </a:p>
        </p:txBody>
      </p:sp>
      <p:sp>
        <p:nvSpPr>
          <p:cNvPr id="3" name="Content Placeholder 2"/>
          <p:cNvSpPr>
            <a:spLocks noGrp="1"/>
          </p:cNvSpPr>
          <p:nvPr>
            <p:ph idx="1"/>
          </p:nvPr>
        </p:nvSpPr>
        <p:spPr/>
        <p:txBody>
          <a:bodyPr>
            <a:normAutofit/>
          </a:bodyPr>
          <a:lstStyle/>
          <a:p>
            <a:r>
              <a:rPr lang="en-US" dirty="0" smtClean="0"/>
              <a:t>From the Beginning</a:t>
            </a:r>
          </a:p>
          <a:p>
            <a:r>
              <a:rPr lang="en-US" dirty="0" smtClean="0"/>
              <a:t>You are the first to consider this information</a:t>
            </a:r>
          </a:p>
          <a:p>
            <a:pPr lvl="1"/>
            <a:r>
              <a:rPr lang="en-US" dirty="0" smtClean="0"/>
              <a:t>Like the first parent in the example</a:t>
            </a:r>
          </a:p>
          <a:p>
            <a:r>
              <a:rPr lang="en-US" dirty="0" smtClean="0"/>
              <a:t>Instead of asking whether previous decision maker acted reasonably</a:t>
            </a:r>
          </a:p>
          <a:p>
            <a:r>
              <a:rPr lang="en-US" dirty="0" smtClean="0"/>
              <a:t>Use your best judgment and act reasonably</a:t>
            </a:r>
          </a:p>
          <a:p>
            <a:r>
              <a:rPr lang="en-US" dirty="0" smtClean="0"/>
              <a:t>Who is the fact-finder?</a:t>
            </a:r>
            <a:endParaRPr lang="en-US" dirty="0"/>
          </a:p>
        </p:txBody>
      </p:sp>
      <p:sp>
        <p:nvSpPr>
          <p:cNvPr id="5" name="Slide Number Placeholder 4"/>
          <p:cNvSpPr>
            <a:spLocks noGrp="1"/>
          </p:cNvSpPr>
          <p:nvPr>
            <p:ph type="sldNum" sz="quarter" idx="12"/>
          </p:nvPr>
        </p:nvSpPr>
        <p:spPr/>
        <p:txBody>
          <a:bodyPr/>
          <a:lstStyle/>
          <a:p>
            <a:fld id="{42353FED-98F7-467E-A979-09EB20B3EB47}" type="slidenum">
              <a:rPr lang="en-US" smtClean="0"/>
              <a:t>51</a:t>
            </a:fld>
            <a:endParaRPr lang="en-US" dirty="0"/>
          </a:p>
        </p:txBody>
      </p:sp>
    </p:spTree>
    <p:extLst>
      <p:ext uri="{BB962C8B-B14F-4D97-AF65-F5344CB8AC3E}">
        <p14:creationId xmlns:p14="http://schemas.microsoft.com/office/powerpoint/2010/main" val="2582002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The “Rules of the Road”</a:t>
            </a:r>
            <a:br>
              <a:rPr lang="en-US" sz="3500" dirty="0"/>
            </a:br>
            <a:r>
              <a:rPr lang="en-US" sz="3500" dirty="0" smtClean="0"/>
              <a:t>First Reviewer/From the Beginning: </a:t>
            </a:r>
            <a:r>
              <a:rPr lang="en-US" sz="3500" dirty="0"/>
              <a:t>Ground </a:t>
            </a:r>
            <a:r>
              <a:rPr lang="en-US" sz="3500" dirty="0" smtClean="0"/>
              <a:t>3</a:t>
            </a:r>
            <a:endParaRPr lang="en-US" sz="3500" dirty="0"/>
          </a:p>
        </p:txBody>
      </p:sp>
      <p:sp>
        <p:nvSpPr>
          <p:cNvPr id="3" name="Content Placeholder 2"/>
          <p:cNvSpPr>
            <a:spLocks noGrp="1"/>
          </p:cNvSpPr>
          <p:nvPr>
            <p:ph idx="1"/>
          </p:nvPr>
        </p:nvSpPr>
        <p:spPr/>
        <p:txBody>
          <a:bodyPr>
            <a:normAutofit lnSpcReduction="10000"/>
          </a:bodyPr>
          <a:lstStyle/>
          <a:p>
            <a:r>
              <a:rPr lang="en-US" dirty="0"/>
              <a:t>“There is </a:t>
            </a:r>
            <a:r>
              <a:rPr lang="en-US" b="1" i="1" dirty="0"/>
              <a:t>new</a:t>
            </a:r>
            <a:r>
              <a:rPr lang="en-US" dirty="0"/>
              <a:t>, </a:t>
            </a:r>
            <a:r>
              <a:rPr lang="en-US" b="1" i="1" dirty="0"/>
              <a:t>material</a:t>
            </a:r>
            <a:r>
              <a:rPr lang="en-US" dirty="0"/>
              <a:t> information that was </a:t>
            </a:r>
            <a:r>
              <a:rPr lang="en-US" b="1" i="1" dirty="0"/>
              <a:t>unknown and/or unavailable</a:t>
            </a:r>
            <a:r>
              <a:rPr lang="en-US" dirty="0"/>
              <a:t> at the time the decision was made that should affect the outcome.”</a:t>
            </a:r>
          </a:p>
          <a:p>
            <a:r>
              <a:rPr lang="en-US" dirty="0" smtClean="0"/>
              <a:t>Ask:</a:t>
            </a:r>
          </a:p>
          <a:p>
            <a:pPr lvl="1"/>
            <a:r>
              <a:rPr lang="en-US" dirty="0" smtClean="0"/>
              <a:t>“Is the information new?”</a:t>
            </a:r>
          </a:p>
          <a:p>
            <a:pPr lvl="1"/>
            <a:r>
              <a:rPr lang="en-US" dirty="0" smtClean="0"/>
              <a:t>“Was the information unknown/unavailable at the time of the decision?”</a:t>
            </a:r>
          </a:p>
          <a:p>
            <a:pPr lvl="1"/>
            <a:r>
              <a:rPr lang="en-US" dirty="0" smtClean="0"/>
              <a:t>“If the information were true, would it change the policy finding or sanction?”</a:t>
            </a:r>
          </a:p>
          <a:p>
            <a:pPr lvl="1"/>
            <a:r>
              <a:rPr lang="en-US" dirty="0" smtClean="0"/>
              <a:t>“Is the information true?”</a:t>
            </a:r>
            <a:endParaRPr lang="en-US" dirty="0"/>
          </a:p>
        </p:txBody>
      </p:sp>
      <p:sp>
        <p:nvSpPr>
          <p:cNvPr id="5" name="Slide Number Placeholder 4"/>
          <p:cNvSpPr>
            <a:spLocks noGrp="1"/>
          </p:cNvSpPr>
          <p:nvPr>
            <p:ph type="sldNum" sz="quarter" idx="12"/>
          </p:nvPr>
        </p:nvSpPr>
        <p:spPr/>
        <p:txBody>
          <a:bodyPr/>
          <a:lstStyle/>
          <a:p>
            <a:fld id="{42353FED-98F7-467E-A979-09EB20B3EB47}" type="slidenum">
              <a:rPr lang="en-US" smtClean="0"/>
              <a:t>52</a:t>
            </a:fld>
            <a:endParaRPr lang="en-US" dirty="0"/>
          </a:p>
        </p:txBody>
      </p:sp>
    </p:spTree>
    <p:extLst>
      <p:ext uri="{BB962C8B-B14F-4D97-AF65-F5344CB8AC3E}">
        <p14:creationId xmlns:p14="http://schemas.microsoft.com/office/powerpoint/2010/main" val="1127378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UCR Process</a:t>
            </a:r>
            <a:endParaRPr lang="en-US" dirty="0"/>
          </a:p>
        </p:txBody>
      </p:sp>
      <p:sp>
        <p:nvSpPr>
          <p:cNvPr id="3" name="Content Placeholder 2"/>
          <p:cNvSpPr>
            <a:spLocks noGrp="1"/>
          </p:cNvSpPr>
          <p:nvPr>
            <p:ph sz="quarter" idx="1"/>
          </p:nvPr>
        </p:nvSpPr>
        <p:spPr/>
        <p:txBody>
          <a:bodyPr/>
          <a:lstStyle/>
          <a:p>
            <a:r>
              <a:rPr lang="en-US" dirty="0" smtClean="0"/>
              <a:t>Who makes decisions about what will be covered in the hearing?</a:t>
            </a:r>
            <a:r>
              <a:rPr lang="en-US" dirty="0"/>
              <a:t> </a:t>
            </a:r>
            <a:endParaRPr lang="en-US" dirty="0" smtClean="0"/>
          </a:p>
          <a:p>
            <a:r>
              <a:rPr lang="en-US" dirty="0" smtClean="0"/>
              <a:t>Who </a:t>
            </a:r>
            <a:r>
              <a:rPr lang="en-US" dirty="0"/>
              <a:t>makes decisions about evidence, and when</a:t>
            </a:r>
            <a:r>
              <a:rPr lang="en-US" dirty="0" smtClean="0"/>
              <a:t>?</a:t>
            </a:r>
          </a:p>
          <a:p>
            <a:r>
              <a:rPr lang="en-US" dirty="0" smtClean="0"/>
              <a:t>Who makes decisions about which witnesses will be at the hearing?</a:t>
            </a:r>
          </a:p>
          <a:p>
            <a:r>
              <a:rPr lang="en-US" dirty="0" smtClean="0"/>
              <a:t>Who makes decisions about the questions that will be asked?  The questions that will not be asked?</a:t>
            </a:r>
          </a:p>
          <a:p>
            <a:pPr marL="0" indent="0">
              <a:buNone/>
            </a:pPr>
            <a:r>
              <a:rPr lang="en-US" dirty="0" smtClean="0"/>
              <a:t>WHATEVER YOUR PROCESS MIGHT BE, FOLLOW IT!</a:t>
            </a:r>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125528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Anatomy of a Hearing</a:t>
            </a:r>
            <a:endParaRPr lang="en-US" dirty="0"/>
          </a:p>
        </p:txBody>
      </p:sp>
      <p:sp>
        <p:nvSpPr>
          <p:cNvPr id="4" name="Slide Number Placeholder 3"/>
          <p:cNvSpPr>
            <a:spLocks noGrp="1"/>
          </p:cNvSpPr>
          <p:nvPr>
            <p:ph type="sldNum" sz="quarter" idx="11"/>
          </p:nvPr>
        </p:nvSpPr>
        <p:spPr>
          <a:xfrm>
            <a:off x="7601132" y="5804858"/>
            <a:ext cx="1295400" cy="701675"/>
          </a:xfrm>
        </p:spPr>
        <p:txBody>
          <a:bodyPr/>
          <a:lstStyle/>
          <a:p>
            <a:pPr>
              <a:defRPr/>
            </a:pPr>
            <a:fld id="{65C2692B-2C7F-4026-80B6-3495372D15CA}"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722602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Hearing = Administrative Proceeding</a:t>
            </a:r>
            <a:endParaRPr lang="en-US" sz="4200" dirty="0"/>
          </a:p>
        </p:txBody>
      </p:sp>
      <p:sp>
        <p:nvSpPr>
          <p:cNvPr id="3" name="Content Placeholder 2"/>
          <p:cNvSpPr>
            <a:spLocks noGrp="1"/>
          </p:cNvSpPr>
          <p:nvPr>
            <p:ph sz="quarter" idx="1"/>
          </p:nvPr>
        </p:nvSpPr>
        <p:spPr>
          <a:xfrm>
            <a:off x="388542" y="1898983"/>
            <a:ext cx="8153400" cy="4495800"/>
          </a:xfrm>
        </p:spPr>
        <p:txBody>
          <a:bodyPr/>
          <a:lstStyle/>
          <a:p>
            <a:r>
              <a:rPr lang="en-US" dirty="0" smtClean="0"/>
              <a:t>A hearing is an administrative proceeding </a:t>
            </a:r>
            <a:r>
              <a:rPr lang="en-US" i="1" dirty="0" smtClean="0"/>
              <a:t>not</a:t>
            </a:r>
            <a:r>
              <a:rPr lang="en-US" dirty="0" smtClean="0"/>
              <a:t> a legal proceeding</a:t>
            </a:r>
          </a:p>
          <a:p>
            <a:pPr lvl="1"/>
            <a:r>
              <a:rPr lang="en-US" dirty="0" smtClean="0"/>
              <a:t>No cross examination</a:t>
            </a:r>
          </a:p>
          <a:p>
            <a:pPr lvl="1"/>
            <a:r>
              <a:rPr lang="en-US" dirty="0" smtClean="0"/>
              <a:t>No direct questioning by one party to another</a:t>
            </a:r>
          </a:p>
          <a:p>
            <a:pPr lvl="1"/>
            <a:r>
              <a:rPr lang="en-US" dirty="0" smtClean="0"/>
              <a:t>No rules of evidence</a:t>
            </a:r>
          </a:p>
          <a:p>
            <a:pPr lvl="1"/>
            <a:r>
              <a:rPr lang="en-US" dirty="0" smtClean="0"/>
              <a:t>Hearing panel determines “appropriateness” of questions</a:t>
            </a:r>
          </a:p>
          <a:p>
            <a:pPr lvl="1"/>
            <a:r>
              <a:rPr lang="en-US" dirty="0" smtClean="0"/>
              <a:t>Questions regarding past sexual history</a:t>
            </a:r>
          </a:p>
          <a:p>
            <a:pPr lvl="1"/>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4123161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333750"/>
          </a:xfrm>
        </p:spPr>
        <p:txBody>
          <a:bodyPr/>
          <a:lstStyle/>
          <a:p>
            <a:pPr marL="457200" indent="-457200">
              <a:buFont typeface="Arial" panose="020B0604020202020204" pitchFamily="34" charset="0"/>
              <a:buChar char="•"/>
            </a:pPr>
            <a:r>
              <a:rPr lang="en-US" dirty="0"/>
              <a:t>Pre - Hearing</a:t>
            </a:r>
          </a:p>
          <a:p>
            <a:endParaRPr lang="en-US" dirty="0"/>
          </a:p>
          <a:p>
            <a:pPr marL="457200" indent="-457200">
              <a:buFont typeface="Arial" panose="020B0604020202020204" pitchFamily="34" charset="0"/>
              <a:buChar char="•"/>
            </a:pPr>
            <a:r>
              <a:rPr lang="en-US" dirty="0"/>
              <a:t>Hearing</a:t>
            </a:r>
          </a:p>
          <a:p>
            <a:endParaRPr lang="en-US" dirty="0"/>
          </a:p>
          <a:p>
            <a:pPr marL="457200" indent="-457200">
              <a:buFont typeface="Arial" panose="020B0604020202020204" pitchFamily="34" charset="0"/>
              <a:buChar char="•"/>
            </a:pPr>
            <a:r>
              <a:rPr lang="en-US" dirty="0"/>
              <a:t>Post - Hearing</a:t>
            </a:r>
          </a:p>
          <a:p>
            <a:endParaRPr lang="en-US" dirty="0"/>
          </a:p>
        </p:txBody>
      </p:sp>
      <p:sp>
        <p:nvSpPr>
          <p:cNvPr id="3" name="Title 2"/>
          <p:cNvSpPr>
            <a:spLocks noGrp="1"/>
          </p:cNvSpPr>
          <p:nvPr>
            <p:ph type="title"/>
          </p:nvPr>
        </p:nvSpPr>
        <p:spPr/>
        <p:txBody>
          <a:bodyPr/>
          <a:lstStyle/>
          <a:p>
            <a:r>
              <a:rPr lang="en-US" dirty="0"/>
              <a:t>Stages of the Process</a:t>
            </a:r>
          </a:p>
        </p:txBody>
      </p:sp>
      <p:sp>
        <p:nvSpPr>
          <p:cNvPr id="4" name="Slide Number Placeholder 3"/>
          <p:cNvSpPr>
            <a:spLocks noGrp="1"/>
          </p:cNvSpPr>
          <p:nvPr>
            <p:ph type="sldNum" sz="quarter" idx="11"/>
          </p:nvPr>
        </p:nvSpPr>
        <p:spPr/>
        <p:txBody>
          <a:bodyPr/>
          <a:lstStyle/>
          <a:p>
            <a:pPr>
              <a:defRPr/>
            </a:pPr>
            <a:fld id="{65C2692B-2C7F-4026-80B6-3495372D15CA}"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412601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is the hearing about?  What are the issues to discuss and determine?</a:t>
            </a:r>
            <a:endParaRPr lang="en-US" dirty="0"/>
          </a:p>
        </p:txBody>
      </p:sp>
      <p:sp>
        <p:nvSpPr>
          <p:cNvPr id="3" name="Title 2"/>
          <p:cNvSpPr>
            <a:spLocks noGrp="1"/>
          </p:cNvSpPr>
          <p:nvPr>
            <p:ph type="title"/>
          </p:nvPr>
        </p:nvSpPr>
        <p:spPr/>
        <p:txBody>
          <a:bodyPr/>
          <a:lstStyle/>
          <a:p>
            <a:r>
              <a:rPr lang="en-US" dirty="0" smtClean="0"/>
              <a:t>PRE-HEARING</a:t>
            </a:r>
            <a:endParaRPr lang="en-US" dirty="0"/>
          </a:p>
        </p:txBody>
      </p:sp>
      <p:sp>
        <p:nvSpPr>
          <p:cNvPr id="4" name="Slide Number Placeholder 3"/>
          <p:cNvSpPr>
            <a:spLocks noGrp="1"/>
          </p:cNvSpPr>
          <p:nvPr>
            <p:ph type="sldNum" sz="quarter" idx="11"/>
          </p:nvPr>
        </p:nvSpPr>
        <p:spPr/>
        <p:txBody>
          <a:bodyPr/>
          <a:lstStyle/>
          <a:p>
            <a:pPr>
              <a:defRPr/>
            </a:pPr>
            <a:fld id="{65C2692B-2C7F-4026-80B6-3495372D15CA}"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040258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“Appeal Letter(s)”</a:t>
            </a:r>
            <a:endParaRPr lang="en-US" dirty="0"/>
          </a:p>
        </p:txBody>
      </p:sp>
      <p:sp>
        <p:nvSpPr>
          <p:cNvPr id="3" name="Content Placeholder 2"/>
          <p:cNvSpPr>
            <a:spLocks noGrp="1"/>
          </p:cNvSpPr>
          <p:nvPr>
            <p:ph idx="1"/>
          </p:nvPr>
        </p:nvSpPr>
        <p:spPr/>
        <p:txBody>
          <a:bodyPr>
            <a:normAutofit/>
          </a:bodyPr>
          <a:lstStyle/>
          <a:p>
            <a:r>
              <a:rPr lang="en-US" dirty="0" smtClean="0"/>
              <a:t>Find it/them.</a:t>
            </a:r>
          </a:p>
          <a:p>
            <a:r>
              <a:rPr lang="en-US" dirty="0" smtClean="0"/>
              <a:t>Read it once without making any notes.</a:t>
            </a:r>
          </a:p>
          <a:p>
            <a:r>
              <a:rPr lang="en-US" dirty="0" smtClean="0"/>
              <a:t>Read it a second time and underline any information that relates to one of the 4 grounds.</a:t>
            </a:r>
          </a:p>
          <a:p>
            <a:r>
              <a:rPr lang="en-US" dirty="0" smtClean="0"/>
              <a:t>Read it a third time and note to which ground(s) each piece of information relates.</a:t>
            </a:r>
          </a:p>
        </p:txBody>
      </p:sp>
      <p:sp>
        <p:nvSpPr>
          <p:cNvPr id="5" name="Slide Number Placeholder 4"/>
          <p:cNvSpPr>
            <a:spLocks noGrp="1"/>
          </p:cNvSpPr>
          <p:nvPr>
            <p:ph type="sldNum" sz="quarter" idx="12"/>
          </p:nvPr>
        </p:nvSpPr>
        <p:spPr/>
        <p:txBody>
          <a:bodyPr/>
          <a:lstStyle/>
          <a:p>
            <a:fld id="{42353FED-98F7-467E-A979-09EB20B3EB47}" type="slidenum">
              <a:rPr lang="en-US" smtClean="0"/>
              <a:t>58</a:t>
            </a:fld>
            <a:endParaRPr lang="en-US" dirty="0"/>
          </a:p>
        </p:txBody>
      </p:sp>
    </p:spTree>
    <p:extLst>
      <p:ext uri="{BB962C8B-B14F-4D97-AF65-F5344CB8AC3E}">
        <p14:creationId xmlns:p14="http://schemas.microsoft.com/office/powerpoint/2010/main" val="3496629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a:t>
            </a:r>
          </a:p>
        </p:txBody>
      </p:sp>
      <p:sp>
        <p:nvSpPr>
          <p:cNvPr id="3" name="Content Placeholder 2"/>
          <p:cNvSpPr>
            <a:spLocks noGrp="1"/>
          </p:cNvSpPr>
          <p:nvPr>
            <p:ph idx="1"/>
          </p:nvPr>
        </p:nvSpPr>
        <p:spPr/>
        <p:txBody>
          <a:bodyPr/>
          <a:lstStyle/>
          <a:p>
            <a:r>
              <a:rPr lang="en-US" dirty="0" smtClean="0"/>
              <a:t>Make a list of the 4 grounds.</a:t>
            </a:r>
          </a:p>
          <a:p>
            <a:r>
              <a:rPr lang="en-US" dirty="0" smtClean="0"/>
              <a:t>Place each piece of information that you underlined on the list under the ground to which you assigned it.</a:t>
            </a:r>
            <a:endParaRPr lang="en-US" dirty="0"/>
          </a:p>
        </p:txBody>
      </p:sp>
      <p:sp>
        <p:nvSpPr>
          <p:cNvPr id="5" name="Slide Number Placeholder 4"/>
          <p:cNvSpPr>
            <a:spLocks noGrp="1"/>
          </p:cNvSpPr>
          <p:nvPr>
            <p:ph type="sldNum" sz="quarter" idx="12"/>
          </p:nvPr>
        </p:nvSpPr>
        <p:spPr/>
        <p:txBody>
          <a:bodyPr/>
          <a:lstStyle/>
          <a:p>
            <a:fld id="{42353FED-98F7-467E-A979-09EB20B3EB47}" type="slidenum">
              <a:rPr lang="en-US" smtClean="0"/>
              <a:t>59</a:t>
            </a:fld>
            <a:endParaRPr lang="en-US" dirty="0"/>
          </a:p>
        </p:txBody>
      </p:sp>
    </p:spTree>
    <p:extLst>
      <p:ext uri="{BB962C8B-B14F-4D97-AF65-F5344CB8AC3E}">
        <p14:creationId xmlns:p14="http://schemas.microsoft.com/office/powerpoint/2010/main" val="95544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kern="1200" dirty="0" smtClean="0">
                <a:solidFill>
                  <a:schemeClr val="tx2"/>
                </a:solidFill>
                <a:effectLst/>
                <a:latin typeface="+mj-lt"/>
                <a:ea typeface="+mj-ea"/>
                <a:cs typeface="+mj-cs"/>
              </a:rPr>
              <a:t>Education Code section 67386 (cont.)</a:t>
            </a:r>
            <a:endParaRPr lang="en-US" sz="40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An affirmative consent standard in the determination of whether consent was given by both parties to sexual activity. </a:t>
            </a:r>
          </a:p>
          <a:p>
            <a:pPr marL="1200150" lvl="2" indent="-514350">
              <a:buFont typeface="+mj-lt"/>
              <a:buAutoNum type="romanLcPeriod"/>
            </a:pPr>
            <a:r>
              <a:rPr lang="en-US" sz="2800" kern="1200" dirty="0" smtClean="0">
                <a:solidFill>
                  <a:schemeClr val="tx1"/>
                </a:solidFill>
                <a:effectLst/>
                <a:latin typeface="+mn-lt"/>
                <a:ea typeface="+mn-ea"/>
                <a:cs typeface="+mn-cs"/>
              </a:rPr>
              <a:t>Affirmative consent means affirmative, conscious, and voluntary agreement to engage in sexual activity. </a:t>
            </a:r>
          </a:p>
          <a:p>
            <a:pPr marL="1200150" lvl="2" indent="-514350">
              <a:buFont typeface="+mj-lt"/>
              <a:buAutoNum type="romanLcPeriod"/>
            </a:pPr>
            <a:r>
              <a:rPr lang="en-US" sz="2800" kern="1200" dirty="0" smtClean="0">
                <a:solidFill>
                  <a:schemeClr val="tx1"/>
                </a:solidFill>
                <a:effectLst/>
                <a:latin typeface="+mn-lt"/>
                <a:ea typeface="+mn-ea"/>
                <a:cs typeface="+mn-cs"/>
              </a:rPr>
              <a:t>Affirmative consent must be ongoing throughout a sexual activity and can be revoked at any time.</a:t>
            </a: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279501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a:t>
            </a:r>
          </a:p>
        </p:txBody>
      </p:sp>
      <p:pic>
        <p:nvPicPr>
          <p:cNvPr id="4" name="Content Placeholder 3" descr="PDF insert for PP 1 (R1).pdf"/>
          <p:cNvPicPr>
            <a:picLocks noGrp="1" noChangeAspect="1"/>
          </p:cNvPicPr>
          <p:nvPr>
            <p:ph idx="1"/>
          </p:nvPr>
        </p:nvPicPr>
        <p:blipFill rotWithShape="1">
          <a:blip r:embed="rId2">
            <a:extLst>
              <a:ext uri="{28A0092B-C50C-407E-A947-70E740481C1C}">
                <a14:useLocalDpi xmlns:a14="http://schemas.microsoft.com/office/drawing/2010/main" val="0"/>
              </a:ext>
            </a:extLst>
          </a:blip>
          <a:srcRect l="-67348" r="-67348"/>
          <a:stretch/>
        </p:blipFill>
        <p:spPr>
          <a:xfrm>
            <a:off x="519397" y="1880309"/>
            <a:ext cx="8153400" cy="4495800"/>
          </a:xfrm>
        </p:spPr>
      </p:pic>
      <p:sp>
        <p:nvSpPr>
          <p:cNvPr id="5" name="Slide Number Placeholder 4"/>
          <p:cNvSpPr>
            <a:spLocks noGrp="1"/>
          </p:cNvSpPr>
          <p:nvPr>
            <p:ph type="sldNum" sz="quarter" idx="12"/>
          </p:nvPr>
        </p:nvSpPr>
        <p:spPr/>
        <p:txBody>
          <a:bodyPr/>
          <a:lstStyle/>
          <a:p>
            <a:fld id="{42353FED-98F7-467E-A979-09EB20B3EB47}" type="slidenum">
              <a:rPr lang="en-US" smtClean="0"/>
              <a:t>60</a:t>
            </a:fld>
            <a:endParaRPr lang="en-US" dirty="0"/>
          </a:p>
        </p:txBody>
      </p:sp>
    </p:spTree>
    <p:extLst>
      <p:ext uri="{BB962C8B-B14F-4D97-AF65-F5344CB8AC3E}">
        <p14:creationId xmlns:p14="http://schemas.microsoft.com/office/powerpoint/2010/main" val="5779016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a:t>
            </a:r>
          </a:p>
        </p:txBody>
      </p:sp>
      <p:sp>
        <p:nvSpPr>
          <p:cNvPr id="5" name="Slide Number Placeholder 4"/>
          <p:cNvSpPr>
            <a:spLocks noGrp="1"/>
          </p:cNvSpPr>
          <p:nvPr>
            <p:ph type="sldNum" sz="quarter" idx="12"/>
          </p:nvPr>
        </p:nvSpPr>
        <p:spPr/>
        <p:txBody>
          <a:bodyPr/>
          <a:lstStyle/>
          <a:p>
            <a:fld id="{42353FED-98F7-467E-A979-09EB20B3EB47}" type="slidenum">
              <a:rPr lang="en-US" smtClean="0"/>
              <a:t>61</a:t>
            </a:fld>
            <a:endParaRPr lang="en-US" dirty="0"/>
          </a:p>
        </p:txBody>
      </p:sp>
      <p:pic>
        <p:nvPicPr>
          <p:cNvPr id="6" name="Content Placeholder 5" descr="PDF insert for PP 2 (R2).pdf"/>
          <p:cNvPicPr>
            <a:picLocks noGrp="1" noChangeAspect="1"/>
          </p:cNvPicPr>
          <p:nvPr>
            <p:ph sz="quarter" idx="1"/>
          </p:nvPr>
        </p:nvPicPr>
        <p:blipFill>
          <a:blip r:embed="rId2">
            <a:extLst>
              <a:ext uri="{28A0092B-C50C-407E-A947-70E740481C1C}">
                <a14:useLocalDpi xmlns:a14="http://schemas.microsoft.com/office/drawing/2010/main" val="0"/>
              </a:ext>
            </a:extLst>
          </a:blip>
          <a:srcRect l="-58894" r="-58894"/>
          <a:stretch>
            <a:fillRect/>
          </a:stretch>
        </p:blipFill>
        <p:spPr>
          <a:xfrm>
            <a:off x="612648" y="1531262"/>
            <a:ext cx="8153400" cy="4844847"/>
          </a:xfrm>
        </p:spPr>
      </p:pic>
    </p:spTree>
    <p:extLst>
      <p:ext uri="{BB962C8B-B14F-4D97-AF65-F5344CB8AC3E}">
        <p14:creationId xmlns:p14="http://schemas.microsoft.com/office/powerpoint/2010/main" val="26910611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a:t>
            </a:r>
          </a:p>
        </p:txBody>
      </p:sp>
      <p:sp>
        <p:nvSpPr>
          <p:cNvPr id="5" name="Slide Number Placeholder 4"/>
          <p:cNvSpPr>
            <a:spLocks noGrp="1"/>
          </p:cNvSpPr>
          <p:nvPr>
            <p:ph type="sldNum" sz="quarter" idx="12"/>
          </p:nvPr>
        </p:nvSpPr>
        <p:spPr/>
        <p:txBody>
          <a:bodyPr/>
          <a:lstStyle/>
          <a:p>
            <a:fld id="{42353FED-98F7-467E-A979-09EB20B3EB47}" type="slidenum">
              <a:rPr lang="en-US" smtClean="0"/>
              <a:t>62</a:t>
            </a:fld>
            <a:endParaRPr lang="en-US" dirty="0"/>
          </a:p>
        </p:txBody>
      </p:sp>
      <p:pic>
        <p:nvPicPr>
          <p:cNvPr id="6" name="Content Placeholder 5" descr="PDF insert for PP 3 (R3).pdf"/>
          <p:cNvPicPr>
            <a:picLocks noGrp="1" noChangeAspect="1"/>
          </p:cNvPicPr>
          <p:nvPr>
            <p:ph sz="quarter" idx="1"/>
          </p:nvPr>
        </p:nvPicPr>
        <p:blipFill>
          <a:blip r:embed="rId2">
            <a:extLst>
              <a:ext uri="{28A0092B-C50C-407E-A947-70E740481C1C}">
                <a14:useLocalDpi xmlns:a14="http://schemas.microsoft.com/office/drawing/2010/main" val="0"/>
              </a:ext>
            </a:extLst>
          </a:blip>
          <a:srcRect t="28696" b="28696"/>
          <a:stretch>
            <a:fillRect/>
          </a:stretch>
        </p:blipFill>
        <p:spPr>
          <a:xfrm>
            <a:off x="612775" y="1600200"/>
            <a:ext cx="8153400" cy="4495800"/>
          </a:xfrm>
        </p:spPr>
      </p:pic>
    </p:spTree>
    <p:extLst>
      <p:ext uri="{BB962C8B-B14F-4D97-AF65-F5344CB8AC3E}">
        <p14:creationId xmlns:p14="http://schemas.microsoft.com/office/powerpoint/2010/main" val="33413038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a:t>
            </a:r>
          </a:p>
        </p:txBody>
      </p:sp>
      <p:sp>
        <p:nvSpPr>
          <p:cNvPr id="5" name="Slide Number Placeholder 4"/>
          <p:cNvSpPr>
            <a:spLocks noGrp="1"/>
          </p:cNvSpPr>
          <p:nvPr>
            <p:ph type="sldNum" sz="quarter" idx="12"/>
          </p:nvPr>
        </p:nvSpPr>
        <p:spPr/>
        <p:txBody>
          <a:bodyPr/>
          <a:lstStyle/>
          <a:p>
            <a:fld id="{42353FED-98F7-467E-A979-09EB20B3EB47}" type="slidenum">
              <a:rPr lang="en-US" smtClean="0"/>
              <a:t>63</a:t>
            </a:fld>
            <a:endParaRPr lang="en-US" dirty="0"/>
          </a:p>
        </p:txBody>
      </p:sp>
      <p:pic>
        <p:nvPicPr>
          <p:cNvPr id="6" name="Content Placeholder 5" descr="PDF insert for PP 4 (C1).pdf"/>
          <p:cNvPicPr>
            <a:picLocks noGrp="1" noChangeAspect="1"/>
          </p:cNvPicPr>
          <p:nvPr>
            <p:ph sz="quarter" idx="1"/>
          </p:nvPr>
        </p:nvPicPr>
        <p:blipFill>
          <a:blip r:embed="rId2">
            <a:extLst>
              <a:ext uri="{28A0092B-C50C-407E-A947-70E740481C1C}">
                <a14:useLocalDpi xmlns:a14="http://schemas.microsoft.com/office/drawing/2010/main" val="0"/>
              </a:ext>
            </a:extLst>
          </a:blip>
          <a:srcRect l="-67348" r="-67348"/>
          <a:stretch>
            <a:fillRect/>
          </a:stretch>
        </p:blipFill>
        <p:spPr/>
      </p:pic>
    </p:spTree>
    <p:extLst>
      <p:ext uri="{BB962C8B-B14F-4D97-AF65-F5344CB8AC3E}">
        <p14:creationId xmlns:p14="http://schemas.microsoft.com/office/powerpoint/2010/main" val="3032777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a:t>
            </a:r>
          </a:p>
        </p:txBody>
      </p:sp>
      <p:sp>
        <p:nvSpPr>
          <p:cNvPr id="5" name="Slide Number Placeholder 4"/>
          <p:cNvSpPr>
            <a:spLocks noGrp="1"/>
          </p:cNvSpPr>
          <p:nvPr>
            <p:ph type="sldNum" sz="quarter" idx="12"/>
          </p:nvPr>
        </p:nvSpPr>
        <p:spPr/>
        <p:txBody>
          <a:bodyPr/>
          <a:lstStyle/>
          <a:p>
            <a:fld id="{42353FED-98F7-467E-A979-09EB20B3EB47}" type="slidenum">
              <a:rPr lang="en-US" smtClean="0"/>
              <a:t>64</a:t>
            </a:fld>
            <a:endParaRPr lang="en-US" dirty="0"/>
          </a:p>
        </p:txBody>
      </p:sp>
      <p:pic>
        <p:nvPicPr>
          <p:cNvPr id="6" name="Content Placeholder 5" descr="PDF insert for PP 5 (C2).pdf"/>
          <p:cNvPicPr>
            <a:picLocks noGrp="1" noChangeAspect="1"/>
          </p:cNvPicPr>
          <p:nvPr>
            <p:ph sz="quarter" idx="1"/>
          </p:nvPr>
        </p:nvPicPr>
        <p:blipFill>
          <a:blip r:embed="rId2">
            <a:extLst>
              <a:ext uri="{28A0092B-C50C-407E-A947-70E740481C1C}">
                <a14:useLocalDpi xmlns:a14="http://schemas.microsoft.com/office/drawing/2010/main" val="0"/>
              </a:ext>
            </a:extLst>
          </a:blip>
          <a:srcRect l="-67348" r="-67348"/>
          <a:stretch>
            <a:fillRect/>
          </a:stretch>
        </p:blipFill>
        <p:spPr/>
      </p:pic>
    </p:spTree>
    <p:extLst>
      <p:ext uri="{BB962C8B-B14F-4D97-AF65-F5344CB8AC3E}">
        <p14:creationId xmlns:p14="http://schemas.microsoft.com/office/powerpoint/2010/main" val="2600656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Appeal Letter(s): Your Issue List</a:t>
            </a:r>
            <a:endParaRPr lang="en-US" sz="4000" dirty="0"/>
          </a:p>
        </p:txBody>
      </p:sp>
      <p:sp>
        <p:nvSpPr>
          <p:cNvPr id="3" name="Content Placeholder 2"/>
          <p:cNvSpPr>
            <a:spLocks noGrp="1"/>
          </p:cNvSpPr>
          <p:nvPr>
            <p:ph sz="quarter" idx="1"/>
          </p:nvPr>
        </p:nvSpPr>
        <p:spPr/>
        <p:txBody>
          <a:bodyPr/>
          <a:lstStyle/>
          <a:p>
            <a:pPr marL="0" indent="0">
              <a:spcBef>
                <a:spcPts val="0"/>
              </a:spcBef>
              <a:buNone/>
            </a:pPr>
            <a:r>
              <a:rPr lang="en-US" sz="1800" u="sng" dirty="0" smtClean="0"/>
              <a:t>Ground </a:t>
            </a:r>
            <a:r>
              <a:rPr lang="en-US" sz="1800" u="sng" dirty="0"/>
              <a:t>1</a:t>
            </a:r>
            <a:r>
              <a:rPr lang="en-US" sz="1800" dirty="0"/>
              <a:t>: (RR only)</a:t>
            </a:r>
          </a:p>
          <a:p>
            <a:pPr lvl="0">
              <a:spcBef>
                <a:spcPts val="0"/>
              </a:spcBef>
            </a:pPr>
            <a:r>
              <a:rPr lang="en-US" sz="1800" dirty="0"/>
              <a:t>The investigator did not interview Danny Driver</a:t>
            </a:r>
          </a:p>
          <a:p>
            <a:pPr lvl="0">
              <a:spcBef>
                <a:spcPts val="0"/>
              </a:spcBef>
            </a:pPr>
            <a:r>
              <a:rPr lang="en-US" sz="1800" dirty="0"/>
              <a:t>I did not get any support.</a:t>
            </a:r>
          </a:p>
          <a:p>
            <a:pPr lvl="0">
              <a:spcBef>
                <a:spcPts val="0"/>
              </a:spcBef>
            </a:pPr>
            <a:r>
              <a:rPr lang="en-US" sz="1800" dirty="0"/>
              <a:t>I am now failing two classes.</a:t>
            </a:r>
          </a:p>
          <a:p>
            <a:pPr lvl="0">
              <a:spcBef>
                <a:spcPts val="0"/>
              </a:spcBef>
            </a:pPr>
            <a:r>
              <a:rPr lang="en-US" sz="1800" dirty="0"/>
              <a:t>I was denied the opportunity to cross-examine the complainant or any witnesses</a:t>
            </a:r>
          </a:p>
          <a:p>
            <a:pPr lvl="0">
              <a:spcBef>
                <a:spcPts val="0"/>
              </a:spcBef>
            </a:pPr>
            <a:r>
              <a:rPr lang="en-US" sz="1800" dirty="0"/>
              <a:t>I was told that my right to hire an attorney to conduct cross-examination would be denied.</a:t>
            </a:r>
          </a:p>
          <a:p>
            <a:pPr lvl="0">
              <a:spcBef>
                <a:spcPts val="0"/>
              </a:spcBef>
            </a:pPr>
            <a:r>
              <a:rPr lang="en-US" sz="1800" dirty="0"/>
              <a:t>The investigator is biased</a:t>
            </a:r>
            <a:r>
              <a:rPr lang="en-US" sz="1800" dirty="0" smtClean="0"/>
              <a:t>.</a:t>
            </a:r>
            <a:endParaRPr lang="en-US" sz="1800" dirty="0"/>
          </a:p>
          <a:p>
            <a:pPr marL="0" indent="0">
              <a:spcBef>
                <a:spcPts val="0"/>
              </a:spcBef>
              <a:buNone/>
            </a:pPr>
            <a:r>
              <a:rPr lang="en-US" sz="1800" u="sng" dirty="0"/>
              <a:t>Ground 2</a:t>
            </a:r>
            <a:r>
              <a:rPr lang="en-US" sz="1800" dirty="0"/>
              <a:t>: (RR only)</a:t>
            </a:r>
          </a:p>
          <a:p>
            <a:pPr lvl="0">
              <a:spcBef>
                <a:spcPts val="0"/>
              </a:spcBef>
            </a:pPr>
            <a:r>
              <a:rPr lang="en-US" sz="1800" dirty="0"/>
              <a:t>It is unreasonable to say that the evidence suggests I assaulted her.</a:t>
            </a:r>
          </a:p>
          <a:p>
            <a:pPr lvl="1">
              <a:spcBef>
                <a:spcPts val="0"/>
              </a:spcBef>
            </a:pPr>
            <a:r>
              <a:rPr lang="en-US" sz="1800" dirty="0"/>
              <a:t>Cristina is the one who initiated the sexual contact</a:t>
            </a:r>
          </a:p>
          <a:p>
            <a:pPr lvl="1">
              <a:spcBef>
                <a:spcPts val="0"/>
              </a:spcBef>
            </a:pPr>
            <a:r>
              <a:rPr lang="en-US" sz="1800" dirty="0"/>
              <a:t>she is the one who started removing her own clothing</a:t>
            </a:r>
          </a:p>
          <a:p>
            <a:pPr lvl="1">
              <a:spcBef>
                <a:spcPts val="0"/>
              </a:spcBef>
            </a:pPr>
            <a:r>
              <a:rPr lang="en-US" sz="1800" dirty="0"/>
              <a:t>She also put her hand and forehead on my chest</a:t>
            </a:r>
          </a:p>
          <a:p>
            <a:pPr lvl="0">
              <a:spcBef>
                <a:spcPts val="0"/>
              </a:spcBef>
            </a:pPr>
            <a:r>
              <a:rPr lang="en-US" sz="1800" dirty="0"/>
              <a:t>Even if she was really drunk, there is no way I could have known she was incapacitated</a:t>
            </a:r>
            <a:r>
              <a:rPr lang="en-US" sz="1800" dirty="0" smtClean="0"/>
              <a:t>.</a:t>
            </a:r>
            <a:endParaRPr lang="en-US" sz="1800" dirty="0"/>
          </a:p>
          <a:p>
            <a:endParaRPr lang="en-US" sz="18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871684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 Your Issue List</a:t>
            </a:r>
          </a:p>
        </p:txBody>
      </p:sp>
      <p:sp>
        <p:nvSpPr>
          <p:cNvPr id="3" name="Content Placeholder 2"/>
          <p:cNvSpPr>
            <a:spLocks noGrp="1"/>
          </p:cNvSpPr>
          <p:nvPr>
            <p:ph sz="quarter" idx="1"/>
          </p:nvPr>
        </p:nvSpPr>
        <p:spPr/>
        <p:txBody>
          <a:bodyPr/>
          <a:lstStyle/>
          <a:p>
            <a:pPr marL="0" indent="0">
              <a:spcBef>
                <a:spcPts val="0"/>
              </a:spcBef>
              <a:buNone/>
            </a:pPr>
            <a:r>
              <a:rPr lang="en-US" sz="1800" u="sng" dirty="0"/>
              <a:t>Ground 3</a:t>
            </a:r>
            <a:r>
              <a:rPr lang="en-US" sz="1800" dirty="0"/>
              <a:t>: (RR and CC)</a:t>
            </a:r>
          </a:p>
          <a:p>
            <a:pPr lvl="0">
              <a:spcBef>
                <a:spcPts val="0"/>
              </a:spcBef>
            </a:pPr>
            <a:r>
              <a:rPr lang="en-US" sz="1800" dirty="0"/>
              <a:t>Cristina Complainant has gotten into an honors class for this quarter</a:t>
            </a:r>
          </a:p>
          <a:p>
            <a:pPr lvl="0">
              <a:spcBef>
                <a:spcPts val="0"/>
              </a:spcBef>
            </a:pPr>
            <a:r>
              <a:rPr lang="en-US" sz="1800" dirty="0"/>
              <a:t>I have new evidence that was not previously available (CC)</a:t>
            </a:r>
          </a:p>
          <a:p>
            <a:pPr lvl="1">
              <a:spcBef>
                <a:spcPts val="0"/>
              </a:spcBef>
            </a:pPr>
            <a:r>
              <a:rPr lang="en-US" sz="1800" dirty="0"/>
              <a:t>there was a woman at the party who saw me in the bathroom and noted that I was clearly suffering from having consumed too much alcohol</a:t>
            </a:r>
          </a:p>
          <a:p>
            <a:pPr lvl="1">
              <a:spcBef>
                <a:spcPts val="0"/>
              </a:spcBef>
            </a:pPr>
            <a:r>
              <a:rPr lang="en-US" sz="1800" dirty="0"/>
              <a:t>I was already in a blackout by the time I went to the bathroom, and so I had no recollection of having seen her</a:t>
            </a:r>
          </a:p>
          <a:p>
            <a:pPr lvl="1">
              <a:spcBef>
                <a:spcPts val="0"/>
              </a:spcBef>
            </a:pPr>
            <a:r>
              <a:rPr lang="en-US" sz="1800" dirty="0"/>
              <a:t>she remembers seeing me in the bathroom, patting water on my face.</a:t>
            </a:r>
          </a:p>
          <a:p>
            <a:pPr lvl="1">
              <a:spcBef>
                <a:spcPts val="0"/>
              </a:spcBef>
            </a:pPr>
            <a:r>
              <a:rPr lang="en-US" sz="1800" dirty="0"/>
              <a:t>She thought I did not look well</a:t>
            </a:r>
          </a:p>
          <a:p>
            <a:pPr lvl="1">
              <a:spcBef>
                <a:spcPts val="0"/>
              </a:spcBef>
            </a:pPr>
            <a:r>
              <a:rPr lang="en-US" sz="1800" dirty="0"/>
              <a:t>I told her that I might have had too much to drink and that I was feeling really sick</a:t>
            </a:r>
          </a:p>
          <a:p>
            <a:pPr lvl="1">
              <a:spcBef>
                <a:spcPts val="0"/>
              </a:spcBef>
            </a:pPr>
            <a:r>
              <a:rPr lang="en-US" sz="1800" dirty="0"/>
              <a:t>seeing me trip over my feet and stumble</a:t>
            </a:r>
          </a:p>
          <a:p>
            <a:pPr lvl="1">
              <a:spcBef>
                <a:spcPts val="0"/>
              </a:spcBef>
            </a:pPr>
            <a:r>
              <a:rPr lang="en-US" sz="1800" dirty="0"/>
              <a:t>I was really slurring my words</a:t>
            </a:r>
          </a:p>
          <a:p>
            <a:pPr lvl="1">
              <a:spcBef>
                <a:spcPts val="0"/>
              </a:spcBef>
            </a:pPr>
            <a:r>
              <a:rPr lang="en-US" sz="1800" dirty="0"/>
              <a:t>I was showing the effects of having had too much alcohol</a:t>
            </a:r>
          </a:p>
          <a:p>
            <a:pPr lvl="1">
              <a:spcBef>
                <a:spcPts val="0"/>
              </a:spcBef>
            </a:pPr>
            <a:r>
              <a:rPr lang="en-US" sz="1800" dirty="0"/>
              <a:t>even if she does not, please accept this evidence</a:t>
            </a:r>
          </a:p>
          <a:p>
            <a:pPr marL="0" indent="0">
              <a:spcBef>
                <a:spcPts val="0"/>
              </a:spcBef>
              <a:buNone/>
            </a:pPr>
            <a:endParaRPr lang="en-US" sz="18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699932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 Letter(s): Your Issue List</a:t>
            </a:r>
          </a:p>
        </p:txBody>
      </p:sp>
      <p:sp>
        <p:nvSpPr>
          <p:cNvPr id="3" name="Content Placeholder 2"/>
          <p:cNvSpPr>
            <a:spLocks noGrp="1"/>
          </p:cNvSpPr>
          <p:nvPr>
            <p:ph sz="quarter" idx="1"/>
          </p:nvPr>
        </p:nvSpPr>
        <p:spPr/>
        <p:txBody>
          <a:bodyPr/>
          <a:lstStyle/>
          <a:p>
            <a:pPr marL="0" indent="0">
              <a:spcBef>
                <a:spcPts val="0"/>
              </a:spcBef>
              <a:buNone/>
            </a:pPr>
            <a:r>
              <a:rPr lang="en-US" sz="1800" u="sng" dirty="0"/>
              <a:t>Ground 4</a:t>
            </a:r>
            <a:r>
              <a:rPr lang="en-US" sz="1800" dirty="0"/>
              <a:t>: (RR only)</a:t>
            </a:r>
          </a:p>
          <a:p>
            <a:pPr lvl="0">
              <a:spcBef>
                <a:spcPts val="0"/>
              </a:spcBef>
            </a:pPr>
            <a:r>
              <a:rPr lang="en-US" sz="1800" dirty="0"/>
              <a:t>sanctions were disproportionate to the findings</a:t>
            </a:r>
          </a:p>
          <a:p>
            <a:pPr lvl="1">
              <a:spcBef>
                <a:spcPts val="0"/>
              </a:spcBef>
            </a:pPr>
            <a:r>
              <a:rPr lang="en-US" sz="1800" dirty="0"/>
              <a:t>I did no such thing.</a:t>
            </a:r>
          </a:p>
          <a:p>
            <a:pPr lvl="1">
              <a:spcBef>
                <a:spcPts val="0"/>
              </a:spcBef>
            </a:pPr>
            <a:r>
              <a:rPr lang="en-US" sz="1800" dirty="0"/>
              <a:t>I consumed at least as much alcohol as did Complainant</a:t>
            </a:r>
          </a:p>
          <a:p>
            <a:pPr lvl="1">
              <a:spcBef>
                <a:spcPts val="0"/>
              </a:spcBef>
            </a:pPr>
            <a:r>
              <a:rPr lang="en-US" sz="1800" dirty="0"/>
              <a:t>She is the one who asked for the drinks</a:t>
            </a:r>
          </a:p>
          <a:p>
            <a:pPr lvl="1">
              <a:spcBef>
                <a:spcPts val="0"/>
              </a:spcBef>
            </a:pPr>
            <a:r>
              <a:rPr lang="en-US" sz="1800" dirty="0"/>
              <a:t>I had no intent to hurt her or have sex with her, and no intent to get her drunk, and certainly no intent to incapacitate her.</a:t>
            </a:r>
          </a:p>
          <a:p>
            <a:pPr lvl="0">
              <a:spcBef>
                <a:spcPts val="0"/>
              </a:spcBef>
            </a:pPr>
            <a:r>
              <a:rPr lang="en-US" sz="1800" dirty="0"/>
              <a:t>any sexual contact was consensual</a:t>
            </a:r>
          </a:p>
          <a:p>
            <a:pPr lvl="1">
              <a:spcBef>
                <a:spcPts val="0"/>
              </a:spcBef>
            </a:pPr>
            <a:r>
              <a:rPr lang="en-US" sz="1800" dirty="0"/>
              <a:t>asked me to dance</a:t>
            </a:r>
          </a:p>
          <a:p>
            <a:pPr lvl="1">
              <a:spcBef>
                <a:spcPts val="0"/>
              </a:spcBef>
            </a:pPr>
            <a:r>
              <a:rPr lang="en-US" sz="1800" dirty="0"/>
              <a:t>suggested we go outside and sit down together</a:t>
            </a:r>
          </a:p>
          <a:p>
            <a:pPr lvl="1">
              <a:spcBef>
                <a:spcPts val="0"/>
              </a:spcBef>
            </a:pPr>
            <a:r>
              <a:rPr lang="en-US" sz="1800" dirty="0"/>
              <a:t>put her hand and forehead on my chest</a:t>
            </a:r>
          </a:p>
          <a:p>
            <a:pPr lvl="1">
              <a:spcBef>
                <a:spcPts val="0"/>
              </a:spcBef>
            </a:pPr>
            <a:r>
              <a:rPr lang="en-US" sz="1800" dirty="0"/>
              <a:t>removed her clothing </a:t>
            </a:r>
          </a:p>
          <a:p>
            <a:pPr lvl="1">
              <a:spcBef>
                <a:spcPts val="0"/>
              </a:spcBef>
            </a:pPr>
            <a:r>
              <a:rPr lang="en-US" sz="1800" dirty="0"/>
              <a:t>pulled me down on top of her</a:t>
            </a:r>
          </a:p>
          <a:p>
            <a:pPr lvl="0">
              <a:spcBef>
                <a:spcPts val="0"/>
              </a:spcBef>
            </a:pPr>
            <a:r>
              <a:rPr lang="en-US" sz="1800" dirty="0"/>
              <a:t>sanction should be under sanctioning ground VII.D.2.b</a:t>
            </a:r>
          </a:p>
          <a:p>
            <a:pPr lvl="1">
              <a:spcBef>
                <a:spcPts val="0"/>
              </a:spcBef>
            </a:pPr>
            <a:r>
              <a:rPr lang="en-US" sz="1800" dirty="0"/>
              <a:t>exceptional circumstances</a:t>
            </a:r>
          </a:p>
          <a:p>
            <a:pPr lvl="1">
              <a:spcBef>
                <a:spcPts val="0"/>
              </a:spcBef>
            </a:pPr>
            <a:r>
              <a:rPr lang="en-US" sz="1800" dirty="0"/>
              <a:t>only appropriate sanction should be additional training for me, a no-contact order, and an agreement from me that if ever Cristina and I were to end up in the same class or dorm</a:t>
            </a:r>
          </a:p>
          <a:p>
            <a:pPr marL="0" indent="0">
              <a:spcBef>
                <a:spcPts val="0"/>
              </a:spcBef>
              <a:buNone/>
            </a:pPr>
            <a:endParaRPr lang="en-US"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1412122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Celebrate!</a:t>
            </a:r>
            <a:endParaRPr lang="en-US" dirty="0"/>
          </a:p>
        </p:txBody>
      </p:sp>
      <p:sp>
        <p:nvSpPr>
          <p:cNvPr id="3" name="Content Placeholder 2"/>
          <p:cNvSpPr>
            <a:spLocks noGrp="1"/>
          </p:cNvSpPr>
          <p:nvPr>
            <p:ph idx="1"/>
          </p:nvPr>
        </p:nvSpPr>
        <p:spPr/>
        <p:txBody>
          <a:bodyPr/>
          <a:lstStyle/>
          <a:p>
            <a:r>
              <a:rPr lang="en-US" dirty="0" smtClean="0"/>
              <a:t>You have created your Issue List.</a:t>
            </a:r>
          </a:p>
          <a:p>
            <a:pPr marL="0" indent="0">
              <a:buNone/>
            </a:pPr>
            <a:endParaRPr lang="en-US" dirty="0"/>
          </a:p>
        </p:txBody>
      </p:sp>
      <p:sp>
        <p:nvSpPr>
          <p:cNvPr id="5" name="Slide Number Placeholder 4"/>
          <p:cNvSpPr>
            <a:spLocks noGrp="1"/>
          </p:cNvSpPr>
          <p:nvPr>
            <p:ph type="sldNum" sz="quarter" idx="12"/>
          </p:nvPr>
        </p:nvSpPr>
        <p:spPr>
          <a:xfrm>
            <a:off x="7488882" y="6248400"/>
            <a:ext cx="1655117" cy="436866"/>
          </a:xfrm>
        </p:spPr>
        <p:txBody>
          <a:bodyPr/>
          <a:lstStyle/>
          <a:p>
            <a:fld id="{42353FED-98F7-467E-A979-09EB20B3EB47}" type="slidenum">
              <a:rPr lang="en-US" smtClean="0"/>
              <a:t>68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362899"/>
            <a:ext cx="4876800" cy="3763264"/>
          </a:xfrm>
          <a:prstGeom prst="rect">
            <a:avLst/>
          </a:prstGeom>
        </p:spPr>
      </p:pic>
    </p:spTree>
    <p:extLst>
      <p:ext uri="{BB962C8B-B14F-4D97-AF65-F5344CB8AC3E}">
        <p14:creationId xmlns:p14="http://schemas.microsoft.com/office/powerpoint/2010/main" val="732058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the “Information</a:t>
            </a:r>
            <a:r>
              <a:rPr lang="en-US" dirty="0" smtClean="0"/>
              <a:t>.”</a:t>
            </a:r>
            <a:endParaRPr lang="en-US" dirty="0"/>
          </a:p>
        </p:txBody>
      </p:sp>
      <p:sp>
        <p:nvSpPr>
          <p:cNvPr id="3" name="Content Placeholder 2"/>
          <p:cNvSpPr>
            <a:spLocks noGrp="1"/>
          </p:cNvSpPr>
          <p:nvPr>
            <p:ph idx="1"/>
          </p:nvPr>
        </p:nvSpPr>
        <p:spPr/>
        <p:txBody>
          <a:bodyPr/>
          <a:lstStyle/>
          <a:p>
            <a:r>
              <a:rPr lang="en-US" dirty="0" smtClean="0"/>
              <a:t>Pull out “the information [the complainant and respondent] intend to present at the appeal.” (Framework VI.F.1.b.)</a:t>
            </a:r>
          </a:p>
          <a:p>
            <a:r>
              <a:rPr lang="en-US" dirty="0" smtClean="0"/>
              <a:t>Put it next to your Issue List.</a:t>
            </a:r>
          </a:p>
          <a:p>
            <a:r>
              <a:rPr lang="en-US" dirty="0" smtClean="0"/>
              <a:t>For each piece of information that a party wants to introduce at the hearing, ask: “To which ground (1, 2, 3 or 4) does this piece of information relate?”</a:t>
            </a:r>
            <a:endParaRPr lang="en-US" dirty="0"/>
          </a:p>
        </p:txBody>
      </p:sp>
      <p:sp>
        <p:nvSpPr>
          <p:cNvPr id="5" name="Slide Number Placeholder 4"/>
          <p:cNvSpPr>
            <a:spLocks noGrp="1"/>
          </p:cNvSpPr>
          <p:nvPr>
            <p:ph type="sldNum" sz="quarter" idx="12"/>
          </p:nvPr>
        </p:nvSpPr>
        <p:spPr>
          <a:xfrm>
            <a:off x="7825042" y="6248400"/>
            <a:ext cx="1176557" cy="418192"/>
          </a:xfrm>
        </p:spPr>
        <p:txBody>
          <a:bodyPr/>
          <a:lstStyle/>
          <a:p>
            <a:fld id="{42353FED-98F7-467E-A979-09EB20B3EB47}" type="slidenum">
              <a:rPr lang="en-US" smtClean="0"/>
              <a:t>69</a:t>
            </a:fld>
            <a:endParaRPr lang="en-US" dirty="0"/>
          </a:p>
        </p:txBody>
      </p:sp>
    </p:spTree>
    <p:extLst>
      <p:ext uri="{BB962C8B-B14F-4D97-AF65-F5344CB8AC3E}">
        <p14:creationId xmlns:p14="http://schemas.microsoft.com/office/powerpoint/2010/main" val="4247026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kern="1200" dirty="0" smtClean="0">
                <a:solidFill>
                  <a:schemeClr val="tx2"/>
                </a:solidFill>
                <a:effectLst/>
                <a:latin typeface="+mj-lt"/>
                <a:ea typeface="+mj-ea"/>
                <a:cs typeface="+mj-cs"/>
              </a:rPr>
              <a:t>Education Code section 67386 (cont.)</a:t>
            </a:r>
            <a:endParaRPr lang="en-US" sz="40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Must use the “preponderance of the evidence” standard in any investigation or hearing.</a:t>
            </a:r>
          </a:p>
          <a:p>
            <a:pPr marL="1200150" lvl="2" indent="-514350">
              <a:buFont typeface="+mj-lt"/>
              <a:buAutoNum type="romanLcPeriod"/>
            </a:pPr>
            <a:r>
              <a:rPr lang="en-US" sz="2800" kern="1200" dirty="0" smtClean="0">
                <a:solidFill>
                  <a:schemeClr val="tx1"/>
                </a:solidFill>
                <a:effectLst/>
                <a:latin typeface="+mn-lt"/>
                <a:ea typeface="+mn-ea"/>
                <a:cs typeface="+mn-cs"/>
              </a:rPr>
              <a:t>This is the most common standard in civil lawsuits.  It means that the fact finding is determined based on a “more likely than not” determination.</a:t>
            </a:r>
          </a:p>
          <a:p>
            <a:pPr marL="1200150" lvl="2" indent="-514350">
              <a:buFont typeface="+mj-lt"/>
              <a:buAutoNum type="romanLcPeriod"/>
            </a:pPr>
            <a:r>
              <a:rPr lang="en-US" sz="2800" kern="1200" dirty="0" smtClean="0">
                <a:solidFill>
                  <a:schemeClr val="tx1"/>
                </a:solidFill>
                <a:effectLst/>
                <a:latin typeface="+mn-lt"/>
                <a:ea typeface="+mn-ea"/>
                <a:cs typeface="+mn-cs"/>
              </a:rPr>
              <a:t>Contrast:  criminal proceedings are subject to the “beyond a reasonable doubt” standard.</a:t>
            </a:r>
          </a:p>
          <a:p>
            <a:pPr lvl="1"/>
            <a:endParaRPr lang="en-US" sz="2600" kern="1200" dirty="0">
              <a:solidFill>
                <a:schemeClr val="tx1"/>
              </a:solidFill>
              <a:effectLst/>
              <a:latin typeface="+mn-lt"/>
              <a:ea typeface="+mn-ea"/>
              <a:cs typeface="+mn-cs"/>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947590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Information:</a:t>
            </a:r>
            <a:br>
              <a:rPr lang="en-US" dirty="0" smtClean="0"/>
            </a:br>
            <a:r>
              <a:rPr lang="en-US" dirty="0" smtClean="0"/>
              <a:t>Grounds </a:t>
            </a:r>
            <a:r>
              <a:rPr lang="en-US" dirty="0"/>
              <a:t>1, 2 and 4</a:t>
            </a:r>
            <a:r>
              <a:rPr lang="en-US" dirty="0" smtClean="0"/>
              <a:t>.</a:t>
            </a:r>
            <a:endParaRPr lang="en-US" dirty="0"/>
          </a:p>
        </p:txBody>
      </p:sp>
      <p:sp>
        <p:nvSpPr>
          <p:cNvPr id="3" name="Content Placeholder 2"/>
          <p:cNvSpPr>
            <a:spLocks noGrp="1"/>
          </p:cNvSpPr>
          <p:nvPr>
            <p:ph idx="1"/>
          </p:nvPr>
        </p:nvSpPr>
        <p:spPr/>
        <p:txBody>
          <a:bodyPr/>
          <a:lstStyle/>
          <a:p>
            <a:r>
              <a:rPr lang="en-US" dirty="0" smtClean="0"/>
              <a:t>No </a:t>
            </a:r>
            <a:r>
              <a:rPr lang="en-US" b="1" i="1" dirty="0" smtClean="0"/>
              <a:t>new</a:t>
            </a:r>
            <a:r>
              <a:rPr lang="en-US" dirty="0" smtClean="0"/>
              <a:t> information can be introduced at the Appeal Hearing.</a:t>
            </a:r>
          </a:p>
          <a:p>
            <a:r>
              <a:rPr lang="en-US" dirty="0" smtClean="0"/>
              <a:t>Only information already in the record:</a:t>
            </a:r>
          </a:p>
          <a:p>
            <a:pPr lvl="1"/>
            <a:r>
              <a:rPr lang="en-US" dirty="0"/>
              <a:t>Title IX Report and Recommendation(s).</a:t>
            </a:r>
          </a:p>
          <a:p>
            <a:pPr lvl="1"/>
            <a:r>
              <a:rPr lang="en-US" dirty="0"/>
              <a:t>Student Conduct Determination/Sanction(s</a:t>
            </a:r>
            <a:r>
              <a:rPr lang="en-US" dirty="0" smtClean="0"/>
              <a:t>).</a:t>
            </a:r>
          </a:p>
          <a:p>
            <a:r>
              <a:rPr lang="en-US" dirty="0" smtClean="0"/>
              <a:t>Parties can explain </a:t>
            </a:r>
            <a:r>
              <a:rPr lang="en-US" b="1" i="1" dirty="0" smtClean="0"/>
              <a:t>why</a:t>
            </a:r>
            <a:r>
              <a:rPr lang="en-US" b="1" dirty="0" smtClean="0"/>
              <a:t> </a:t>
            </a:r>
            <a:r>
              <a:rPr lang="en-US" dirty="0" smtClean="0"/>
              <a:t>information already in the record satisfies ground 1, 2 or 4.</a:t>
            </a:r>
            <a:endParaRPr lang="en-US" dirty="0"/>
          </a:p>
          <a:p>
            <a:pPr lvl="1"/>
            <a:endParaRPr lang="en-US" dirty="0"/>
          </a:p>
        </p:txBody>
      </p:sp>
      <p:sp>
        <p:nvSpPr>
          <p:cNvPr id="5" name="Slide Number Placeholder 4"/>
          <p:cNvSpPr>
            <a:spLocks noGrp="1"/>
          </p:cNvSpPr>
          <p:nvPr>
            <p:ph type="sldNum" sz="quarter" idx="12"/>
          </p:nvPr>
        </p:nvSpPr>
        <p:spPr>
          <a:xfrm>
            <a:off x="7246101" y="6248400"/>
            <a:ext cx="1755498" cy="609600"/>
          </a:xfrm>
        </p:spPr>
        <p:txBody>
          <a:bodyPr/>
          <a:lstStyle/>
          <a:p>
            <a:fld id="{42353FED-98F7-467E-A979-09EB20B3EB47}" type="slidenum">
              <a:rPr lang="en-US" smtClean="0"/>
              <a:t>70</a:t>
            </a:fld>
            <a:endParaRPr lang="en-US" dirty="0"/>
          </a:p>
        </p:txBody>
      </p:sp>
    </p:spTree>
    <p:extLst>
      <p:ext uri="{BB962C8B-B14F-4D97-AF65-F5344CB8AC3E}">
        <p14:creationId xmlns:p14="http://schemas.microsoft.com/office/powerpoint/2010/main" val="29497159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Information:</a:t>
            </a:r>
            <a:br>
              <a:rPr lang="en-US" dirty="0"/>
            </a:br>
            <a:r>
              <a:rPr lang="en-US" dirty="0" smtClean="0"/>
              <a:t>Ground 3.</a:t>
            </a:r>
            <a:endParaRPr lang="en-US" dirty="0"/>
          </a:p>
        </p:txBody>
      </p:sp>
      <p:sp>
        <p:nvSpPr>
          <p:cNvPr id="3" name="Content Placeholder 2"/>
          <p:cNvSpPr>
            <a:spLocks noGrp="1"/>
          </p:cNvSpPr>
          <p:nvPr>
            <p:ph idx="1"/>
          </p:nvPr>
        </p:nvSpPr>
        <p:spPr/>
        <p:txBody>
          <a:bodyPr>
            <a:normAutofit/>
          </a:bodyPr>
          <a:lstStyle/>
          <a:p>
            <a:r>
              <a:rPr lang="en-US" dirty="0" smtClean="0"/>
              <a:t>Each campus must decide how to handle information related to ground 3.</a:t>
            </a:r>
          </a:p>
          <a:p>
            <a:r>
              <a:rPr lang="en-US" dirty="0" smtClean="0"/>
              <a:t>Not yet a fact, just an alleged fact.</a:t>
            </a:r>
          </a:p>
          <a:p>
            <a:r>
              <a:rPr lang="en-US" dirty="0" smtClean="0"/>
              <a:t>Someone has to determine whether it is true.</a:t>
            </a:r>
          </a:p>
          <a:p>
            <a:r>
              <a:rPr lang="en-US" i="1" dirty="0" smtClean="0"/>
              <a:t>Option A</a:t>
            </a:r>
            <a:r>
              <a:rPr lang="en-US" dirty="0" smtClean="0"/>
              <a:t>: Appeal Body considers alleged fact(s) and makes factual determination(s).</a:t>
            </a:r>
          </a:p>
          <a:p>
            <a:r>
              <a:rPr lang="en-US" i="1" dirty="0" smtClean="0"/>
              <a:t>Option B</a:t>
            </a:r>
            <a:r>
              <a:rPr lang="en-US" dirty="0" smtClean="0"/>
              <a:t>: Appeal Body sends alleged fact(s) to Title IX, who conducts </a:t>
            </a:r>
            <a:r>
              <a:rPr lang="en-US" i="1" dirty="0" smtClean="0"/>
              <a:t>limited</a:t>
            </a:r>
            <a:r>
              <a:rPr lang="en-US" dirty="0" smtClean="0"/>
              <a:t> supplemental investigation and writes supplemental report.</a:t>
            </a:r>
          </a:p>
        </p:txBody>
      </p:sp>
      <p:sp>
        <p:nvSpPr>
          <p:cNvPr id="5" name="Slide Number Placeholder 4"/>
          <p:cNvSpPr>
            <a:spLocks noGrp="1"/>
          </p:cNvSpPr>
          <p:nvPr>
            <p:ph type="sldNum" sz="quarter" idx="12"/>
          </p:nvPr>
        </p:nvSpPr>
        <p:spPr>
          <a:xfrm>
            <a:off x="7619611" y="6248400"/>
            <a:ext cx="1381988" cy="436866"/>
          </a:xfrm>
        </p:spPr>
        <p:txBody>
          <a:bodyPr/>
          <a:lstStyle/>
          <a:p>
            <a:fld id="{42353FED-98F7-467E-A979-09EB20B3EB47}" type="slidenum">
              <a:rPr lang="en-US" smtClean="0"/>
              <a:t>71</a:t>
            </a:fld>
            <a:endParaRPr lang="en-US" dirty="0"/>
          </a:p>
        </p:txBody>
      </p:sp>
    </p:spTree>
    <p:extLst>
      <p:ext uri="{BB962C8B-B14F-4D97-AF65-F5344CB8AC3E}">
        <p14:creationId xmlns:p14="http://schemas.microsoft.com/office/powerpoint/2010/main" val="37366044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Body Role</a:t>
            </a:r>
            <a:endParaRPr lang="en-US" dirty="0"/>
          </a:p>
        </p:txBody>
      </p:sp>
      <p:sp>
        <p:nvSpPr>
          <p:cNvPr id="7" name="Rectangle 6"/>
          <p:cNvSpPr/>
          <p:nvPr/>
        </p:nvSpPr>
        <p:spPr>
          <a:xfrm>
            <a:off x="395646" y="3133052"/>
            <a:ext cx="8291153" cy="2062103"/>
          </a:xfrm>
          <a:prstGeom prst="rect">
            <a:avLst/>
          </a:prstGeom>
          <a:ln w="19050">
            <a:solidFill>
              <a:schemeClr val="tx1"/>
            </a:solidFill>
          </a:ln>
        </p:spPr>
        <p:txBody>
          <a:bodyPr wrap="square">
            <a:spAutoFit/>
          </a:bodyPr>
          <a:lstStyle/>
          <a:p>
            <a:pPr lvl="1"/>
            <a:r>
              <a:rPr lang="en-US" sz="3200" dirty="0" smtClean="0"/>
              <a:t>-Noticing </a:t>
            </a:r>
            <a:r>
              <a:rPr lang="en-US" sz="3200" dirty="0"/>
              <a:t>parties of the </a:t>
            </a:r>
            <a:r>
              <a:rPr lang="en-US" sz="3200" dirty="0" smtClean="0"/>
              <a:t>appeal</a:t>
            </a:r>
          </a:p>
          <a:p>
            <a:pPr lvl="1"/>
            <a:r>
              <a:rPr lang="en-US" sz="3200" dirty="0"/>
              <a:t>-Scheduling the hearing</a:t>
            </a:r>
          </a:p>
          <a:p>
            <a:pPr lvl="1"/>
            <a:r>
              <a:rPr lang="en-US" sz="3200" dirty="0" smtClean="0"/>
              <a:t>-Communicating about the process</a:t>
            </a:r>
          </a:p>
          <a:p>
            <a:pPr lvl="1"/>
            <a:r>
              <a:rPr lang="en-US" sz="3200" dirty="0" smtClean="0"/>
              <a:t>-Other pre-hearing logistics (details to follow)</a:t>
            </a:r>
            <a:endParaRPr lang="en-US" sz="3200" dirty="0"/>
          </a:p>
        </p:txBody>
      </p:sp>
      <p:sp>
        <p:nvSpPr>
          <p:cNvPr id="4" name="Text Placeholder 3"/>
          <p:cNvSpPr>
            <a:spLocks noGrp="1"/>
          </p:cNvSpPr>
          <p:nvPr>
            <p:ph type="body" sz="quarter" idx="1"/>
          </p:nvPr>
        </p:nvSpPr>
        <p:spPr>
          <a:xfrm>
            <a:off x="609600" y="1752599"/>
            <a:ext cx="3886200" cy="1028701"/>
          </a:xfrm>
        </p:spPr>
        <p:txBody>
          <a:bodyPr/>
          <a:lstStyle/>
          <a:p>
            <a:r>
              <a:rPr lang="en-US" dirty="0"/>
              <a:t>Additional possibilities (if you do not have a Hearing Coordinator) </a:t>
            </a:r>
            <a:r>
              <a:rPr lang="en-US" dirty="0" smtClean="0"/>
              <a:t>:</a:t>
            </a:r>
            <a:endParaRPr lang="en-US" dirty="0"/>
          </a:p>
        </p:txBody>
      </p:sp>
      <p:sp>
        <p:nvSpPr>
          <p:cNvPr id="6" name="Text Placeholder 2"/>
          <p:cNvSpPr txBox="1">
            <a:spLocks/>
          </p:cNvSpPr>
          <p:nvPr/>
        </p:nvSpPr>
        <p:spPr>
          <a:xfrm>
            <a:off x="2579687" y="731499"/>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PRE-HEARING</a:t>
            </a:r>
            <a:endParaRPr lang="en-US" dirty="0"/>
          </a:p>
        </p:txBody>
      </p:sp>
    </p:spTree>
    <p:extLst>
      <p:ext uri="{BB962C8B-B14F-4D97-AF65-F5344CB8AC3E}">
        <p14:creationId xmlns:p14="http://schemas.microsoft.com/office/powerpoint/2010/main" val="1122816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Body Role</a:t>
            </a:r>
            <a:endParaRPr lang="en-US" dirty="0"/>
          </a:p>
        </p:txBody>
      </p:sp>
      <p:sp>
        <p:nvSpPr>
          <p:cNvPr id="3" name="Text Placeholder 2"/>
          <p:cNvSpPr>
            <a:spLocks noGrp="1"/>
          </p:cNvSpPr>
          <p:nvPr>
            <p:ph type="body" idx="1"/>
          </p:nvPr>
        </p:nvSpPr>
        <p:spPr>
          <a:xfrm>
            <a:off x="609600" y="1543050"/>
            <a:ext cx="3886200" cy="640080"/>
          </a:xfrm>
        </p:spPr>
        <p:txBody>
          <a:bodyPr/>
          <a:lstStyle/>
          <a:p>
            <a:pPr algn="ctr"/>
            <a:r>
              <a:rPr lang="en-US" dirty="0" smtClean="0"/>
              <a:t>Grounds 1, 2 &amp; 4</a:t>
            </a:r>
            <a:endParaRPr lang="en-US" dirty="0"/>
          </a:p>
        </p:txBody>
      </p:sp>
      <p:sp>
        <p:nvSpPr>
          <p:cNvPr id="4" name="Content Placeholder 3"/>
          <p:cNvSpPr>
            <a:spLocks noGrp="1"/>
          </p:cNvSpPr>
          <p:nvPr>
            <p:ph sz="half" idx="2"/>
          </p:nvPr>
        </p:nvSpPr>
        <p:spPr>
          <a:xfrm>
            <a:off x="457202" y="2174874"/>
            <a:ext cx="4040188" cy="4549775"/>
          </a:xfrm>
        </p:spPr>
        <p:txBody>
          <a:bodyPr>
            <a:normAutofit fontScale="77500" lnSpcReduction="20000"/>
          </a:bodyPr>
          <a:lstStyle/>
          <a:p>
            <a:r>
              <a:rPr lang="en-US" dirty="0" smtClean="0"/>
              <a:t>Conduct private deliberations about each specific ground of appeal by consensus or majority vote if no consensus</a:t>
            </a:r>
          </a:p>
          <a:p>
            <a:r>
              <a:rPr lang="en-US" dirty="0" smtClean="0"/>
              <a:t>Draft the report: </a:t>
            </a:r>
            <a:r>
              <a:rPr lang="en-US" b="1" dirty="0" smtClean="0"/>
              <a:t>Uphold</a:t>
            </a:r>
            <a:r>
              <a:rPr lang="en-US" dirty="0" smtClean="0"/>
              <a:t>, </a:t>
            </a:r>
            <a:r>
              <a:rPr lang="en-US" b="1" dirty="0" smtClean="0"/>
              <a:t>Overturn</a:t>
            </a:r>
            <a:r>
              <a:rPr lang="en-US" dirty="0" smtClean="0"/>
              <a:t> or </a:t>
            </a:r>
            <a:r>
              <a:rPr lang="en-US" b="1" dirty="0" smtClean="0"/>
              <a:t>Modify</a:t>
            </a:r>
            <a:r>
              <a:rPr lang="en-US" dirty="0" smtClean="0"/>
              <a:t> the findings or sanctions</a:t>
            </a:r>
          </a:p>
          <a:p>
            <a:r>
              <a:rPr lang="en-US" dirty="0" smtClean="0"/>
              <a:t>Ensure the report is transmitted to the parties (may be delegated to the Hearing Coordinator)</a:t>
            </a:r>
          </a:p>
          <a:p>
            <a:r>
              <a:rPr lang="en-US" dirty="0" smtClean="0"/>
              <a:t>Ensure complete record keeping of process (</a:t>
            </a:r>
            <a:r>
              <a:rPr lang="en-US" dirty="0"/>
              <a:t>may be delegated to the Hearing Coordinator)</a:t>
            </a:r>
            <a:endParaRPr lang="en-US" dirty="0" smtClean="0"/>
          </a:p>
        </p:txBody>
      </p:sp>
      <p:sp>
        <p:nvSpPr>
          <p:cNvPr id="5" name="Text Placeholder 4"/>
          <p:cNvSpPr>
            <a:spLocks noGrp="1"/>
          </p:cNvSpPr>
          <p:nvPr>
            <p:ph type="body" sz="quarter" idx="3"/>
          </p:nvPr>
        </p:nvSpPr>
        <p:spPr>
          <a:xfrm>
            <a:off x="4800600" y="1552575"/>
            <a:ext cx="3886200" cy="640080"/>
          </a:xfrm>
        </p:spPr>
        <p:txBody>
          <a:bodyPr/>
          <a:lstStyle/>
          <a:p>
            <a:pPr algn="ctr"/>
            <a:r>
              <a:rPr lang="en-US" dirty="0" smtClean="0"/>
              <a:t>Ground 3</a:t>
            </a:r>
            <a:endParaRPr lang="en-US" dirty="0"/>
          </a:p>
        </p:txBody>
      </p:sp>
      <p:sp>
        <p:nvSpPr>
          <p:cNvPr id="6" name="Content Placeholder 5"/>
          <p:cNvSpPr>
            <a:spLocks noGrp="1"/>
          </p:cNvSpPr>
          <p:nvPr>
            <p:ph sz="quarter" idx="4"/>
          </p:nvPr>
        </p:nvSpPr>
        <p:spPr>
          <a:xfrm>
            <a:off x="4645027" y="2174874"/>
            <a:ext cx="4041775" cy="4683125"/>
          </a:xfrm>
        </p:spPr>
        <p:txBody>
          <a:bodyPr>
            <a:normAutofit fontScale="92500" lnSpcReduction="20000"/>
          </a:bodyPr>
          <a:lstStyle/>
          <a:p>
            <a:r>
              <a:rPr lang="en-US" dirty="0" smtClean="0"/>
              <a:t>Same as other grounds, AND:</a:t>
            </a:r>
          </a:p>
          <a:p>
            <a:r>
              <a:rPr lang="en-US" dirty="0" smtClean="0"/>
              <a:t>Evaluate the new evidence under the preponderance standard</a:t>
            </a:r>
            <a:endParaRPr lang="en-US" dirty="0"/>
          </a:p>
          <a:p>
            <a:r>
              <a:rPr lang="en-US" dirty="0" smtClean="0">
                <a:solidFill>
                  <a:srgbClr val="00B050"/>
                </a:solidFill>
              </a:rPr>
              <a:t>Determine whether the new evidence in light of all the evidence affects the initial outcome</a:t>
            </a:r>
            <a:endParaRPr lang="en-US" dirty="0">
              <a:solidFill>
                <a:srgbClr val="00B050"/>
              </a:solidFill>
            </a:endParaRPr>
          </a:p>
          <a:p>
            <a:r>
              <a:rPr lang="en-US" dirty="0" smtClean="0"/>
              <a:t>Draft </a:t>
            </a:r>
            <a:r>
              <a:rPr lang="en-US" dirty="0"/>
              <a:t>the </a:t>
            </a:r>
            <a:r>
              <a:rPr lang="en-US" dirty="0" smtClean="0"/>
              <a:t>report and </a:t>
            </a:r>
            <a:r>
              <a:rPr lang="en-US" dirty="0" smtClean="0">
                <a:solidFill>
                  <a:srgbClr val="00B050"/>
                </a:solidFill>
              </a:rPr>
              <a:t>document any fact-finding therein</a:t>
            </a:r>
            <a:endParaRPr lang="en-US" dirty="0">
              <a:solidFill>
                <a:srgbClr val="00B050"/>
              </a:solidFill>
            </a:endParaRPr>
          </a:p>
        </p:txBody>
      </p:sp>
      <p:sp>
        <p:nvSpPr>
          <p:cNvPr id="7" name="Text Placeholder 2"/>
          <p:cNvSpPr txBox="1">
            <a:spLocks/>
          </p:cNvSpPr>
          <p:nvPr/>
        </p:nvSpPr>
        <p:spPr>
          <a:xfrm>
            <a:off x="2477296" y="745332"/>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POST-HEARING</a:t>
            </a:r>
            <a:endParaRPr lang="en-US" dirty="0"/>
          </a:p>
        </p:txBody>
      </p:sp>
    </p:spTree>
    <p:extLst>
      <p:ext uri="{BB962C8B-B14F-4D97-AF65-F5344CB8AC3E}">
        <p14:creationId xmlns:p14="http://schemas.microsoft.com/office/powerpoint/2010/main" val="1124981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Coordinator Role</a:t>
            </a:r>
            <a:endParaRPr lang="en-US" dirty="0"/>
          </a:p>
        </p:txBody>
      </p:sp>
      <p:sp>
        <p:nvSpPr>
          <p:cNvPr id="9" name="Content Placeholder 8"/>
          <p:cNvSpPr>
            <a:spLocks noGrp="1"/>
          </p:cNvSpPr>
          <p:nvPr>
            <p:ph sz="half" idx="2"/>
          </p:nvPr>
        </p:nvSpPr>
        <p:spPr>
          <a:xfrm>
            <a:off x="518749" y="2174875"/>
            <a:ext cx="7957036" cy="3951288"/>
          </a:xfrm>
        </p:spPr>
        <p:txBody>
          <a:bodyPr>
            <a:normAutofit lnSpcReduction="10000"/>
          </a:bodyPr>
          <a:lstStyle/>
          <a:p>
            <a:r>
              <a:rPr lang="en-US" dirty="0" smtClean="0"/>
              <a:t>Arrange scheduling the date between the Hearing Body and parties</a:t>
            </a:r>
          </a:p>
          <a:p>
            <a:r>
              <a:rPr lang="en-US" dirty="0" smtClean="0"/>
              <a:t>Receive the appeal and communicate about its validity</a:t>
            </a:r>
          </a:p>
          <a:p>
            <a:r>
              <a:rPr lang="en-US" dirty="0" smtClean="0"/>
              <a:t>Notice the parties</a:t>
            </a:r>
          </a:p>
          <a:p>
            <a:r>
              <a:rPr lang="en-US" dirty="0" smtClean="0"/>
              <a:t>Communicate about the process</a:t>
            </a:r>
          </a:p>
          <a:p>
            <a:r>
              <a:rPr lang="en-US" dirty="0" smtClean="0"/>
              <a:t>Manage hearing logistics like room reservations and set up (more details to follow)</a:t>
            </a:r>
            <a:endParaRPr lang="en-US" dirty="0"/>
          </a:p>
        </p:txBody>
      </p:sp>
      <p:sp>
        <p:nvSpPr>
          <p:cNvPr id="12" name="Text Placeholder 2"/>
          <p:cNvSpPr txBox="1">
            <a:spLocks/>
          </p:cNvSpPr>
          <p:nvPr/>
        </p:nvSpPr>
        <p:spPr>
          <a:xfrm>
            <a:off x="2477296" y="745332"/>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PRE-HEARING</a:t>
            </a:r>
            <a:endParaRPr lang="en-US" dirty="0"/>
          </a:p>
        </p:txBody>
      </p:sp>
    </p:spTree>
    <p:extLst>
      <p:ext uri="{BB962C8B-B14F-4D97-AF65-F5344CB8AC3E}">
        <p14:creationId xmlns:p14="http://schemas.microsoft.com/office/powerpoint/2010/main" val="253951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Coordinator Role</a:t>
            </a:r>
            <a:endParaRPr lang="en-US" dirty="0"/>
          </a:p>
        </p:txBody>
      </p:sp>
      <p:sp>
        <p:nvSpPr>
          <p:cNvPr id="9" name="Content Placeholder 8"/>
          <p:cNvSpPr>
            <a:spLocks noGrp="1"/>
          </p:cNvSpPr>
          <p:nvPr>
            <p:ph sz="half" idx="2"/>
          </p:nvPr>
        </p:nvSpPr>
        <p:spPr>
          <a:xfrm>
            <a:off x="518749" y="2174875"/>
            <a:ext cx="7957036" cy="3951288"/>
          </a:xfrm>
        </p:spPr>
        <p:txBody>
          <a:bodyPr>
            <a:normAutofit fontScale="92500" lnSpcReduction="20000"/>
          </a:bodyPr>
          <a:lstStyle/>
          <a:p>
            <a:r>
              <a:rPr lang="en-US" dirty="0" smtClean="0"/>
              <a:t>Arrange set up of hearing room and break out rooms</a:t>
            </a:r>
          </a:p>
          <a:p>
            <a:r>
              <a:rPr lang="en-US" dirty="0" smtClean="0"/>
              <a:t>Greet parties and witnesses</a:t>
            </a:r>
          </a:p>
          <a:p>
            <a:r>
              <a:rPr lang="en-US" dirty="0" smtClean="0"/>
              <a:t>Ensure hearing supplies are provided</a:t>
            </a:r>
          </a:p>
          <a:p>
            <a:pPr lvl="1"/>
            <a:r>
              <a:rPr lang="en-US" dirty="0" smtClean="0"/>
              <a:t>Appeal docs/Handouts</a:t>
            </a:r>
          </a:p>
          <a:p>
            <a:pPr lvl="1"/>
            <a:r>
              <a:rPr lang="en-US" dirty="0" smtClean="0"/>
              <a:t>Water</a:t>
            </a:r>
          </a:p>
          <a:p>
            <a:pPr lvl="1"/>
            <a:r>
              <a:rPr lang="en-US" dirty="0" smtClean="0"/>
              <a:t>Kleenex</a:t>
            </a:r>
          </a:p>
          <a:p>
            <a:pPr lvl="1"/>
            <a:r>
              <a:rPr lang="en-US" dirty="0" smtClean="0"/>
              <a:t>Audio Recorder</a:t>
            </a:r>
          </a:p>
          <a:p>
            <a:r>
              <a:rPr lang="en-US" dirty="0" smtClean="0"/>
              <a:t>Interface with other campus entities at the direction of Hearing Body (media, campus police or lifelines)</a:t>
            </a:r>
          </a:p>
          <a:p>
            <a:r>
              <a:rPr lang="en-US" dirty="0" smtClean="0"/>
              <a:t>Record the hearing</a:t>
            </a:r>
            <a:endParaRPr lang="en-US" dirty="0"/>
          </a:p>
        </p:txBody>
      </p:sp>
      <p:sp>
        <p:nvSpPr>
          <p:cNvPr id="6" name="Text Placeholder 2"/>
          <p:cNvSpPr txBox="1">
            <a:spLocks/>
          </p:cNvSpPr>
          <p:nvPr/>
        </p:nvSpPr>
        <p:spPr>
          <a:xfrm>
            <a:off x="2477296" y="745332"/>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HEARING</a:t>
            </a:r>
            <a:endParaRPr lang="en-US" dirty="0"/>
          </a:p>
        </p:txBody>
      </p:sp>
    </p:spTree>
    <p:extLst>
      <p:ext uri="{BB962C8B-B14F-4D97-AF65-F5344CB8AC3E}">
        <p14:creationId xmlns:p14="http://schemas.microsoft.com/office/powerpoint/2010/main" val="2357809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Coordinator Role</a:t>
            </a:r>
            <a:endParaRPr lang="en-US" dirty="0"/>
          </a:p>
        </p:txBody>
      </p:sp>
      <p:sp>
        <p:nvSpPr>
          <p:cNvPr id="9" name="Content Placeholder 8"/>
          <p:cNvSpPr>
            <a:spLocks noGrp="1"/>
          </p:cNvSpPr>
          <p:nvPr>
            <p:ph sz="half" idx="2"/>
          </p:nvPr>
        </p:nvSpPr>
        <p:spPr>
          <a:xfrm>
            <a:off x="518749" y="2174875"/>
            <a:ext cx="7957036" cy="3951288"/>
          </a:xfrm>
        </p:spPr>
        <p:txBody>
          <a:bodyPr>
            <a:normAutofit/>
          </a:bodyPr>
          <a:lstStyle/>
          <a:p>
            <a:r>
              <a:rPr lang="en-US" dirty="0" smtClean="0"/>
              <a:t>Ensure record keeping</a:t>
            </a:r>
          </a:p>
          <a:p>
            <a:r>
              <a:rPr lang="en-US" dirty="0" smtClean="0"/>
              <a:t>Send Appeal Body’s written decision to Complainant and Respondent (and anyone else per your local procedures)</a:t>
            </a:r>
          </a:p>
          <a:p>
            <a:r>
              <a:rPr lang="en-US" dirty="0" smtClean="0"/>
              <a:t>If initial findings are OVERTURNED or MODIFIED, inform Complainant or Respondent of the right to submit a written appeal to the Chancellor’s Designee </a:t>
            </a:r>
            <a:endParaRPr lang="en-US" dirty="0"/>
          </a:p>
        </p:txBody>
      </p:sp>
      <p:sp>
        <p:nvSpPr>
          <p:cNvPr id="6" name="Text Placeholder 2"/>
          <p:cNvSpPr txBox="1">
            <a:spLocks/>
          </p:cNvSpPr>
          <p:nvPr/>
        </p:nvSpPr>
        <p:spPr>
          <a:xfrm>
            <a:off x="2477296" y="735807"/>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POST-HEARING</a:t>
            </a:r>
            <a:endParaRPr lang="en-US" dirty="0"/>
          </a:p>
        </p:txBody>
      </p:sp>
    </p:spTree>
    <p:extLst>
      <p:ext uri="{BB962C8B-B14F-4D97-AF65-F5344CB8AC3E}">
        <p14:creationId xmlns:p14="http://schemas.microsoft.com/office/powerpoint/2010/main" val="4166679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and Layout </a:t>
            </a:r>
            <a:br>
              <a:rPr lang="en-US" dirty="0" smtClean="0"/>
            </a:br>
            <a:r>
              <a:rPr lang="en-US" dirty="0" smtClean="0"/>
              <a:t>of Hearing Rooms</a:t>
            </a:r>
            <a:endParaRPr lang="en-US" dirty="0"/>
          </a:p>
        </p:txBody>
      </p:sp>
      <p:sp>
        <p:nvSpPr>
          <p:cNvPr id="3" name="Content Placeholder 2"/>
          <p:cNvSpPr>
            <a:spLocks noGrp="1"/>
          </p:cNvSpPr>
          <p:nvPr>
            <p:ph sz="quarter" idx="1"/>
          </p:nvPr>
        </p:nvSpPr>
        <p:spPr>
          <a:xfrm>
            <a:off x="612648" y="1600201"/>
            <a:ext cx="8153400" cy="4543523"/>
          </a:xfrm>
        </p:spPr>
        <p:txBody>
          <a:bodyPr/>
          <a:lstStyle/>
          <a:p>
            <a:pPr marL="0" indent="0">
              <a:buNone/>
            </a:pPr>
            <a:endParaRPr lang="en-US" dirty="0" smtClean="0"/>
          </a:p>
          <a:p>
            <a:endParaRPr lang="en-US" dirty="0" smtClean="0"/>
          </a:p>
          <a:p>
            <a:r>
              <a:rPr lang="en-US" dirty="0" smtClean="0"/>
              <a:t>Number of rooms needed</a:t>
            </a:r>
          </a:p>
          <a:p>
            <a:endParaRPr lang="en-US" dirty="0"/>
          </a:p>
          <a:p>
            <a:r>
              <a:rPr lang="en-US" dirty="0" smtClean="0"/>
              <a:t>Availability</a:t>
            </a:r>
          </a:p>
          <a:p>
            <a:endParaRPr lang="en-US" dirty="0"/>
          </a:p>
          <a:p>
            <a:r>
              <a:rPr lang="en-US" dirty="0" smtClean="0"/>
              <a:t>Location</a:t>
            </a:r>
          </a:p>
          <a:p>
            <a:endParaRPr lang="en-US" dirty="0"/>
          </a:p>
          <a:p>
            <a:pPr marL="0" indent="0">
              <a:buNone/>
            </a:pPr>
            <a:endParaRPr lang="en-US" dirty="0" smtClean="0"/>
          </a:p>
          <a:p>
            <a:endParaRPr lang="en-US" dirty="0"/>
          </a:p>
          <a:p>
            <a:pPr marL="0" indent="0">
              <a:buNone/>
            </a:pPr>
            <a:endParaRPr lang="en-US" i="1"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val="9071947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Logistics </a:t>
            </a:r>
            <a:endParaRPr lang="en-US" dirty="0"/>
          </a:p>
        </p:txBody>
      </p:sp>
      <p:sp>
        <p:nvSpPr>
          <p:cNvPr id="3" name="Content Placeholder 2"/>
          <p:cNvSpPr>
            <a:spLocks noGrp="1"/>
          </p:cNvSpPr>
          <p:nvPr>
            <p:ph sz="quarter" idx="1"/>
          </p:nvPr>
        </p:nvSpPr>
        <p:spPr>
          <a:xfrm>
            <a:off x="537947" y="1917657"/>
            <a:ext cx="8153400" cy="4495800"/>
          </a:xfrm>
        </p:spPr>
        <p:txBody>
          <a:bodyPr anchor="ctr"/>
          <a:lstStyle/>
          <a:p>
            <a:r>
              <a:rPr lang="en-US" dirty="0" smtClean="0"/>
              <a:t>Protocol for contacting the complainant and respondent about scheduling the hearing</a:t>
            </a:r>
          </a:p>
          <a:p>
            <a:r>
              <a:rPr lang="en-US" dirty="0" smtClean="0"/>
              <a:t>Inform Title IX Investigator of date of hearing</a:t>
            </a:r>
          </a:p>
          <a:p>
            <a:r>
              <a:rPr lang="en-US" dirty="0" smtClean="0"/>
              <a:t>Requests for changes </a:t>
            </a:r>
            <a:r>
              <a:rPr lang="en-US" dirty="0" err="1" smtClean="0"/>
              <a:t>vs</a:t>
            </a:r>
            <a:r>
              <a:rPr lang="en-US" dirty="0" smtClean="0"/>
              <a:t> delays</a:t>
            </a:r>
          </a:p>
          <a:p>
            <a:r>
              <a:rPr lang="en-US" dirty="0" smtClean="0"/>
              <a:t>Witnesses</a:t>
            </a:r>
          </a:p>
          <a:p>
            <a:r>
              <a:rPr lang="en-US" dirty="0" smtClean="0"/>
              <a:t>Keeping track</a:t>
            </a:r>
          </a:p>
          <a:p>
            <a:pPr lvl="1"/>
            <a:r>
              <a:rPr lang="en-US" dirty="0" smtClean="0"/>
              <a:t>Tip: Consider Case Cover Sheet</a:t>
            </a:r>
          </a:p>
          <a:p>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37911987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62472982"/>
              </p:ext>
            </p:extLst>
          </p:nvPr>
        </p:nvGraphicFramePr>
        <p:xfrm>
          <a:off x="2004890" y="-1"/>
          <a:ext cx="5549102" cy="7181851"/>
        </p:xfrm>
        <a:graphic>
          <a:graphicData uri="http://schemas.openxmlformats.org/presentationml/2006/ole">
            <mc:AlternateContent xmlns:mc="http://schemas.openxmlformats.org/markup-compatibility/2006">
              <mc:Choice xmlns:v="urn:schemas-microsoft-com:vml" Requires="v">
                <p:oleObj spid="_x0000_s1027" name="Acrobat Document" r:id="rId3" imgW="5829199" imgH="7543800" progId="Acrobat.Document.11">
                  <p:embed/>
                </p:oleObj>
              </mc:Choice>
              <mc:Fallback>
                <p:oleObj name="Acrobat Document" r:id="rId3" imgW="5829199" imgH="7543800" progId="Acrobat.Document.11">
                  <p:embed/>
                  <p:pic>
                    <p:nvPicPr>
                      <p:cNvPr id="0" name=""/>
                      <p:cNvPicPr/>
                      <p:nvPr/>
                    </p:nvPicPr>
                    <p:blipFill>
                      <a:blip r:embed="rId4"/>
                      <a:stretch>
                        <a:fillRect/>
                      </a:stretch>
                    </p:blipFill>
                    <p:spPr>
                      <a:xfrm>
                        <a:off x="2004890" y="-1"/>
                        <a:ext cx="5549102" cy="7181851"/>
                      </a:xfrm>
                      <a:prstGeom prst="rect">
                        <a:avLst/>
                      </a:prstGeom>
                    </p:spPr>
                  </p:pic>
                </p:oleObj>
              </mc:Fallback>
            </mc:AlternateContent>
          </a:graphicData>
        </a:graphic>
      </p:graphicFrame>
    </p:spTree>
    <p:extLst>
      <p:ext uri="{BB962C8B-B14F-4D97-AF65-F5344CB8AC3E}">
        <p14:creationId xmlns:p14="http://schemas.microsoft.com/office/powerpoint/2010/main" val="350380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pPr lvl="0"/>
            <a:r>
              <a:rPr lang="en-US" sz="4400" kern="1200" dirty="0" smtClean="0">
                <a:solidFill>
                  <a:schemeClr val="tx2"/>
                </a:solidFill>
                <a:effectLst/>
                <a:latin typeface="+mj-lt"/>
                <a:ea typeface="+mj-ea"/>
                <a:cs typeface="+mj-cs"/>
              </a:rPr>
              <a:t>VAWA:  Policy and Procedural Requirements</a:t>
            </a:r>
            <a:endParaRPr lang="en-US" sz="44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a:buFont typeface="Wingdings" panose="05000000000000000000" pitchFamily="2" charset="2"/>
              <a:buChar char="q"/>
            </a:pPr>
            <a:r>
              <a:rPr lang="en-US" sz="2600" kern="1200" dirty="0" smtClean="0">
                <a:solidFill>
                  <a:schemeClr val="tx1"/>
                </a:solidFill>
                <a:effectLst/>
              </a:rPr>
              <a:t>Include definitions of domestic violence, dating violence, sexual assault, stalking, and consent in the applicable jurisdiction</a:t>
            </a:r>
          </a:p>
          <a:p>
            <a:pPr>
              <a:buFont typeface="Wingdings" panose="05000000000000000000" pitchFamily="2" charset="2"/>
              <a:buChar char="q"/>
            </a:pPr>
            <a:r>
              <a:rPr lang="en-US" sz="2600" dirty="0" smtClean="0"/>
              <a:t>Timely </a:t>
            </a:r>
            <a:r>
              <a:rPr lang="en-US" sz="2600" dirty="0"/>
              <a:t>notice to both parties of meetings</a:t>
            </a:r>
          </a:p>
          <a:p>
            <a:pPr>
              <a:buFont typeface="Wingdings" panose="05000000000000000000" pitchFamily="2" charset="2"/>
              <a:buChar char="q"/>
            </a:pPr>
            <a:r>
              <a:rPr lang="en-US" sz="2600" dirty="0"/>
              <a:t>Timely access to information that will be used during disciplinary meetings or hearings</a:t>
            </a:r>
          </a:p>
          <a:p>
            <a:pPr>
              <a:buFont typeface="Wingdings" panose="05000000000000000000" pitchFamily="2" charset="2"/>
              <a:buChar char="q"/>
            </a:pPr>
            <a:r>
              <a:rPr lang="en-US" sz="2600" dirty="0" smtClean="0"/>
              <a:t>No conflict </a:t>
            </a:r>
            <a:r>
              <a:rPr lang="en-US" sz="2600" dirty="0"/>
              <a:t>of interest or bias</a:t>
            </a:r>
          </a:p>
          <a:p>
            <a:pPr>
              <a:buFont typeface="Wingdings" panose="05000000000000000000" pitchFamily="2" charset="2"/>
              <a:buChar char="q"/>
            </a:pPr>
            <a:r>
              <a:rPr lang="en-US" sz="2600" dirty="0"/>
              <a:t>Right to have an advisor of choice present</a:t>
            </a:r>
          </a:p>
          <a:p>
            <a:pPr>
              <a:buFont typeface="Wingdings" panose="05000000000000000000" pitchFamily="2" charset="2"/>
              <a:buChar char="q"/>
            </a:pPr>
            <a:r>
              <a:rPr lang="en-US" sz="2600" dirty="0"/>
              <a:t>Institutions must state the standard of evidence to be used in proceedings</a:t>
            </a:r>
          </a:p>
          <a:p>
            <a:pPr marL="342900" lvl="1" indent="-285750">
              <a:buFont typeface="Wingdings" panose="05000000000000000000" pitchFamily="2" charset="2"/>
              <a:buChar char="q"/>
            </a:pPr>
            <a:endParaRPr lang="en-US"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5340601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Rooms - Logistics</a:t>
            </a:r>
            <a:endParaRPr lang="en-US" dirty="0"/>
          </a:p>
        </p:txBody>
      </p:sp>
      <p:sp>
        <p:nvSpPr>
          <p:cNvPr id="3" name="Content Placeholder 2"/>
          <p:cNvSpPr>
            <a:spLocks noGrp="1"/>
          </p:cNvSpPr>
          <p:nvPr>
            <p:ph sz="quarter" idx="1"/>
          </p:nvPr>
        </p:nvSpPr>
        <p:spPr/>
        <p:txBody>
          <a:bodyPr anchor="ctr"/>
          <a:lstStyle/>
          <a:p>
            <a:r>
              <a:rPr lang="en-US" dirty="0" smtClean="0"/>
              <a:t>Reserving a room</a:t>
            </a:r>
          </a:p>
          <a:p>
            <a:pPr lvl="1"/>
            <a:r>
              <a:rPr lang="en-US" dirty="0" smtClean="0"/>
              <a:t>Hearing</a:t>
            </a:r>
          </a:p>
          <a:p>
            <a:pPr lvl="1"/>
            <a:r>
              <a:rPr lang="en-US" dirty="0" smtClean="0"/>
              <a:t>Witnesses</a:t>
            </a:r>
          </a:p>
          <a:p>
            <a:pPr lvl="1"/>
            <a:r>
              <a:rPr lang="en-US" dirty="0" smtClean="0"/>
              <a:t>Break rooms - Consider break rooms: one each for complainant and respondent</a:t>
            </a:r>
          </a:p>
          <a:p>
            <a:r>
              <a:rPr lang="en-US" dirty="0" smtClean="0"/>
              <a:t>Location</a:t>
            </a:r>
          </a:p>
          <a:p>
            <a:r>
              <a:rPr lang="en-US" dirty="0" smtClean="0"/>
              <a:t>Entrances and exits</a:t>
            </a:r>
          </a:p>
          <a:p>
            <a:r>
              <a:rPr lang="en-US" dirty="0" smtClean="0"/>
              <a:t>Time period needed</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34316042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Pre-Hearing Meetings</a:t>
            </a:r>
            <a:endParaRPr lang="en-US" dirty="0"/>
          </a:p>
        </p:txBody>
      </p:sp>
      <p:sp>
        <p:nvSpPr>
          <p:cNvPr id="3" name="Content Placeholder 2"/>
          <p:cNvSpPr>
            <a:spLocks noGrp="1"/>
          </p:cNvSpPr>
          <p:nvPr>
            <p:ph sz="quarter" idx="1"/>
          </p:nvPr>
        </p:nvSpPr>
        <p:spPr>
          <a:xfrm>
            <a:off x="599948" y="1879600"/>
            <a:ext cx="8153400" cy="4495800"/>
          </a:xfrm>
        </p:spPr>
        <p:txBody>
          <a:bodyPr anchor="ctr">
            <a:normAutofit/>
          </a:bodyPr>
          <a:lstStyle/>
          <a:p>
            <a:r>
              <a:rPr lang="en-US" sz="3600" dirty="0" smtClean="0"/>
              <a:t>Parties</a:t>
            </a:r>
          </a:p>
          <a:p>
            <a:endParaRPr lang="en-US" sz="3600" dirty="0" smtClean="0"/>
          </a:p>
          <a:p>
            <a:r>
              <a:rPr lang="en-US" sz="3600" dirty="0" smtClean="0"/>
              <a:t>Advisors</a:t>
            </a:r>
          </a:p>
          <a:p>
            <a:endParaRPr lang="en-US" sz="3600" dirty="0" smtClean="0"/>
          </a:p>
          <a:p>
            <a:r>
              <a:rPr lang="en-US" sz="3600" dirty="0" smtClean="0"/>
              <a:t>Support persons</a:t>
            </a:r>
          </a:p>
          <a:p>
            <a:endParaRPr lang="en-US" sz="3600" dirty="0" smtClean="0"/>
          </a:p>
          <a:p>
            <a:r>
              <a:rPr lang="en-US" sz="3600" dirty="0" smtClean="0"/>
              <a:t>Parents</a:t>
            </a:r>
          </a:p>
          <a:p>
            <a:endParaRPr lang="en-US" sz="36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3243180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Room Set-Up</a:t>
            </a:r>
            <a:endParaRPr lang="en-US" dirty="0"/>
          </a:p>
        </p:txBody>
      </p:sp>
      <p:sp>
        <p:nvSpPr>
          <p:cNvPr id="3" name="Content Placeholder 2"/>
          <p:cNvSpPr>
            <a:spLocks noGrp="1"/>
          </p:cNvSpPr>
          <p:nvPr>
            <p:ph sz="quarter" idx="1"/>
          </p:nvPr>
        </p:nvSpPr>
        <p:spPr/>
        <p:txBody>
          <a:bodyPr anchor="ctr"/>
          <a:lstStyle/>
          <a:p>
            <a:r>
              <a:rPr lang="en-US" dirty="0" smtClean="0"/>
              <a:t>Table and chairs for complainant and advisor</a:t>
            </a:r>
          </a:p>
          <a:p>
            <a:r>
              <a:rPr lang="en-US" dirty="0" smtClean="0"/>
              <a:t>Table and chairs for respondent and advisor</a:t>
            </a:r>
          </a:p>
          <a:p>
            <a:r>
              <a:rPr lang="en-US" dirty="0" smtClean="0"/>
              <a:t>Table and chairs for hearing panel</a:t>
            </a:r>
          </a:p>
          <a:p>
            <a:r>
              <a:rPr lang="en-US" dirty="0" smtClean="0"/>
              <a:t>Table and chair for investigator and hearing coordinator (if you have one)</a:t>
            </a:r>
          </a:p>
          <a:p>
            <a:r>
              <a:rPr lang="en-US" dirty="0" smtClean="0"/>
              <a:t>Chair (and table if desired) for witnesses</a:t>
            </a:r>
          </a:p>
          <a:p>
            <a:r>
              <a:rPr lang="en-US" dirty="0" smtClean="0"/>
              <a:t>Portable screen </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82</a:t>
            </a:fld>
            <a:endParaRPr lang="en-US" dirty="0">
              <a:solidFill>
                <a:prstClr val="black"/>
              </a:solidFill>
            </a:endParaRPr>
          </a:p>
        </p:txBody>
      </p:sp>
    </p:spTree>
    <p:extLst>
      <p:ext uri="{BB962C8B-B14F-4D97-AF65-F5344CB8AC3E}">
        <p14:creationId xmlns:p14="http://schemas.microsoft.com/office/powerpoint/2010/main" val="33076181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165733" y="1582961"/>
            <a:ext cx="2260524" cy="14251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592751" y="1558112"/>
            <a:ext cx="33200" cy="302552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348232" y="268379"/>
            <a:ext cx="1292768" cy="6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945832" y="274604"/>
            <a:ext cx="1292768" cy="6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50899" y="282296"/>
            <a:ext cx="1292768" cy="6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884140" y="6594066"/>
            <a:ext cx="1292768" cy="6225"/>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rot="16200000">
            <a:off x="4759245" y="1582962"/>
            <a:ext cx="2260524" cy="14251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6200000">
            <a:off x="2165731" y="3843486"/>
            <a:ext cx="2260524" cy="14251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4759245" y="3843486"/>
            <a:ext cx="2260524" cy="14251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583396" y="363624"/>
            <a:ext cx="4018709" cy="8016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0800000">
            <a:off x="2583396" y="5686346"/>
            <a:ext cx="4018709" cy="8016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073460" y="4518293"/>
            <a:ext cx="3104981" cy="338554"/>
          </a:xfrm>
          <a:prstGeom prst="rect">
            <a:avLst/>
          </a:prstGeom>
          <a:noFill/>
        </p:spPr>
        <p:txBody>
          <a:bodyPr wrap="square" lIns="91440" tIns="45720" rIns="91440" bIns="45720">
            <a:spAutoFit/>
          </a:bodyPr>
          <a:lstStyle/>
          <a:p>
            <a:pPr algn="ctr"/>
            <a:r>
              <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Screen</a:t>
            </a:r>
            <a:endParaRPr lang="en-US" sz="1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2" name="Rectangle 31"/>
          <p:cNvSpPr/>
          <p:nvPr/>
        </p:nvSpPr>
        <p:spPr>
          <a:xfrm>
            <a:off x="2960669" y="6538311"/>
            <a:ext cx="3104981" cy="338554"/>
          </a:xfrm>
          <a:prstGeom prst="rect">
            <a:avLst/>
          </a:prstGeom>
          <a:noFill/>
        </p:spPr>
        <p:txBody>
          <a:bodyPr wrap="square" lIns="91440" tIns="45720" rIns="91440" bIns="45720">
            <a:spAutoFit/>
          </a:bodyPr>
          <a:lstStyle/>
          <a:p>
            <a:pPr algn="ctr"/>
            <a:r>
              <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Hearing Coordinator</a:t>
            </a:r>
            <a:endParaRPr lang="en-US" sz="1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4" name="Rectangle 33"/>
          <p:cNvSpPr/>
          <p:nvPr/>
        </p:nvSpPr>
        <p:spPr>
          <a:xfrm>
            <a:off x="2945888" y="-21438"/>
            <a:ext cx="3104981" cy="338554"/>
          </a:xfrm>
          <a:prstGeom prst="rect">
            <a:avLst/>
          </a:prstGeom>
          <a:noFill/>
        </p:spPr>
        <p:txBody>
          <a:bodyPr wrap="square" lIns="91440" tIns="45720" rIns="91440" bIns="45720">
            <a:spAutoFit/>
          </a:bodyPr>
          <a:lstStyle/>
          <a:p>
            <a:pPr algn="ctr"/>
            <a:r>
              <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Appeal Body</a:t>
            </a:r>
            <a:endParaRPr lang="en-US" sz="1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41" name="Straight Connector 40"/>
          <p:cNvCxnSpPr/>
          <p:nvPr/>
        </p:nvCxnSpPr>
        <p:spPr>
          <a:xfrm>
            <a:off x="2348232" y="2825808"/>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348232" y="3476259"/>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48232" y="2177007"/>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360788" y="4409799"/>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355320" y="5100847"/>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835360" y="2825808"/>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835360" y="3476259"/>
            <a:ext cx="0" cy="57399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835360" y="2177007"/>
            <a:ext cx="0" cy="573997"/>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6400246" y="2949776"/>
            <a:ext cx="3104981" cy="338554"/>
          </a:xfrm>
          <a:prstGeom prst="rect">
            <a:avLst/>
          </a:prstGeom>
          <a:noFill/>
        </p:spPr>
        <p:txBody>
          <a:bodyPr wrap="square" lIns="91440" tIns="45720" rIns="91440" bIns="45720">
            <a:spAutoFit/>
          </a:bodyPr>
          <a:lstStyle/>
          <a:p>
            <a:pPr algn="ctr"/>
            <a:r>
              <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Respondent</a:t>
            </a:r>
          </a:p>
        </p:txBody>
      </p:sp>
      <p:sp>
        <p:nvSpPr>
          <p:cNvPr id="53" name="Rectangle 52"/>
          <p:cNvSpPr/>
          <p:nvPr/>
        </p:nvSpPr>
        <p:spPr>
          <a:xfrm>
            <a:off x="6489961" y="2249923"/>
            <a:ext cx="2874123" cy="769441"/>
          </a:xfrm>
          <a:prstGeom prst="rect">
            <a:avLst/>
          </a:prstGeom>
          <a:noFill/>
        </p:spPr>
        <p:txBody>
          <a:bodyPr wrap="square" lIns="91440" tIns="45720" rIns="91440" bIns="45720">
            <a:spAutoFit/>
          </a:bodyPr>
          <a:lstStyle/>
          <a:p>
            <a:pPr algn="ctr"/>
            <a:r>
              <a:rPr lang="en-US" sz="1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Respondent Support </a:t>
            </a:r>
          </a:p>
          <a:p>
            <a:pPr algn="ct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rPr>
              <a:t>Person</a:t>
            </a:r>
          </a:p>
          <a:p>
            <a:pPr algn="ctr"/>
            <a:endPar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4" name="Rectangle 53"/>
          <p:cNvSpPr/>
          <p:nvPr/>
        </p:nvSpPr>
        <p:spPr>
          <a:xfrm>
            <a:off x="6489961" y="3615024"/>
            <a:ext cx="2874123" cy="553998"/>
          </a:xfrm>
          <a:prstGeom prst="rect">
            <a:avLst/>
          </a:prstGeom>
          <a:noFill/>
        </p:spPr>
        <p:txBody>
          <a:bodyPr wrap="square" lIns="91440" tIns="45720" rIns="91440" bIns="45720">
            <a:spAutoFit/>
          </a:bodyPr>
          <a:lstStyle/>
          <a:p>
            <a:pPr algn="ctr"/>
            <a:r>
              <a:rPr lang="en-US" sz="1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Respondent Advisor</a:t>
            </a:r>
            <a:endPar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endPar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5" name="Rectangle 54"/>
          <p:cNvSpPr/>
          <p:nvPr/>
        </p:nvSpPr>
        <p:spPr>
          <a:xfrm>
            <a:off x="-181233" y="2913927"/>
            <a:ext cx="3104981" cy="338554"/>
          </a:xfrm>
          <a:prstGeom prst="rect">
            <a:avLst/>
          </a:prstGeom>
          <a:noFill/>
        </p:spPr>
        <p:txBody>
          <a:bodyPr wrap="square" lIns="91440" tIns="45720" rIns="91440" bIns="45720">
            <a:spAutoFit/>
          </a:bodyPr>
          <a:lstStyle/>
          <a:p>
            <a:pPr algn="ctr"/>
            <a:r>
              <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Complainant</a:t>
            </a:r>
          </a:p>
        </p:txBody>
      </p:sp>
      <p:sp>
        <p:nvSpPr>
          <p:cNvPr id="56" name="Rectangle 55"/>
          <p:cNvSpPr/>
          <p:nvPr/>
        </p:nvSpPr>
        <p:spPr>
          <a:xfrm>
            <a:off x="-102732" y="2278083"/>
            <a:ext cx="2874123" cy="769441"/>
          </a:xfrm>
          <a:prstGeom prst="rect">
            <a:avLst/>
          </a:prstGeom>
          <a:noFill/>
        </p:spPr>
        <p:txBody>
          <a:bodyPr wrap="square" lIns="91440" tIns="45720" rIns="91440" bIns="45720">
            <a:spAutoFit/>
          </a:bodyPr>
          <a:lstStyle/>
          <a:p>
            <a:pPr algn="ctr"/>
            <a:r>
              <a:rPr lang="en-US" sz="1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Complainant Support </a:t>
            </a:r>
          </a:p>
          <a:p>
            <a:pPr algn="ct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rPr>
              <a:t>Person</a:t>
            </a:r>
          </a:p>
          <a:p>
            <a:pPr algn="ctr"/>
            <a:endPar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7" name="Rectangle 56"/>
          <p:cNvSpPr/>
          <p:nvPr/>
        </p:nvSpPr>
        <p:spPr>
          <a:xfrm>
            <a:off x="-102732" y="3572952"/>
            <a:ext cx="2874123" cy="553998"/>
          </a:xfrm>
          <a:prstGeom prst="rect">
            <a:avLst/>
          </a:prstGeom>
          <a:noFill/>
        </p:spPr>
        <p:txBody>
          <a:bodyPr wrap="square" lIns="91440" tIns="45720" rIns="91440" bIns="45720">
            <a:spAutoFit/>
          </a:bodyPr>
          <a:lstStyle/>
          <a:p>
            <a:pPr algn="ctr"/>
            <a:r>
              <a:rPr lang="en-US" sz="1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Complainant Advisor</a:t>
            </a:r>
            <a:endPar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endPar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8" name="Rectangle 57"/>
          <p:cNvSpPr/>
          <p:nvPr/>
        </p:nvSpPr>
        <p:spPr>
          <a:xfrm>
            <a:off x="876461" y="4556404"/>
            <a:ext cx="1332291" cy="369332"/>
          </a:xfrm>
          <a:prstGeom prst="rect">
            <a:avLst/>
          </a:prstGeom>
        </p:spPr>
        <p:txBody>
          <a:bodyPr wrap="none">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Investigator</a:t>
            </a:r>
          </a:p>
        </p:txBody>
      </p:sp>
      <p:cxnSp>
        <p:nvCxnSpPr>
          <p:cNvPr id="60" name="Straight Connector 59"/>
          <p:cNvCxnSpPr/>
          <p:nvPr/>
        </p:nvCxnSpPr>
        <p:spPr>
          <a:xfrm>
            <a:off x="2360789" y="3097056"/>
            <a:ext cx="4474572"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702702" y="5244701"/>
            <a:ext cx="1583749" cy="369332"/>
          </a:xfrm>
          <a:prstGeom prst="rect">
            <a:avLst/>
          </a:prstGeom>
        </p:spPr>
        <p:txBody>
          <a:bodyPr wrap="none">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University Rep</a:t>
            </a:r>
          </a:p>
        </p:txBody>
      </p:sp>
      <p:cxnSp>
        <p:nvCxnSpPr>
          <p:cNvPr id="62" name="Straight Connector 61"/>
          <p:cNvCxnSpPr/>
          <p:nvPr/>
        </p:nvCxnSpPr>
        <p:spPr>
          <a:xfrm>
            <a:off x="2349568" y="1155957"/>
            <a:ext cx="0" cy="573997"/>
          </a:xfrm>
          <a:prstGeom prst="line">
            <a:avLst/>
          </a:prstGeom>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3572" y="1155957"/>
            <a:ext cx="2492990" cy="646331"/>
          </a:xfrm>
          <a:prstGeom prst="rect">
            <a:avLst/>
          </a:prstGeom>
        </p:spPr>
        <p:txBody>
          <a:bodyPr wrap="none">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Complainant/University</a:t>
            </a:r>
          </a:p>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Witnesses</a:t>
            </a:r>
          </a:p>
        </p:txBody>
      </p:sp>
      <p:cxnSp>
        <p:nvCxnSpPr>
          <p:cNvPr id="35" name="Straight Connector 34"/>
          <p:cNvCxnSpPr/>
          <p:nvPr/>
        </p:nvCxnSpPr>
        <p:spPr>
          <a:xfrm>
            <a:off x="6841779" y="1210998"/>
            <a:ext cx="0" cy="573997"/>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794188" y="1266039"/>
            <a:ext cx="2161056" cy="369332"/>
          </a:xfrm>
          <a:prstGeom prst="rect">
            <a:avLst/>
          </a:prstGeom>
        </p:spPr>
        <p:txBody>
          <a:bodyPr wrap="none">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Respondent Witness</a:t>
            </a:r>
          </a:p>
        </p:txBody>
      </p:sp>
    </p:spTree>
    <p:extLst>
      <p:ext uri="{BB962C8B-B14F-4D97-AF65-F5344CB8AC3E}">
        <p14:creationId xmlns:p14="http://schemas.microsoft.com/office/powerpoint/2010/main" val="3707223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Available at the Hearing</a:t>
            </a:r>
            <a:endParaRPr lang="en-US" dirty="0"/>
          </a:p>
        </p:txBody>
      </p:sp>
      <p:sp>
        <p:nvSpPr>
          <p:cNvPr id="3" name="Content Placeholder 2"/>
          <p:cNvSpPr>
            <a:spLocks noGrp="1"/>
          </p:cNvSpPr>
          <p:nvPr>
            <p:ph sz="quarter" idx="1"/>
          </p:nvPr>
        </p:nvSpPr>
        <p:spPr>
          <a:xfrm>
            <a:off x="336162" y="1689809"/>
            <a:ext cx="8534711" cy="4495800"/>
          </a:xfrm>
        </p:spPr>
        <p:txBody>
          <a:bodyPr>
            <a:normAutofit lnSpcReduction="10000"/>
          </a:bodyPr>
          <a:lstStyle/>
          <a:p>
            <a:pPr marL="0" indent="0">
              <a:buNone/>
            </a:pPr>
            <a:r>
              <a:rPr lang="en-US" dirty="0" smtClean="0"/>
              <a:t>Provide the following to the complainant and respondent</a:t>
            </a:r>
          </a:p>
          <a:p>
            <a:pPr marL="0" indent="0">
              <a:lnSpc>
                <a:spcPct val="60000"/>
              </a:lnSpc>
              <a:buNone/>
            </a:pPr>
            <a:endParaRPr lang="en-US" dirty="0" smtClean="0"/>
          </a:p>
          <a:p>
            <a:r>
              <a:rPr lang="en-US" sz="2800" dirty="0" smtClean="0"/>
              <a:t>Hard copy of the policy</a:t>
            </a:r>
          </a:p>
          <a:p>
            <a:r>
              <a:rPr lang="en-US" sz="2800" dirty="0" smtClean="0"/>
              <a:t>Hard copy of the hearing procedures</a:t>
            </a:r>
          </a:p>
          <a:p>
            <a:r>
              <a:rPr lang="en-US" sz="2800" dirty="0" smtClean="0"/>
              <a:t>Hard copy of the investigation report/outcome</a:t>
            </a:r>
          </a:p>
          <a:p>
            <a:r>
              <a:rPr lang="en-US" sz="2800" dirty="0" smtClean="0"/>
              <a:t>Notecards or laptops with messaging capability for questions</a:t>
            </a:r>
          </a:p>
          <a:p>
            <a:r>
              <a:rPr lang="en-US" sz="2800" dirty="0" smtClean="0"/>
              <a:t>Pens/pencils or laptops</a:t>
            </a:r>
          </a:p>
          <a:p>
            <a:r>
              <a:rPr lang="en-US" sz="2800" dirty="0" smtClean="0"/>
              <a:t>Water</a:t>
            </a:r>
          </a:p>
          <a:p>
            <a:r>
              <a:rPr lang="en-US" sz="2800" dirty="0" smtClean="0"/>
              <a:t>Tissues</a:t>
            </a:r>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2630681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Hearing Materials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Hearing script for hearing panelists and hearing coordinator (if you have one)</a:t>
            </a:r>
          </a:p>
          <a:p>
            <a:r>
              <a:rPr lang="en-US" dirty="0" smtClean="0"/>
              <a:t>Recording device (and a back up / extra batteries)</a:t>
            </a:r>
          </a:p>
          <a:p>
            <a:r>
              <a:rPr lang="en-US" dirty="0" smtClean="0"/>
              <a:t>Conference/Speaker phone (as needed)</a:t>
            </a:r>
          </a:p>
          <a:p>
            <a:r>
              <a:rPr lang="en-US" dirty="0" smtClean="0"/>
              <a:t>Laptop computer with Skype capability (as needed)</a:t>
            </a:r>
          </a:p>
          <a:p>
            <a:r>
              <a:rPr lang="en-US" dirty="0" smtClean="0"/>
              <a:t>Video conferencing equipment (as needed)</a:t>
            </a:r>
          </a:p>
          <a:p>
            <a:r>
              <a:rPr lang="en-US" dirty="0" smtClean="0"/>
              <a:t>Paper or some other covering for windows into the room (as needed)</a:t>
            </a:r>
          </a:p>
          <a:p>
            <a:r>
              <a:rPr lang="en-US" dirty="0" smtClean="0"/>
              <a:t>Signs for outside the hearing room indicating there is a meeting in the room that is not to be disturbed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3105846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 Room Materials</a:t>
            </a:r>
            <a:endParaRPr lang="en-US" dirty="0"/>
          </a:p>
        </p:txBody>
      </p:sp>
      <p:sp>
        <p:nvSpPr>
          <p:cNvPr id="3" name="Content Placeholder 2"/>
          <p:cNvSpPr>
            <a:spLocks noGrp="1"/>
          </p:cNvSpPr>
          <p:nvPr>
            <p:ph sz="quarter" idx="1"/>
          </p:nvPr>
        </p:nvSpPr>
        <p:spPr>
          <a:xfrm>
            <a:off x="612648" y="1879600"/>
            <a:ext cx="8153400" cy="4495800"/>
          </a:xfrm>
        </p:spPr>
        <p:txBody>
          <a:bodyPr/>
          <a:lstStyle/>
          <a:p>
            <a:r>
              <a:rPr lang="en-US" dirty="0" smtClean="0"/>
              <a:t>A proctor to sit with the witnesses</a:t>
            </a:r>
          </a:p>
          <a:p>
            <a:endParaRPr lang="en-US" dirty="0" smtClean="0"/>
          </a:p>
          <a:p>
            <a:r>
              <a:rPr lang="en-US" dirty="0" smtClean="0"/>
              <a:t>Water</a:t>
            </a:r>
          </a:p>
          <a:p>
            <a:endParaRPr lang="en-US" dirty="0" smtClean="0"/>
          </a:p>
          <a:p>
            <a:r>
              <a:rPr lang="en-US" dirty="0" smtClean="0"/>
              <a:t>Tables and chairs</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86</a:t>
            </a:fld>
            <a:endParaRPr lang="en-US" dirty="0">
              <a:solidFill>
                <a:prstClr val="black"/>
              </a:solidFill>
            </a:endParaRPr>
          </a:p>
        </p:txBody>
      </p:sp>
    </p:spTree>
    <p:extLst>
      <p:ext uri="{BB962C8B-B14F-4D97-AF65-F5344CB8AC3E}">
        <p14:creationId xmlns:p14="http://schemas.microsoft.com/office/powerpoint/2010/main" val="1185245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a:t>
            </a:r>
            <a:r>
              <a:rPr lang="is-IS" dirty="0" smtClean="0"/>
              <a:t>…</a:t>
            </a:r>
            <a:endParaRPr lang="en-US" dirty="0"/>
          </a:p>
        </p:txBody>
      </p:sp>
      <p:sp>
        <p:nvSpPr>
          <p:cNvPr id="3" name="Content Placeholder 2"/>
          <p:cNvSpPr>
            <a:spLocks noGrp="1"/>
          </p:cNvSpPr>
          <p:nvPr>
            <p:ph sz="quarter" idx="1"/>
          </p:nvPr>
        </p:nvSpPr>
        <p:spPr>
          <a:xfrm>
            <a:off x="508000" y="1600200"/>
            <a:ext cx="8258048" cy="4851400"/>
          </a:xfrm>
        </p:spPr>
        <p:txBody>
          <a:bodyPr>
            <a:normAutofit lnSpcReduction="10000"/>
          </a:bodyPr>
          <a:lstStyle/>
          <a:p>
            <a:pPr marL="0" indent="0" algn="ctr">
              <a:buNone/>
            </a:pPr>
            <a:r>
              <a:rPr lang="en-US" sz="3600" i="1" dirty="0" smtClean="0"/>
              <a:t>Have a lifeline on hand!</a:t>
            </a:r>
          </a:p>
          <a:p>
            <a:pPr marL="0" indent="0">
              <a:lnSpc>
                <a:spcPct val="60000"/>
              </a:lnSpc>
              <a:buNone/>
            </a:pPr>
            <a:endParaRPr lang="en-US" dirty="0"/>
          </a:p>
          <a:p>
            <a:pPr marL="0" indent="0">
              <a:buNone/>
            </a:pPr>
            <a:r>
              <a:rPr lang="en-US" dirty="0" smtClean="0"/>
              <a:t>Phone number and email of the person who is charged with making a decision and resolving a conflict or issue:</a:t>
            </a:r>
          </a:p>
          <a:p>
            <a:pPr marL="0" indent="0">
              <a:lnSpc>
                <a:spcPct val="50000"/>
              </a:lnSpc>
              <a:buNone/>
            </a:pPr>
            <a:r>
              <a:rPr lang="en-US" dirty="0" smtClean="0"/>
              <a:t> </a:t>
            </a:r>
          </a:p>
          <a:p>
            <a:pPr marL="0" indent="0" algn="ctr">
              <a:buNone/>
            </a:pPr>
            <a:r>
              <a:rPr lang="en-US" sz="2800" dirty="0" smtClean="0"/>
              <a:t>Title IX Coordinator</a:t>
            </a:r>
          </a:p>
          <a:p>
            <a:pPr marL="0" indent="0" algn="ctr">
              <a:buNone/>
            </a:pPr>
            <a:r>
              <a:rPr lang="en-US" sz="2800" dirty="0" smtClean="0"/>
              <a:t>VC or Dean of Students</a:t>
            </a:r>
          </a:p>
          <a:p>
            <a:pPr marL="0" indent="0" algn="ctr">
              <a:buNone/>
            </a:pPr>
            <a:r>
              <a:rPr lang="en-US" sz="2800" dirty="0" smtClean="0"/>
              <a:t>Director of Student Conduct</a:t>
            </a:r>
          </a:p>
          <a:p>
            <a:pPr marL="0" indent="0" algn="ctr">
              <a:buNone/>
            </a:pPr>
            <a:r>
              <a:rPr lang="en-US" sz="2800" dirty="0" smtClean="0"/>
              <a:t>Ethics and Compliance Officer</a:t>
            </a:r>
          </a:p>
          <a:p>
            <a:pPr marL="0" indent="0" algn="ctr">
              <a:buNone/>
            </a:pPr>
            <a:r>
              <a:rPr lang="en-US" sz="2800" dirty="0" smtClean="0"/>
              <a:t>Campus Counsel</a:t>
            </a:r>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15772731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Pre-Hearing Communications</a:t>
            </a:r>
            <a:endParaRPr lang="en-US" dirty="0"/>
          </a:p>
        </p:txBody>
      </p:sp>
      <p:sp>
        <p:nvSpPr>
          <p:cNvPr id="3" name="Content Placeholder 2"/>
          <p:cNvSpPr>
            <a:spLocks noGrp="1"/>
          </p:cNvSpPr>
          <p:nvPr>
            <p:ph sz="quarter" idx="1"/>
          </p:nvPr>
        </p:nvSpPr>
        <p:spPr>
          <a:xfrm>
            <a:off x="295148" y="1436689"/>
            <a:ext cx="8645652" cy="4875211"/>
          </a:xfrm>
        </p:spPr>
        <p:txBody>
          <a:bodyPr>
            <a:normAutofit fontScale="55000" lnSpcReduction="20000"/>
          </a:bodyPr>
          <a:lstStyle/>
          <a:p>
            <a:r>
              <a:rPr lang="en-US" dirty="0" smtClean="0"/>
              <a:t>What you communicate</a:t>
            </a:r>
          </a:p>
          <a:p>
            <a:pPr lvl="1"/>
            <a:r>
              <a:rPr lang="en-US" dirty="0" smtClean="0"/>
              <a:t>Notice</a:t>
            </a:r>
          </a:p>
          <a:p>
            <a:pPr lvl="1"/>
            <a:r>
              <a:rPr lang="en-US" dirty="0" smtClean="0"/>
              <a:t>Accommodations</a:t>
            </a:r>
          </a:p>
          <a:p>
            <a:pPr lvl="1"/>
            <a:r>
              <a:rPr lang="en-US" dirty="0" smtClean="0"/>
              <a:t>Process</a:t>
            </a:r>
          </a:p>
          <a:p>
            <a:pPr lvl="1"/>
            <a:r>
              <a:rPr lang="en-US" dirty="0" smtClean="0"/>
              <a:t>Roles and expectations</a:t>
            </a:r>
          </a:p>
          <a:p>
            <a:endParaRPr lang="en-US" dirty="0" smtClean="0"/>
          </a:p>
          <a:p>
            <a:r>
              <a:rPr lang="en-US" dirty="0" smtClean="0"/>
              <a:t>When you communicate</a:t>
            </a:r>
          </a:p>
          <a:p>
            <a:pPr lvl="1"/>
            <a:r>
              <a:rPr lang="en-US" dirty="0" smtClean="0"/>
              <a:t>Prior to the hearing</a:t>
            </a:r>
          </a:p>
          <a:p>
            <a:pPr lvl="1"/>
            <a:r>
              <a:rPr lang="en-US" dirty="0" smtClean="0"/>
              <a:t>Notice: At least 10 days prior</a:t>
            </a:r>
          </a:p>
          <a:p>
            <a:endParaRPr lang="en-US" dirty="0" smtClean="0"/>
          </a:p>
          <a:p>
            <a:r>
              <a:rPr lang="en-US" dirty="0" smtClean="0"/>
              <a:t>How you communicate</a:t>
            </a:r>
          </a:p>
          <a:p>
            <a:pPr lvl="1"/>
            <a:r>
              <a:rPr lang="en-US" dirty="0" smtClean="0"/>
              <a:t>In writing.  E-mail address on file</a:t>
            </a:r>
          </a:p>
          <a:p>
            <a:endParaRPr lang="en-US" dirty="0" smtClean="0"/>
          </a:p>
          <a:p>
            <a:r>
              <a:rPr lang="en-US" dirty="0" smtClean="0"/>
              <a:t>To Whom you communicate</a:t>
            </a:r>
          </a:p>
          <a:p>
            <a:pPr lvl="1"/>
            <a:r>
              <a:rPr lang="en-US" dirty="0" smtClean="0"/>
              <a:t>Parties (Complainant, Respondent, TIX Investigator, Conduct office)</a:t>
            </a:r>
          </a:p>
          <a:p>
            <a:pPr lvl="1"/>
            <a:r>
              <a:rPr lang="en-US" dirty="0" smtClean="0"/>
              <a:t>Advisors, Parents, Support people (with FERPA release)</a:t>
            </a:r>
          </a:p>
          <a:p>
            <a:pPr lvl="2"/>
            <a:r>
              <a:rPr lang="en-US" dirty="0" smtClean="0"/>
              <a:t>Tip: it’s a good practice to communicate with these folks prior to the hearing to set expectations and clarify roles during the hearing</a:t>
            </a:r>
          </a:p>
          <a:p>
            <a:endParaRPr lang="en-US" dirty="0"/>
          </a:p>
          <a:p>
            <a:pPr marL="0" indent="0">
              <a:buNone/>
            </a:pPr>
            <a:endParaRPr lang="en-US" dirty="0" smtClean="0"/>
          </a:p>
          <a:p>
            <a:endParaRPr lang="en-US" dirty="0"/>
          </a:p>
          <a:p>
            <a:pPr marL="0" indent="0">
              <a:buNone/>
            </a:pPr>
            <a:endParaRPr lang="en-US" i="1"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88</a:t>
            </a:fld>
            <a:endParaRPr lang="en-US" dirty="0">
              <a:solidFill>
                <a:prstClr val="black"/>
              </a:solidFill>
            </a:endParaRPr>
          </a:p>
        </p:txBody>
      </p:sp>
    </p:spTree>
    <p:extLst>
      <p:ext uri="{BB962C8B-B14F-4D97-AF65-F5344CB8AC3E}">
        <p14:creationId xmlns:p14="http://schemas.microsoft.com/office/powerpoint/2010/main" val="25234936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900" dirty="0" smtClean="0"/>
              <a:t>Communicating the Hearing </a:t>
            </a:r>
            <a:br>
              <a:rPr lang="en-US" sz="3900" dirty="0" smtClean="0"/>
            </a:br>
            <a:r>
              <a:rPr lang="en-US" sz="3900" dirty="0" smtClean="0"/>
              <a:t>Notify at Least 10 Business Days Before</a:t>
            </a:r>
            <a:endParaRPr lang="en-US" sz="3900" dirty="0"/>
          </a:p>
        </p:txBody>
      </p:sp>
      <p:sp>
        <p:nvSpPr>
          <p:cNvPr id="3" name="Content Placeholder 2"/>
          <p:cNvSpPr>
            <a:spLocks noGrp="1"/>
          </p:cNvSpPr>
          <p:nvPr>
            <p:ph sz="quarter" idx="1"/>
          </p:nvPr>
        </p:nvSpPr>
        <p:spPr>
          <a:xfrm>
            <a:off x="298809" y="1904743"/>
            <a:ext cx="8553387" cy="4639433"/>
          </a:xfrm>
        </p:spPr>
        <p:txBody>
          <a:bodyPr anchor="ctr">
            <a:normAutofit fontScale="92500" lnSpcReduction="10000"/>
          </a:bodyPr>
          <a:lstStyle/>
          <a:p>
            <a:r>
              <a:rPr lang="en-US" dirty="0" smtClean="0"/>
              <a:t>Date, time, place of the hearing</a:t>
            </a:r>
          </a:p>
          <a:p>
            <a:endParaRPr lang="en-US" dirty="0" smtClean="0"/>
          </a:p>
          <a:p>
            <a:r>
              <a:rPr lang="en-US" dirty="0" smtClean="0"/>
              <a:t>Names and titles of hearing panelists</a:t>
            </a:r>
          </a:p>
          <a:p>
            <a:pPr lvl="1"/>
            <a:r>
              <a:rPr lang="en-US" dirty="0" smtClean="0"/>
              <a:t>If an individual external to the campus is used, it is helpful to include a bio</a:t>
            </a:r>
          </a:p>
          <a:p>
            <a:pPr lvl="1"/>
            <a:r>
              <a:rPr lang="en-US" dirty="0" smtClean="0"/>
              <a:t>Procedures and timeline for raising objections to hearing panelists</a:t>
            </a:r>
          </a:p>
          <a:p>
            <a:pPr marL="503238" indent="-457200"/>
            <a:endParaRPr lang="en-US" dirty="0" smtClean="0"/>
          </a:p>
          <a:p>
            <a:pPr marL="503238" indent="-457200"/>
            <a:r>
              <a:rPr lang="en-US" dirty="0" smtClean="0"/>
              <a:t>Requests for Witnesses</a:t>
            </a:r>
          </a:p>
          <a:p>
            <a:pPr marL="823913" lvl="1" indent="-457200"/>
            <a:r>
              <a:rPr lang="en-US" dirty="0" smtClean="0"/>
              <a:t>Procedure for how witnesses will be invited to participate</a:t>
            </a:r>
          </a:p>
          <a:p>
            <a:pPr marL="823913" lvl="1" indent="-457200"/>
            <a:r>
              <a:rPr lang="en-US" dirty="0" smtClean="0"/>
              <a:t>Consider whether advisors or support persons are witnesses</a:t>
            </a:r>
          </a:p>
          <a:p>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89</a:t>
            </a:fld>
            <a:endParaRPr lang="en-US" dirty="0">
              <a:solidFill>
                <a:prstClr val="black"/>
              </a:solidFill>
            </a:endParaRPr>
          </a:p>
        </p:txBody>
      </p:sp>
    </p:spTree>
    <p:extLst>
      <p:ext uri="{BB962C8B-B14F-4D97-AF65-F5344CB8AC3E}">
        <p14:creationId xmlns:p14="http://schemas.microsoft.com/office/powerpoint/2010/main" val="65849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kern="1200" dirty="0" smtClean="0">
                <a:solidFill>
                  <a:schemeClr val="tx2"/>
                </a:solidFill>
                <a:effectLst/>
                <a:latin typeface="+mj-lt"/>
                <a:ea typeface="+mj-ea"/>
                <a:cs typeface="+mj-cs"/>
              </a:rPr>
              <a:t>OCR Guidance:  Sexual Violence = Sexual Harassment</a:t>
            </a:r>
            <a:endParaRPr lang="en-US" sz="4400" kern="1200" dirty="0">
              <a:solidFill>
                <a:schemeClr val="tx2"/>
              </a:solidFill>
              <a:effectLst/>
              <a:latin typeface="+mj-lt"/>
              <a:ea typeface="+mj-ea"/>
              <a:cs typeface="+mj-cs"/>
            </a:endParaRPr>
          </a:p>
        </p:txBody>
      </p:sp>
      <p:sp>
        <p:nvSpPr>
          <p:cNvPr id="5" name="Text Placeholder 4"/>
          <p:cNvSpPr>
            <a:spLocks noGrp="1"/>
          </p:cNvSpPr>
          <p:nvPr>
            <p:ph sz="quarter" idx="1"/>
          </p:nvPr>
        </p:nvSpPr>
        <p:spPr/>
        <p:txBody>
          <a:bodyPr anchor="t" anchorCtr="0"/>
          <a:lstStyle/>
          <a:p>
            <a:pPr marL="342900" lvl="1" indent="-285750">
              <a:buFont typeface="Wingdings" panose="05000000000000000000" pitchFamily="2" charset="2"/>
              <a:buChar char="q"/>
            </a:pPr>
            <a:endParaRPr lang="en-US" sz="2800" kern="1200" dirty="0" smtClean="0">
              <a:solidFill>
                <a:schemeClr val="tx1"/>
              </a:solidFill>
              <a:effectLst/>
              <a:latin typeface="+mn-lt"/>
              <a:ea typeface="+mn-ea"/>
              <a:cs typeface="+mn-cs"/>
            </a:endParaRPr>
          </a:p>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Title IX prohibition against discrimination </a:t>
            </a:r>
            <a:r>
              <a:rPr lang="en-US" sz="1600" kern="1200" dirty="0" smtClean="0">
                <a:solidFill>
                  <a:schemeClr val="tx1"/>
                </a:solidFill>
                <a:effectLst/>
                <a:latin typeface="Wingdings"/>
                <a:ea typeface="Wingdings"/>
                <a:cs typeface="Wingdings"/>
                <a:sym typeface="Wingdings"/>
              </a:rPr>
              <a:t> </a:t>
            </a:r>
            <a:r>
              <a:rPr lang="en-US" sz="2800" dirty="0" smtClean="0">
                <a:sym typeface="Wingdings"/>
              </a:rPr>
              <a:t>prohibits sexual harassment</a:t>
            </a:r>
            <a:r>
              <a:rPr lang="en-US" sz="1800" dirty="0" smtClean="0">
                <a:sym typeface="Wingdings"/>
              </a:rPr>
              <a:t> </a:t>
            </a:r>
            <a:r>
              <a:rPr lang="en-US" sz="1800" dirty="0">
                <a:latin typeface="Wingdings"/>
                <a:ea typeface="Wingdings"/>
                <a:cs typeface="Wingdings"/>
                <a:sym typeface="Wingdings"/>
              </a:rPr>
              <a:t></a:t>
            </a:r>
            <a:r>
              <a:rPr lang="en-US" sz="2800" kern="1200" dirty="0" smtClean="0">
                <a:solidFill>
                  <a:schemeClr val="tx1"/>
                </a:solidFill>
                <a:effectLst/>
                <a:latin typeface="+mn-lt"/>
                <a:ea typeface="+mn-ea"/>
                <a:cs typeface="+mn-cs"/>
              </a:rPr>
              <a:t> prohibits sexual violence.</a:t>
            </a:r>
          </a:p>
          <a:p>
            <a:pPr marL="342900" lvl="1" indent="-285750">
              <a:buFont typeface="Wingdings" panose="05000000000000000000" pitchFamily="2" charset="2"/>
              <a:buChar char="q"/>
            </a:pPr>
            <a:r>
              <a:rPr lang="en-US" sz="2800" kern="1200" dirty="0" smtClean="0">
                <a:solidFill>
                  <a:schemeClr val="tx1"/>
                </a:solidFill>
                <a:effectLst/>
                <a:latin typeface="+mn-lt"/>
                <a:ea typeface="+mn-ea"/>
                <a:cs typeface="+mn-cs"/>
              </a:rPr>
              <a:t>Sexual violence refers to physical sexual acts perpetrated against a person’s will or where a person is incapable of giving consent due to slee</a:t>
            </a:r>
            <a:r>
              <a:rPr lang="en-US" sz="2800" dirty="0" smtClean="0"/>
              <a:t>p, or </a:t>
            </a:r>
            <a:r>
              <a:rPr lang="en-US" sz="2800" kern="1200" dirty="0" smtClean="0">
                <a:solidFill>
                  <a:schemeClr val="tx1"/>
                </a:solidFill>
                <a:effectLst/>
                <a:latin typeface="+mn-lt"/>
                <a:ea typeface="+mn-ea"/>
                <a:cs typeface="+mn-cs"/>
              </a:rPr>
              <a:t> the victim’s use of drugs or alcohol.</a:t>
            </a:r>
          </a:p>
          <a:p>
            <a:pPr marL="342900" lvl="1" indent="-285750">
              <a:buFont typeface="Wingdings" pitchFamily="2" charset="2"/>
              <a:buNone/>
            </a:pPr>
            <a:endParaRPr lang="en-US" sz="2400" dirty="0">
              <a:cs typeface="Arial" pitchFamily="34" charset="0"/>
            </a:endParaRPr>
          </a:p>
        </p:txBody>
      </p:sp>
      <p:sp>
        <p:nvSpPr>
          <p:cNvPr id="4" name="Slide Number Placeholder 3"/>
          <p:cNvSpPr>
            <a:spLocks noGrp="1"/>
          </p:cNvSpPr>
          <p:nvPr>
            <p:ph type="sldNum" sz="quarter" idx="11"/>
          </p:nvPr>
        </p:nvSpPr>
        <p:spPr/>
        <p:txBody>
          <a:bodyPr/>
          <a:lstStyle/>
          <a:p>
            <a:pPr>
              <a:defRPr/>
            </a:pPr>
            <a:fld id="{5936B0E7-82D4-4BA1-A6AB-63BAF2FE9516}"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8533290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the Hearing </a:t>
            </a:r>
            <a:r>
              <a:rPr lang="en-US" sz="4000" dirty="0" smtClean="0"/>
              <a:t>Cont’d</a:t>
            </a:r>
            <a:endParaRPr lang="en-US" sz="4000" dirty="0"/>
          </a:p>
        </p:txBody>
      </p:sp>
      <p:sp>
        <p:nvSpPr>
          <p:cNvPr id="3" name="Content Placeholder 2"/>
          <p:cNvSpPr>
            <a:spLocks noGrp="1"/>
          </p:cNvSpPr>
          <p:nvPr>
            <p:ph sz="quarter" idx="1"/>
          </p:nvPr>
        </p:nvSpPr>
        <p:spPr>
          <a:xfrm>
            <a:off x="537945" y="1880309"/>
            <a:ext cx="8153400" cy="4495800"/>
          </a:xfrm>
        </p:spPr>
        <p:txBody>
          <a:bodyPr anchor="ctr">
            <a:normAutofit fontScale="92500" lnSpcReduction="10000"/>
          </a:bodyPr>
          <a:lstStyle/>
          <a:p>
            <a:r>
              <a:rPr lang="en-US" dirty="0" smtClean="0"/>
              <a:t>Definition and purpose of the hearing</a:t>
            </a:r>
          </a:p>
          <a:p>
            <a:endParaRPr lang="en-US" dirty="0" smtClean="0"/>
          </a:p>
          <a:p>
            <a:r>
              <a:rPr lang="en-US" dirty="0" smtClean="0"/>
              <a:t>Length of hearing</a:t>
            </a:r>
          </a:p>
          <a:p>
            <a:endParaRPr lang="en-US" dirty="0" smtClean="0"/>
          </a:p>
          <a:p>
            <a:r>
              <a:rPr lang="en-US" dirty="0" smtClean="0"/>
              <a:t>How to prepare for a hearing</a:t>
            </a:r>
          </a:p>
          <a:p>
            <a:endParaRPr lang="en-US" dirty="0" smtClean="0"/>
          </a:p>
          <a:p>
            <a:r>
              <a:rPr lang="en-US" dirty="0" smtClean="0"/>
              <a:t>Outline of the hearing (who speaks when)</a:t>
            </a:r>
          </a:p>
          <a:p>
            <a:endParaRPr lang="en-US" dirty="0" smtClean="0"/>
          </a:p>
          <a:p>
            <a:r>
              <a:rPr lang="en-US" dirty="0" smtClean="0"/>
              <a:t>Communication protocols prior to the hearing</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90</a:t>
            </a:fld>
            <a:endParaRPr lang="en-US" dirty="0">
              <a:solidFill>
                <a:prstClr val="black"/>
              </a:solidFill>
            </a:endParaRPr>
          </a:p>
        </p:txBody>
      </p:sp>
    </p:spTree>
    <p:extLst>
      <p:ext uri="{BB962C8B-B14F-4D97-AF65-F5344CB8AC3E}">
        <p14:creationId xmlns:p14="http://schemas.microsoft.com/office/powerpoint/2010/main" val="33036647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the Hearing </a:t>
            </a:r>
            <a:r>
              <a:rPr lang="en-US" sz="4000" dirty="0"/>
              <a:t>Cont’d</a:t>
            </a:r>
            <a:endParaRPr lang="en-US" dirty="0"/>
          </a:p>
        </p:txBody>
      </p:sp>
      <p:sp>
        <p:nvSpPr>
          <p:cNvPr id="3" name="Content Placeholder 2"/>
          <p:cNvSpPr>
            <a:spLocks noGrp="1"/>
          </p:cNvSpPr>
          <p:nvPr>
            <p:ph sz="quarter" idx="1"/>
          </p:nvPr>
        </p:nvSpPr>
        <p:spPr>
          <a:xfrm>
            <a:off x="317486" y="1861635"/>
            <a:ext cx="8460009" cy="4495800"/>
          </a:xfrm>
        </p:spPr>
        <p:txBody>
          <a:bodyPr anchor="ctr">
            <a:normAutofit/>
          </a:bodyPr>
          <a:lstStyle/>
          <a:p>
            <a:pPr marL="0" indent="0">
              <a:buNone/>
            </a:pPr>
            <a:endParaRPr lang="en-US" dirty="0" smtClean="0"/>
          </a:p>
          <a:p>
            <a:r>
              <a:rPr lang="en-US" dirty="0" smtClean="0"/>
              <a:t>Role </a:t>
            </a:r>
            <a:r>
              <a:rPr lang="en-US" dirty="0"/>
              <a:t>of each participant in the </a:t>
            </a:r>
            <a:r>
              <a:rPr lang="en-US" dirty="0" smtClean="0"/>
              <a:t>hearing</a:t>
            </a:r>
          </a:p>
          <a:p>
            <a:r>
              <a:rPr lang="en-US" dirty="0" smtClean="0"/>
              <a:t>A </a:t>
            </a:r>
            <a:r>
              <a:rPr lang="en-US" dirty="0"/>
              <a:t>note about </a:t>
            </a:r>
            <a:r>
              <a:rPr lang="en-US" dirty="0" smtClean="0"/>
              <a:t>confidentiality</a:t>
            </a:r>
          </a:p>
          <a:p>
            <a:r>
              <a:rPr lang="en-US" dirty="0" smtClean="0"/>
              <a:t>Any </a:t>
            </a:r>
            <a:r>
              <a:rPr lang="en-US" dirty="0"/>
              <a:t>special set-up (e.g. Skype</a:t>
            </a:r>
            <a:r>
              <a:rPr lang="en-US" dirty="0" smtClean="0"/>
              <a:t>)</a:t>
            </a:r>
          </a:p>
          <a:p>
            <a:r>
              <a:rPr lang="en-US" dirty="0" smtClean="0"/>
              <a:t>Instructions for how the parties will ask questions</a:t>
            </a:r>
          </a:p>
          <a:p>
            <a:r>
              <a:rPr lang="en-US" dirty="0" smtClean="0"/>
              <a:t>Include</a:t>
            </a:r>
            <a:r>
              <a:rPr lang="en-US" dirty="0"/>
              <a:t>: room diagram, copy of policy/procedures</a:t>
            </a:r>
          </a:p>
          <a:p>
            <a:r>
              <a:rPr lang="en-US" dirty="0"/>
              <a:t>Contact Information of </a:t>
            </a:r>
            <a:r>
              <a:rPr lang="en-US" dirty="0" smtClean="0"/>
              <a:t>someone who can answer questions </a:t>
            </a:r>
            <a:r>
              <a:rPr lang="en-US" dirty="0"/>
              <a:t>and handle requests for accommodations</a:t>
            </a:r>
          </a:p>
          <a:p>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91</a:t>
            </a:fld>
            <a:endParaRPr lang="en-US" dirty="0">
              <a:solidFill>
                <a:prstClr val="black"/>
              </a:solidFill>
            </a:endParaRPr>
          </a:p>
        </p:txBody>
      </p:sp>
    </p:spTree>
    <p:extLst>
      <p:ext uri="{BB962C8B-B14F-4D97-AF65-F5344CB8AC3E}">
        <p14:creationId xmlns:p14="http://schemas.microsoft.com/office/powerpoint/2010/main" val="10465995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the </a:t>
            </a:r>
            <a:r>
              <a:rPr lang="en-US" dirty="0" smtClean="0"/>
              <a:t>Hearing </a:t>
            </a:r>
            <a:r>
              <a:rPr lang="en-US" sz="4000" dirty="0" smtClean="0"/>
              <a:t>Cont’d</a:t>
            </a:r>
            <a:r>
              <a:rPr lang="en-US" dirty="0" smtClean="0"/>
              <a:t>  A Reminder about Timelines</a:t>
            </a:r>
            <a:endParaRPr lang="en-US" dirty="0"/>
          </a:p>
        </p:txBody>
      </p:sp>
      <p:sp>
        <p:nvSpPr>
          <p:cNvPr id="3" name="Content Placeholder 2"/>
          <p:cNvSpPr>
            <a:spLocks noGrp="1"/>
          </p:cNvSpPr>
          <p:nvPr>
            <p:ph sz="quarter" idx="1"/>
          </p:nvPr>
        </p:nvSpPr>
        <p:spPr>
          <a:xfrm>
            <a:off x="537947" y="1942089"/>
            <a:ext cx="8153400" cy="4620761"/>
          </a:xfrm>
        </p:spPr>
        <p:txBody>
          <a:bodyPr anchor="ctr">
            <a:normAutofit lnSpcReduction="10000"/>
          </a:bodyPr>
          <a:lstStyle/>
          <a:p>
            <a:pPr marL="0" indent="0">
              <a:spcBef>
                <a:spcPts val="0"/>
              </a:spcBef>
              <a:buNone/>
            </a:pPr>
            <a:r>
              <a:rPr lang="en-US" sz="2200" b="1" dirty="0" smtClean="0">
                <a:solidFill>
                  <a:srgbClr val="3366FF"/>
                </a:solidFill>
              </a:rPr>
              <a:t>a</a:t>
            </a:r>
            <a:r>
              <a:rPr lang="en-US" sz="2200" b="1" dirty="0" smtClean="0"/>
              <a:t>. </a:t>
            </a:r>
            <a:r>
              <a:rPr lang="en-US" sz="2200" dirty="0" smtClean="0"/>
              <a:t>Not </a:t>
            </a:r>
            <a:r>
              <a:rPr lang="en-US" sz="2200" dirty="0"/>
              <a:t>less than ten (10) business days before the appeal hearing, the Hearing Coordinator will send written notice to the complainant and respondent of the hearing date, time, location and procedures. The notice will include a copy of the appeal(s) to be considered at the hearing </a:t>
            </a:r>
            <a:endParaRPr lang="en-US" sz="2200" dirty="0" smtClean="0"/>
          </a:p>
          <a:p>
            <a:pPr marL="0" indent="0">
              <a:spcBef>
                <a:spcPts val="0"/>
              </a:spcBef>
              <a:buNone/>
            </a:pPr>
            <a:r>
              <a:rPr lang="en-US" sz="2200" b="1" dirty="0" smtClean="0">
                <a:solidFill>
                  <a:srgbClr val="3366FF"/>
                </a:solidFill>
              </a:rPr>
              <a:t>b</a:t>
            </a:r>
            <a:r>
              <a:rPr lang="en-US" sz="2200" b="1" dirty="0" smtClean="0"/>
              <a:t>. </a:t>
            </a:r>
            <a:r>
              <a:rPr lang="en-US" sz="2200" dirty="0" smtClean="0"/>
              <a:t>Prior </a:t>
            </a:r>
            <a:r>
              <a:rPr lang="en-US" sz="2200" dirty="0"/>
              <a:t>to the hearing, the complainant and respondent will submit to the Appeal Body the information they intend to present at the appeal, including all documents to be presented, the names of all witnesses, and a brief summary of all witnesses’ expected testimony</a:t>
            </a:r>
            <a:r>
              <a:rPr lang="en-US" sz="2200" dirty="0" smtClean="0"/>
              <a:t>.</a:t>
            </a:r>
          </a:p>
          <a:p>
            <a:pPr marL="0" indent="0">
              <a:spcBef>
                <a:spcPts val="0"/>
              </a:spcBef>
              <a:buNone/>
            </a:pPr>
            <a:r>
              <a:rPr lang="en-US" sz="2200" b="1" dirty="0" smtClean="0">
                <a:solidFill>
                  <a:srgbClr val="3366FF"/>
                </a:solidFill>
              </a:rPr>
              <a:t>c. </a:t>
            </a:r>
            <a:r>
              <a:rPr lang="en-US" sz="2200" dirty="0" smtClean="0"/>
              <a:t>At </a:t>
            </a:r>
            <a:r>
              <a:rPr lang="en-US" sz="2200" dirty="0"/>
              <a:t>least two days prior to the appeal hearing, the complainant and respondent will receive copies of all the information that will be considered at the appeal hearing, including the names of potential witnesses and a summary of the information they are expected to provide.</a:t>
            </a:r>
          </a:p>
          <a:p>
            <a:pPr marL="0" indent="0">
              <a:spcBef>
                <a:spcPts val="0"/>
              </a:spcBef>
              <a:buNone/>
            </a:pPr>
            <a:endParaRPr lang="en-US" sz="2200" dirty="0"/>
          </a:p>
          <a:p>
            <a:pPr>
              <a:spcBef>
                <a:spcPts val="0"/>
              </a:spcBef>
            </a:pPr>
            <a:endParaRPr lang="en-US" sz="2200"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92</a:t>
            </a:fld>
            <a:endParaRPr lang="en-US" dirty="0">
              <a:solidFill>
                <a:prstClr val="black"/>
              </a:solidFill>
            </a:endParaRPr>
          </a:p>
        </p:txBody>
      </p:sp>
    </p:spTree>
    <p:extLst>
      <p:ext uri="{BB962C8B-B14F-4D97-AF65-F5344CB8AC3E}">
        <p14:creationId xmlns:p14="http://schemas.microsoft.com/office/powerpoint/2010/main" val="24653094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the Hearing </a:t>
            </a:r>
            <a:r>
              <a:rPr lang="en-US" sz="4000" dirty="0"/>
              <a:t>Cont’d</a:t>
            </a:r>
            <a:r>
              <a:rPr lang="en-US" dirty="0"/>
              <a:t>  A Reminder about </a:t>
            </a:r>
            <a:r>
              <a:rPr lang="en-US" dirty="0" smtClean="0"/>
              <a:t>Appeal Panel</a:t>
            </a:r>
            <a:endParaRPr lang="en-US" dirty="0"/>
          </a:p>
        </p:txBody>
      </p:sp>
      <p:sp>
        <p:nvSpPr>
          <p:cNvPr id="3" name="Content Placeholder 2"/>
          <p:cNvSpPr>
            <a:spLocks noGrp="1"/>
          </p:cNvSpPr>
          <p:nvPr>
            <p:ph sz="quarter" idx="1"/>
          </p:nvPr>
        </p:nvSpPr>
        <p:spPr>
          <a:xfrm>
            <a:off x="317486" y="1861635"/>
            <a:ext cx="8460009" cy="4495800"/>
          </a:xfrm>
        </p:spPr>
        <p:txBody>
          <a:bodyPr anchor="ctr">
            <a:normAutofit/>
          </a:bodyPr>
          <a:lstStyle/>
          <a:p>
            <a:pPr marL="0" indent="0">
              <a:buNone/>
            </a:pPr>
            <a:r>
              <a:rPr lang="en-US" dirty="0"/>
              <a:t>d. Prior to the appeal hearing and/or during the hearing, the Appeal Body may:</a:t>
            </a:r>
          </a:p>
          <a:p>
            <a:pPr lvl="1"/>
            <a:r>
              <a:rPr lang="en-US" dirty="0" err="1"/>
              <a:t>i</a:t>
            </a:r>
            <a:r>
              <a:rPr lang="en-US" dirty="0"/>
              <a:t>. Exclude information and/or witness testimony that is irrelevant in light of the grounds for appeal, not in dispute, or unduly repetitive. </a:t>
            </a:r>
            <a:endParaRPr lang="en-US" dirty="0" smtClean="0"/>
          </a:p>
          <a:p>
            <a:pPr lvl="1"/>
            <a:r>
              <a:rPr lang="en-US" dirty="0" smtClean="0"/>
              <a:t>ii</a:t>
            </a:r>
            <a:r>
              <a:rPr lang="en-US" dirty="0"/>
              <a:t>. Decide any procedural issues for the appeal hearing.</a:t>
            </a:r>
          </a:p>
          <a:p>
            <a:pPr lvl="1"/>
            <a:r>
              <a:rPr lang="en-US" dirty="0"/>
              <a:t>iii. Make any other determinations necessary to ensure an orderly, productive, and procedurally proper appeal hearing</a:t>
            </a:r>
            <a:r>
              <a:rPr lang="en-US" dirty="0" smtClean="0"/>
              <a:t>.</a:t>
            </a:r>
          </a:p>
          <a:p>
            <a:pPr lvl="2"/>
            <a:r>
              <a:rPr lang="en-US" dirty="0" smtClean="0"/>
              <a:t>Ensure record-keeping of these determinations</a:t>
            </a:r>
            <a:endParaRPr lang="en-US" dirty="0"/>
          </a:p>
          <a:p>
            <a:endParaRPr lang="en-US" dirty="0" smtClean="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93</a:t>
            </a:fld>
            <a:endParaRPr lang="en-US" dirty="0">
              <a:solidFill>
                <a:prstClr val="black"/>
              </a:solidFill>
            </a:endParaRPr>
          </a:p>
        </p:txBody>
      </p:sp>
    </p:spTree>
    <p:extLst>
      <p:ext uri="{BB962C8B-B14F-4D97-AF65-F5344CB8AC3E}">
        <p14:creationId xmlns:p14="http://schemas.microsoft.com/office/powerpoint/2010/main" val="3256528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include?  Exclude</a:t>
            </a:r>
            <a:endParaRPr lang="en-US" dirty="0"/>
          </a:p>
        </p:txBody>
      </p:sp>
      <p:sp>
        <p:nvSpPr>
          <p:cNvPr id="3" name="Content Placeholder 2"/>
          <p:cNvSpPr>
            <a:spLocks noGrp="1"/>
          </p:cNvSpPr>
          <p:nvPr>
            <p:ph sz="quarter" idx="1"/>
          </p:nvPr>
        </p:nvSpPr>
        <p:spPr/>
        <p:txBody>
          <a:bodyPr/>
          <a:lstStyle/>
          <a:p>
            <a:pPr marL="0" indent="0" algn="ctr">
              <a:buNone/>
            </a:pPr>
            <a:endParaRPr lang="en-US" sz="4400" dirty="0" smtClean="0"/>
          </a:p>
          <a:p>
            <a:pPr marL="0" indent="0" algn="ctr">
              <a:buNone/>
            </a:pPr>
            <a:endParaRPr lang="en-US" sz="4400" dirty="0"/>
          </a:p>
          <a:p>
            <a:pPr marL="0" indent="0" algn="ctr">
              <a:buNone/>
            </a:pPr>
            <a:r>
              <a:rPr lang="en-US" sz="4400" dirty="0" smtClean="0"/>
              <a:t>Go back to your issues list!</a:t>
            </a:r>
            <a:endParaRPr lang="en-US" sz="4400" dirty="0"/>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94</a:t>
            </a:fld>
            <a:endParaRPr lang="en-US" dirty="0">
              <a:solidFill>
                <a:prstClr val="black"/>
              </a:solidFill>
            </a:endParaRPr>
          </a:p>
        </p:txBody>
      </p:sp>
    </p:spTree>
    <p:extLst>
      <p:ext uri="{BB962C8B-B14F-4D97-AF65-F5344CB8AC3E}">
        <p14:creationId xmlns:p14="http://schemas.microsoft.com/office/powerpoint/2010/main" val="23090674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Anticipate</a:t>
            </a:r>
            <a:endParaRPr lang="en-US" dirty="0"/>
          </a:p>
        </p:txBody>
      </p:sp>
      <p:sp>
        <p:nvSpPr>
          <p:cNvPr id="3" name="Content Placeholder 2"/>
          <p:cNvSpPr>
            <a:spLocks noGrp="1"/>
          </p:cNvSpPr>
          <p:nvPr>
            <p:ph idx="1"/>
          </p:nvPr>
        </p:nvSpPr>
        <p:spPr/>
        <p:txBody>
          <a:bodyPr>
            <a:normAutofit/>
          </a:bodyPr>
          <a:lstStyle/>
          <a:p>
            <a:r>
              <a:rPr lang="en-US" dirty="0" smtClean="0"/>
              <a:t>One or both student parties in distress</a:t>
            </a:r>
          </a:p>
          <a:p>
            <a:r>
              <a:rPr lang="en-US" dirty="0" smtClean="0"/>
              <a:t>No shows (Panelist, key witness or party)</a:t>
            </a:r>
          </a:p>
          <a:p>
            <a:r>
              <a:rPr lang="en-US" dirty="0" smtClean="0"/>
              <a:t>Non-responsive party appears for hearing</a:t>
            </a:r>
          </a:p>
          <a:p>
            <a:r>
              <a:rPr lang="en-US" dirty="0" smtClean="0"/>
              <a:t>Conflict during hearing</a:t>
            </a:r>
          </a:p>
          <a:p>
            <a:r>
              <a:rPr lang="en-US" dirty="0" smtClean="0"/>
              <a:t>Disruptive advisors (attorneys, parents)</a:t>
            </a:r>
          </a:p>
          <a:p>
            <a:r>
              <a:rPr lang="en-US" dirty="0" smtClean="0"/>
              <a:t>Media/Protests</a:t>
            </a:r>
          </a:p>
          <a:p>
            <a:r>
              <a:rPr lang="en-US" dirty="0" smtClean="0"/>
              <a:t>Have a plan in place and get any support needed to execute the plan</a:t>
            </a:r>
          </a:p>
          <a:p>
            <a:endParaRPr lang="en-US" dirty="0" smtClean="0"/>
          </a:p>
        </p:txBody>
      </p:sp>
    </p:spTree>
    <p:extLst>
      <p:ext uri="{BB962C8B-B14F-4D97-AF65-F5344CB8AC3E}">
        <p14:creationId xmlns:p14="http://schemas.microsoft.com/office/powerpoint/2010/main" val="154624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Hearing</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Subtitle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Your To-Do List</a:t>
            </a:r>
            <a:endParaRPr lang="en-US" dirty="0"/>
          </a:p>
        </p:txBody>
      </p:sp>
    </p:spTree>
    <p:extLst>
      <p:ext uri="{BB962C8B-B14F-4D97-AF65-F5344CB8AC3E}">
        <p14:creationId xmlns:p14="http://schemas.microsoft.com/office/powerpoint/2010/main" val="1662200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Involved in a Hearing</a:t>
            </a:r>
            <a:endParaRPr lang="en-US" dirty="0"/>
          </a:p>
        </p:txBody>
      </p:sp>
      <p:sp>
        <p:nvSpPr>
          <p:cNvPr id="3" name="Content Placeholder 2"/>
          <p:cNvSpPr>
            <a:spLocks noGrp="1"/>
          </p:cNvSpPr>
          <p:nvPr>
            <p:ph sz="quarter" idx="2"/>
          </p:nvPr>
        </p:nvSpPr>
        <p:spPr/>
        <p:txBody>
          <a:bodyPr/>
          <a:lstStyle/>
          <a:p>
            <a:r>
              <a:rPr lang="en-US" dirty="0" smtClean="0"/>
              <a:t>Complainant(s)</a:t>
            </a:r>
          </a:p>
          <a:p>
            <a:r>
              <a:rPr lang="en-US" dirty="0" smtClean="0"/>
              <a:t>Respondent(s)</a:t>
            </a:r>
          </a:p>
          <a:p>
            <a:r>
              <a:rPr lang="en-US" dirty="0" smtClean="0"/>
              <a:t>Investigator</a:t>
            </a:r>
          </a:p>
          <a:p>
            <a:r>
              <a:rPr lang="en-US" dirty="0" smtClean="0"/>
              <a:t>Witnesses</a:t>
            </a:r>
          </a:p>
          <a:p>
            <a:r>
              <a:rPr lang="en-US" dirty="0" smtClean="0"/>
              <a:t>Hearing Body</a:t>
            </a:r>
          </a:p>
          <a:p>
            <a:r>
              <a:rPr lang="en-US" dirty="0" smtClean="0"/>
              <a:t>Hearing Coordinator (if you have one)</a:t>
            </a:r>
            <a:endParaRPr lang="en-US" dirty="0"/>
          </a:p>
        </p:txBody>
      </p:sp>
      <p:sp>
        <p:nvSpPr>
          <p:cNvPr id="4" name="Content Placeholder 3"/>
          <p:cNvSpPr>
            <a:spLocks noGrp="1"/>
          </p:cNvSpPr>
          <p:nvPr>
            <p:ph sz="quarter" idx="4"/>
          </p:nvPr>
        </p:nvSpPr>
        <p:spPr/>
        <p:txBody>
          <a:bodyPr/>
          <a:lstStyle/>
          <a:p>
            <a:r>
              <a:rPr lang="en-US" dirty="0" smtClean="0"/>
              <a:t>Advisors</a:t>
            </a:r>
          </a:p>
          <a:p>
            <a:r>
              <a:rPr lang="en-US" dirty="0" smtClean="0"/>
              <a:t>Support Persons</a:t>
            </a:r>
          </a:p>
          <a:p>
            <a:r>
              <a:rPr lang="en-US" dirty="0" smtClean="0"/>
              <a:t>Parents</a:t>
            </a:r>
          </a:p>
          <a:p>
            <a:r>
              <a:rPr lang="en-US" dirty="0" smtClean="0"/>
              <a:t>Friends</a:t>
            </a:r>
          </a:p>
          <a:p>
            <a:r>
              <a:rPr lang="en-US" dirty="0" smtClean="0"/>
              <a:t>Outside Counsel</a:t>
            </a:r>
            <a:endParaRPr lang="en-US" dirty="0"/>
          </a:p>
        </p:txBody>
      </p:sp>
      <p:sp>
        <p:nvSpPr>
          <p:cNvPr id="5" name="Text Placeholder 4"/>
          <p:cNvSpPr>
            <a:spLocks noGrp="1"/>
          </p:cNvSpPr>
          <p:nvPr>
            <p:ph type="body" sz="quarter" idx="1"/>
          </p:nvPr>
        </p:nvSpPr>
        <p:spPr/>
        <p:txBody>
          <a:bodyPr/>
          <a:lstStyle/>
          <a:p>
            <a:pPr algn="ctr"/>
            <a:r>
              <a:rPr lang="en-US" dirty="0" smtClean="0"/>
              <a:t>ACTIVE Participants</a:t>
            </a:r>
            <a:endParaRPr lang="en-US" dirty="0"/>
          </a:p>
        </p:txBody>
      </p:sp>
      <p:sp>
        <p:nvSpPr>
          <p:cNvPr id="6" name="Text Placeholder 5"/>
          <p:cNvSpPr>
            <a:spLocks noGrp="1"/>
          </p:cNvSpPr>
          <p:nvPr>
            <p:ph type="body" sz="quarter" idx="3"/>
          </p:nvPr>
        </p:nvSpPr>
        <p:spPr>
          <a:xfrm>
            <a:off x="4670744" y="1763140"/>
            <a:ext cx="4041775" cy="639762"/>
          </a:xfrm>
        </p:spPr>
        <p:txBody>
          <a:bodyPr/>
          <a:lstStyle/>
          <a:p>
            <a:pPr algn="ctr"/>
            <a:r>
              <a:rPr lang="en-US" dirty="0" smtClean="0"/>
              <a:t>INACTIVE Participants</a:t>
            </a:r>
            <a:endParaRPr lang="en-US" dirty="0"/>
          </a:p>
        </p:txBody>
      </p:sp>
      <p:sp>
        <p:nvSpPr>
          <p:cNvPr id="8" name="Slide Number Placeholder 7"/>
          <p:cNvSpPr>
            <a:spLocks noGrp="1"/>
          </p:cNvSpPr>
          <p:nvPr>
            <p:ph type="sldNum" sz="quarter" idx="12"/>
          </p:nvPr>
        </p:nvSpPr>
        <p:spPr/>
        <p:txBody>
          <a:bodyPr/>
          <a:lstStyle/>
          <a:p>
            <a:pPr>
              <a:defRPr/>
            </a:pPr>
            <a:fld id="{A637336A-7063-476E-8A27-5DB388312D11}" type="slidenum">
              <a:rPr lang="en-US" smtClean="0">
                <a:solidFill>
                  <a:prstClr val="black"/>
                </a:solidFill>
              </a:rPr>
              <a:pPr>
                <a:defRPr/>
              </a:pPr>
              <a:t>97</a:t>
            </a:fld>
            <a:endParaRPr lang="en-US" dirty="0">
              <a:solidFill>
                <a:prstClr val="black"/>
              </a:solidFill>
            </a:endParaRPr>
          </a:p>
        </p:txBody>
      </p:sp>
    </p:spTree>
    <p:extLst>
      <p:ext uri="{BB962C8B-B14F-4D97-AF65-F5344CB8AC3E}">
        <p14:creationId xmlns:p14="http://schemas.microsoft.com/office/powerpoint/2010/main" val="39865026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Logistics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Room set up</a:t>
            </a:r>
          </a:p>
          <a:p>
            <a:r>
              <a:rPr lang="en-US" dirty="0" smtClean="0"/>
              <a:t>Water</a:t>
            </a:r>
          </a:p>
          <a:p>
            <a:r>
              <a:rPr lang="en-US" dirty="0" smtClean="0"/>
              <a:t>Kleenex</a:t>
            </a:r>
          </a:p>
          <a:p>
            <a:r>
              <a:rPr lang="en-US" dirty="0" smtClean="0"/>
              <a:t>Partition/Screen</a:t>
            </a:r>
          </a:p>
          <a:p>
            <a:r>
              <a:rPr lang="en-US" dirty="0" smtClean="0"/>
              <a:t>Cover any </a:t>
            </a:r>
            <a:r>
              <a:rPr lang="en-US" dirty="0"/>
              <a:t>w</a:t>
            </a:r>
            <a:r>
              <a:rPr lang="en-US" dirty="0" smtClean="0"/>
              <a:t>indows into the room</a:t>
            </a:r>
          </a:p>
          <a:p>
            <a:r>
              <a:rPr lang="en-US" dirty="0" smtClean="0"/>
              <a:t>Assigned seats</a:t>
            </a:r>
          </a:p>
          <a:p>
            <a:pPr lvl="1"/>
            <a:r>
              <a:rPr lang="en-US" dirty="0" smtClean="0"/>
              <a:t>Tip: Use name tents</a:t>
            </a:r>
          </a:p>
          <a:p>
            <a:r>
              <a:rPr lang="en-US" dirty="0" smtClean="0"/>
              <a:t>Hearing Body arrives 15-30 min prior to hearing start time</a:t>
            </a:r>
          </a:p>
          <a:p>
            <a:r>
              <a:rPr lang="en-US" dirty="0" smtClean="0"/>
              <a:t>Parties arrive 15 min prior to hearing start time</a:t>
            </a:r>
          </a:p>
        </p:txBody>
      </p:sp>
    </p:spTree>
    <p:extLst>
      <p:ext uri="{BB962C8B-B14F-4D97-AF65-F5344CB8AC3E}">
        <p14:creationId xmlns:p14="http://schemas.microsoft.com/office/powerpoint/2010/main" val="2468754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Logistics</a:t>
            </a:r>
            <a:endParaRPr lang="en-US" dirty="0"/>
          </a:p>
        </p:txBody>
      </p:sp>
      <p:sp>
        <p:nvSpPr>
          <p:cNvPr id="3" name="Content Placeholder 2"/>
          <p:cNvSpPr>
            <a:spLocks noGrp="1"/>
          </p:cNvSpPr>
          <p:nvPr>
            <p:ph sz="quarter" idx="1"/>
          </p:nvPr>
        </p:nvSpPr>
        <p:spPr>
          <a:xfrm>
            <a:off x="612648" y="1600199"/>
            <a:ext cx="8153400" cy="4823631"/>
          </a:xfrm>
        </p:spPr>
        <p:txBody>
          <a:bodyPr>
            <a:normAutofit fontScale="92500" lnSpcReduction="10000"/>
          </a:bodyPr>
          <a:lstStyle/>
          <a:p>
            <a:r>
              <a:rPr lang="en-US" dirty="0" smtClean="0"/>
              <a:t>Recording </a:t>
            </a:r>
            <a:r>
              <a:rPr lang="en-US" dirty="0"/>
              <a:t>the hearing</a:t>
            </a:r>
          </a:p>
          <a:p>
            <a:pPr lvl="1"/>
            <a:r>
              <a:rPr lang="en-US" dirty="0"/>
              <a:t>Who records?</a:t>
            </a:r>
          </a:p>
          <a:p>
            <a:pPr lvl="1"/>
            <a:r>
              <a:rPr lang="en-US" dirty="0" smtClean="0"/>
              <a:t>What </a:t>
            </a:r>
            <a:r>
              <a:rPr lang="en-US" dirty="0"/>
              <a:t>happens if the recording </a:t>
            </a:r>
            <a:r>
              <a:rPr lang="en-US" dirty="0" smtClean="0"/>
              <a:t>fails?</a:t>
            </a:r>
          </a:p>
          <a:p>
            <a:r>
              <a:rPr lang="en-US" dirty="0" smtClean="0"/>
              <a:t>Notes and Meeting Materials</a:t>
            </a:r>
          </a:p>
          <a:p>
            <a:pPr lvl="1"/>
            <a:r>
              <a:rPr lang="en-US" dirty="0" smtClean="0"/>
              <a:t>Who gets to keep what</a:t>
            </a:r>
          </a:p>
          <a:p>
            <a:r>
              <a:rPr lang="en-US" dirty="0" smtClean="0"/>
              <a:t>Breaks</a:t>
            </a:r>
          </a:p>
          <a:p>
            <a:pPr lvl="1"/>
            <a:r>
              <a:rPr lang="en-US" dirty="0" smtClean="0"/>
              <a:t>Coordinated entrances and exits when using a partition</a:t>
            </a:r>
          </a:p>
          <a:p>
            <a:r>
              <a:rPr lang="en-US" dirty="0" smtClean="0"/>
              <a:t>Electronic Devices</a:t>
            </a:r>
          </a:p>
          <a:p>
            <a:pPr lvl="1"/>
            <a:r>
              <a:rPr lang="en-US" dirty="0" smtClean="0"/>
              <a:t>Laptops</a:t>
            </a:r>
          </a:p>
          <a:p>
            <a:pPr lvl="1"/>
            <a:r>
              <a:rPr lang="en-US" dirty="0" smtClean="0"/>
              <a:t>No other recording devices</a:t>
            </a:r>
          </a:p>
          <a:p>
            <a:pPr lvl="2"/>
            <a:r>
              <a:rPr lang="en-US" dirty="0" smtClean="0"/>
              <a:t>Tip: announce no use of phones to record</a:t>
            </a:r>
          </a:p>
        </p:txBody>
      </p:sp>
      <p:sp>
        <p:nvSpPr>
          <p:cNvPr id="4" name="Slide Number Placeholder 3"/>
          <p:cNvSpPr>
            <a:spLocks noGrp="1"/>
          </p:cNvSpPr>
          <p:nvPr>
            <p:ph type="sldNum" sz="quarter" idx="11"/>
          </p:nvPr>
        </p:nvSpPr>
        <p:spPr/>
        <p:txBody>
          <a:bodyPr/>
          <a:lstStyle/>
          <a:p>
            <a:pPr>
              <a:defRPr/>
            </a:pPr>
            <a:fld id="{5AD50251-0EBE-4E28-AA23-60F70ABDB1FF}" type="slidenum">
              <a:rPr lang="en-US" smtClean="0">
                <a:solidFill>
                  <a:prstClr val="black"/>
                </a:solidFill>
              </a:rPr>
              <a:pPr>
                <a:defRPr/>
              </a:pPr>
              <a:t>99</a:t>
            </a:fld>
            <a:endParaRPr lang="en-US" dirty="0">
              <a:solidFill>
                <a:prstClr val="black"/>
              </a:solidFill>
            </a:endParaRPr>
          </a:p>
        </p:txBody>
      </p:sp>
    </p:spTree>
    <p:extLst>
      <p:ext uri="{BB962C8B-B14F-4D97-AF65-F5344CB8AC3E}">
        <p14:creationId xmlns:p14="http://schemas.microsoft.com/office/powerpoint/2010/main" val="29215562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PPT template">
      <a:dk1>
        <a:srgbClr val="535353"/>
      </a:dk1>
      <a:lt1>
        <a:srgbClr val="FFFFFF"/>
      </a:lt1>
      <a:dk2>
        <a:srgbClr val="535353"/>
      </a:dk2>
      <a:lt2>
        <a:srgbClr val="FFFFFF"/>
      </a:lt2>
      <a:accent1>
        <a:srgbClr val="0F7EC5"/>
      </a:accent1>
      <a:accent2>
        <a:srgbClr val="11A1FF"/>
      </a:accent2>
      <a:accent3>
        <a:srgbClr val="FECB0A"/>
      </a:accent3>
      <a:accent4>
        <a:srgbClr val="FFF644"/>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10936</TotalTime>
  <Words>6668</Words>
  <Application>Microsoft Office PowerPoint</Application>
  <PresentationFormat>On-screen Show (4:3)</PresentationFormat>
  <Paragraphs>994</Paragraphs>
  <Slides>126</Slides>
  <Notes>30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126</vt:i4>
      </vt:variant>
    </vt:vector>
  </HeadingPairs>
  <TitlesOfParts>
    <vt:vector size="141" baseType="lpstr">
      <vt:lpstr>Arial</vt:lpstr>
      <vt:lpstr>Avenir Black Oblique</vt:lpstr>
      <vt:lpstr>Avenir Book</vt:lpstr>
      <vt:lpstr>Avenir Heavy</vt:lpstr>
      <vt:lpstr>Ayuthaya</vt:lpstr>
      <vt:lpstr>Calibri</vt:lpstr>
      <vt:lpstr>Chalkboard</vt:lpstr>
      <vt:lpstr>Comic Sans MS</vt:lpstr>
      <vt:lpstr>Kievit Offc Pro Medium</vt:lpstr>
      <vt:lpstr>Tw Cen MT</vt:lpstr>
      <vt:lpstr>Wingdings</vt:lpstr>
      <vt:lpstr>Wingdings 2</vt:lpstr>
      <vt:lpstr>Office Theme</vt:lpstr>
      <vt:lpstr>Median</vt:lpstr>
      <vt:lpstr>Acrobat Document</vt:lpstr>
      <vt:lpstr>PowerPoint Presentation</vt:lpstr>
      <vt:lpstr>Prohibited Conduct</vt:lpstr>
      <vt:lpstr>UC’s Legal Responsibilities:</vt:lpstr>
      <vt:lpstr> California Education Code section 67386 </vt:lpstr>
      <vt:lpstr>Education Code section 67386 (cont.)</vt:lpstr>
      <vt:lpstr>Education Code section 67386 (cont.)</vt:lpstr>
      <vt:lpstr>Education Code section 67386 (cont.)</vt:lpstr>
      <vt:lpstr>VAWA:  Policy and Procedural Requirements</vt:lpstr>
      <vt:lpstr>OCR Guidance:  Sexual Violence = Sexual Harassment</vt:lpstr>
      <vt:lpstr>Title IX Violation? Policy Violation?</vt:lpstr>
      <vt:lpstr>PowerPoint Presentation</vt:lpstr>
      <vt:lpstr>Before the case comes to you</vt:lpstr>
      <vt:lpstr>After The Appeal Hearing</vt:lpstr>
      <vt:lpstr>Second Appeal</vt:lpstr>
      <vt:lpstr>Throughout the process – Equal Rights for Each Party</vt:lpstr>
      <vt:lpstr>“Due Process”</vt:lpstr>
      <vt:lpstr>General Components of Due Process</vt:lpstr>
      <vt:lpstr>Due Process in Academic Institutions</vt:lpstr>
      <vt:lpstr>Timeframes</vt:lpstr>
      <vt:lpstr>Sanctions</vt:lpstr>
      <vt:lpstr>Sanctions, cont’d </vt:lpstr>
      <vt:lpstr>Sanctions</vt:lpstr>
      <vt:lpstr>Sanctions, cont’d</vt:lpstr>
      <vt:lpstr>Striking a Balance</vt:lpstr>
      <vt:lpstr>Striking a Balance</vt:lpstr>
      <vt:lpstr>Elements of Due Process / Fair Process In Student Conduct Proceedings</vt:lpstr>
      <vt:lpstr>How Does This Apply to Appeals?</vt:lpstr>
      <vt:lpstr>Striking a Balance at the Hearing</vt:lpstr>
      <vt:lpstr>Evidence</vt:lpstr>
      <vt:lpstr>Drugs, Alcohol, and Consent</vt:lpstr>
      <vt:lpstr>Documenting Incapacitation</vt:lpstr>
      <vt:lpstr>Appeals Basics – Grounds for Appeal #1</vt:lpstr>
      <vt:lpstr>Ground #1</vt:lpstr>
      <vt:lpstr>Ground #2</vt:lpstr>
      <vt:lpstr>Ground #3</vt:lpstr>
      <vt:lpstr>Ground #4</vt:lpstr>
      <vt:lpstr>And Remember</vt:lpstr>
      <vt:lpstr>PowerPoint Presentation</vt:lpstr>
      <vt:lpstr>Pre-Hearing Analysis</vt:lpstr>
      <vt:lpstr>TOP 10 THINGS TO DO TO PREPARE FOR AN APPEAL HEARING</vt:lpstr>
      <vt:lpstr>Do Not Panic</vt:lpstr>
      <vt:lpstr>Collect Your Documents</vt:lpstr>
      <vt:lpstr>The “Rules of the Road”</vt:lpstr>
      <vt:lpstr>The “Rules of the Road”</vt:lpstr>
      <vt:lpstr>The “Rules of the Road”</vt:lpstr>
      <vt:lpstr>The “Rules of the Road” Error Correction</vt:lpstr>
      <vt:lpstr>The “Rules of the Road” Error Correction</vt:lpstr>
      <vt:lpstr>The “Rules of the Road” Error Correction: Ground 1</vt:lpstr>
      <vt:lpstr>The “Rules of the Road” Error Correction: Ground 2</vt:lpstr>
      <vt:lpstr>The “Rules of the Road” Error Correction: Ground 4</vt:lpstr>
      <vt:lpstr>The “Rules of the Road” First Ever Reviewer/From the Beginning</vt:lpstr>
      <vt:lpstr>The “Rules of the Road” First Reviewer/From the Beginning: Ground 3</vt:lpstr>
      <vt:lpstr>UCR Process</vt:lpstr>
      <vt:lpstr>Anatomy of a Hearing</vt:lpstr>
      <vt:lpstr>Hearing = Administrative Proceeding</vt:lpstr>
      <vt:lpstr>Stages of the Process</vt:lpstr>
      <vt:lpstr>PRE-HEARING</vt:lpstr>
      <vt:lpstr>The “Appeal Letter(s)”</vt:lpstr>
      <vt:lpstr>The “Appeal Letter(s)”</vt:lpstr>
      <vt:lpstr>The “Appeal Letter(s)”</vt:lpstr>
      <vt:lpstr>The “Appeal Letter(s)”</vt:lpstr>
      <vt:lpstr>The “Appeal Letter(s)”</vt:lpstr>
      <vt:lpstr>The “Appeal Letter(s)”</vt:lpstr>
      <vt:lpstr>The “Appeal Letter(s)”</vt:lpstr>
      <vt:lpstr>The Appeal Letter(s): Your Issue List</vt:lpstr>
      <vt:lpstr>The Appeal Letter(s): Your Issue List</vt:lpstr>
      <vt:lpstr>The Appeal Letter(s): Your Issue List</vt:lpstr>
      <vt:lpstr>Celebrate!</vt:lpstr>
      <vt:lpstr>Review the “Information.”</vt:lpstr>
      <vt:lpstr>The Information: Grounds 1, 2 and 4.</vt:lpstr>
      <vt:lpstr>The Information: Ground 3.</vt:lpstr>
      <vt:lpstr>Hearing Body Role</vt:lpstr>
      <vt:lpstr>Hearing Body Role</vt:lpstr>
      <vt:lpstr>Hearing Coordinator Role</vt:lpstr>
      <vt:lpstr>Hearing Coordinator Role</vt:lpstr>
      <vt:lpstr>Hearing Coordinator Role</vt:lpstr>
      <vt:lpstr>Location and Layout  of Hearing Rooms</vt:lpstr>
      <vt:lpstr>Scheduling Logistics </vt:lpstr>
      <vt:lpstr>PowerPoint Presentation</vt:lpstr>
      <vt:lpstr>Hearing Rooms - Logistics</vt:lpstr>
      <vt:lpstr>Pre-Hearing Meetings</vt:lpstr>
      <vt:lpstr>Hearing Room Set-Up</vt:lpstr>
      <vt:lpstr>PowerPoint Presentation</vt:lpstr>
      <vt:lpstr>Materials Available at the Hearing</vt:lpstr>
      <vt:lpstr>Additional Hearing Materials </vt:lpstr>
      <vt:lpstr>Witness Room Materials</vt:lpstr>
      <vt:lpstr>And, Finally…</vt:lpstr>
      <vt:lpstr>Pre-Hearing Communications</vt:lpstr>
      <vt:lpstr>Communicating the Hearing  Notify at Least 10 Business Days Before</vt:lpstr>
      <vt:lpstr>Communicating the Hearing Cont’d</vt:lpstr>
      <vt:lpstr>Communicating the Hearing Cont’d</vt:lpstr>
      <vt:lpstr>Communicating the Hearing Cont’d  A Reminder about Timelines</vt:lpstr>
      <vt:lpstr>Communicating the Hearing Cont’d  A Reminder about Appeal Panel</vt:lpstr>
      <vt:lpstr>What to include?  Exclude</vt:lpstr>
      <vt:lpstr>What to Anticipate</vt:lpstr>
      <vt:lpstr>The Hearing</vt:lpstr>
      <vt:lpstr>Individuals Involved in a Hearing</vt:lpstr>
      <vt:lpstr>Hearing Logistics</vt:lpstr>
      <vt:lpstr>Hearing Logistics</vt:lpstr>
      <vt:lpstr>Hearing Communications</vt:lpstr>
      <vt:lpstr>New Evidence</vt:lpstr>
      <vt:lpstr>What to Anticipate During the Hearing?</vt:lpstr>
      <vt:lpstr>Post-hearing</vt:lpstr>
      <vt:lpstr>Post-Hearing Logistics</vt:lpstr>
      <vt:lpstr>Post-Hearing Communications</vt:lpstr>
      <vt:lpstr>Post-Hearing: What to Anticipate?</vt:lpstr>
      <vt:lpstr>Do You Have Any of the Following?</vt:lpstr>
      <vt:lpstr>Trauma</vt:lpstr>
      <vt:lpstr>Trauma, and Common Myths About Sex Assault</vt:lpstr>
      <vt:lpstr>Fundamental Fairness in a Trauma-Informed Hearing Process</vt:lpstr>
      <vt:lpstr>Asking Questions</vt:lpstr>
      <vt:lpstr>Asking Questions, Cont’d</vt:lpstr>
      <vt:lpstr>Before You End the Hearing:  Pause</vt:lpstr>
      <vt:lpstr>The Hearing Is Over:  Now What?</vt:lpstr>
      <vt:lpstr>Deliberating</vt:lpstr>
      <vt:lpstr>Options</vt:lpstr>
      <vt:lpstr>The Task</vt:lpstr>
      <vt:lpstr>Writing the Report</vt:lpstr>
      <vt:lpstr>What do you communicate?</vt:lpstr>
      <vt:lpstr>Deliberating</vt:lpstr>
      <vt:lpstr>Options</vt:lpstr>
      <vt:lpstr>The Task</vt:lpstr>
      <vt:lpstr>Writing the Report</vt:lpstr>
      <vt:lpstr>What do you communicate?</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David Bergquist</cp:lastModifiedBy>
  <cp:revision>676</cp:revision>
  <cp:lastPrinted>2011-06-29T23:27:19Z</cp:lastPrinted>
  <dcterms:created xsi:type="dcterms:W3CDTF">2015-09-11T18:49:41Z</dcterms:created>
  <dcterms:modified xsi:type="dcterms:W3CDTF">2016-06-06T08:20:52Z</dcterms:modified>
</cp:coreProperties>
</file>