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65" r:id="rId4"/>
    <p:sldId id="302" r:id="rId5"/>
    <p:sldId id="340" r:id="rId6"/>
    <p:sldId id="341" r:id="rId7"/>
    <p:sldId id="330" r:id="rId8"/>
    <p:sldId id="281" r:id="rId9"/>
    <p:sldId id="283" r:id="rId10"/>
    <p:sldId id="285" r:id="rId11"/>
    <p:sldId id="287" r:id="rId12"/>
    <p:sldId id="288" r:id="rId13"/>
    <p:sldId id="286" r:id="rId14"/>
    <p:sldId id="289" r:id="rId15"/>
    <p:sldId id="290" r:id="rId16"/>
    <p:sldId id="291" r:id="rId17"/>
    <p:sldId id="292" r:id="rId18"/>
    <p:sldId id="297" r:id="rId19"/>
    <p:sldId id="298" r:id="rId20"/>
    <p:sldId id="301" r:id="rId21"/>
    <p:sldId id="331" r:id="rId22"/>
    <p:sldId id="332" r:id="rId23"/>
    <p:sldId id="270" r:id="rId24"/>
    <p:sldId id="333" r:id="rId25"/>
    <p:sldId id="334" r:id="rId26"/>
    <p:sldId id="339" r:id="rId27"/>
    <p:sldId id="337" r:id="rId28"/>
    <p:sldId id="338"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48B4AC1-120E-4838-9593-E7E712592BEA}" type="datetimeFigureOut">
              <a:rPr lang="en-US" smtClean="0"/>
              <a:t>3/28/2019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DAE3F14-35C3-48F1-9E1F-D951E026715B}" type="slidenum">
              <a:rPr lang="en-US" smtClean="0"/>
              <a:t>‹#›</a:t>
            </a:fld>
            <a:endParaRPr lang="en-US" dirty="0"/>
          </a:p>
        </p:txBody>
      </p:sp>
    </p:spTree>
    <p:extLst>
      <p:ext uri="{BB962C8B-B14F-4D97-AF65-F5344CB8AC3E}">
        <p14:creationId xmlns:p14="http://schemas.microsoft.com/office/powerpoint/2010/main" val="104099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55C006-3F48-4823-AD3C-0FD3CFDEB376}"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452EBC-C140-4599-9AFC-ABC8BBD1843E}"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A695C5-A77F-42E5-8B70-5914ACD723BB}"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A5664C-8234-4EF1-A662-7F2D8C22E043}"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D132D-CDEB-463D-8A1F-2F4E99205FB7}"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C970E-D80D-4EC7-9C8E-AAB466B8F262}"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9B306-3E73-4A6E-9457-3AC11B4CAB9C}"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2DD32-CBCB-4769-851A-101C8B355DB1}"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036EE-075C-4AA8-A126-69A3479811BC}"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F3BD24-09F5-4C3C-B485-8543EC59E464}"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A3E7F6-9013-4C5D-A94C-31467C989E6E}"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dirty="0" smtClean="0"/>
              <a:t>Attorney-Client Priv. Comm</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CBC20A-0F30-499A-9FFF-8DCB2E2D9614}" type="datetime1">
              <a:rPr lang="en-US" smtClean="0"/>
              <a:t>3/28/2019</a:t>
            </a:fld>
            <a:endParaRPr lang="en-US" dirty="0"/>
          </a:p>
        </p:txBody>
      </p:sp>
      <p:sp>
        <p:nvSpPr>
          <p:cNvPr id="8" name="Footer Placeholder 7"/>
          <p:cNvSpPr>
            <a:spLocks noGrp="1"/>
          </p:cNvSpPr>
          <p:nvPr>
            <p:ph type="ftr" sz="quarter" idx="11"/>
          </p:nvPr>
        </p:nvSpPr>
        <p:spPr/>
        <p:txBody>
          <a:bodyPr/>
          <a:lstStyle/>
          <a:p>
            <a:r>
              <a:rPr lang="en-US" dirty="0" smtClean="0"/>
              <a:t>Attorney-Client Priv. Comm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D0C12E-F012-4239-BC8F-7DD85E868E95}"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smtClean="0"/>
              <a:t>Attorney-Client Priv. Comm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D28B-B231-4F3F-A6AB-05C8AA3C8E00}" type="datetime1">
              <a:rPr lang="en-US" smtClean="0"/>
              <a:t>3/28/2019</a:t>
            </a:fld>
            <a:endParaRPr lang="en-US" dirty="0"/>
          </a:p>
        </p:txBody>
      </p:sp>
      <p:sp>
        <p:nvSpPr>
          <p:cNvPr id="3" name="Footer Placeholder 2"/>
          <p:cNvSpPr>
            <a:spLocks noGrp="1"/>
          </p:cNvSpPr>
          <p:nvPr>
            <p:ph type="ftr" sz="quarter" idx="11"/>
          </p:nvPr>
        </p:nvSpPr>
        <p:spPr/>
        <p:txBody>
          <a:bodyPr/>
          <a:lstStyle/>
          <a:p>
            <a:r>
              <a:rPr lang="en-US" dirty="0" smtClean="0"/>
              <a:t>Attorney-Client Priv. Comm</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A94137-330D-4B26-B8DD-5BA1B0F8FA48}"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dirty="0" smtClean="0"/>
              <a:t>Attorney-Client Priv. Comm</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smtClean="0"/>
              <a:t>Attorney-Client Priv. Comm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41B2880D-19B4-4137-BBBF-48885D584A05}" type="datetime1">
              <a:rPr lang="en-US" smtClean="0"/>
              <a:t>3/28/2019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6A8FC5-952F-41FE-971E-DC609124CF47}" type="datetime1">
              <a:rPr lang="en-US" smtClean="0"/>
              <a:t>3/28/2019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Attorney-Client Priv. Comm</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41195"/>
            <a:ext cx="7766936" cy="3381720"/>
          </a:xfrm>
        </p:spPr>
        <p:txBody>
          <a:bodyPr/>
          <a:lstStyle/>
          <a:p>
            <a:pPr algn="ctr"/>
            <a:r>
              <a:rPr lang="en-US" sz="3600" dirty="0" smtClean="0"/>
              <a:t>UNIVERSITY </a:t>
            </a:r>
            <a:br>
              <a:rPr lang="en-US" sz="3600" dirty="0" smtClean="0"/>
            </a:br>
            <a:r>
              <a:rPr lang="en-US" sz="3600" dirty="0" smtClean="0"/>
              <a:t>DUTY OF CARE</a:t>
            </a:r>
            <a:br>
              <a:rPr lang="en-US" sz="3600" dirty="0" smtClean="0"/>
            </a:br>
            <a:r>
              <a:rPr lang="en-US" sz="3600" dirty="0" smtClean="0"/>
              <a:t>&amp; </a:t>
            </a:r>
            <a:br>
              <a:rPr lang="en-US" sz="3600" dirty="0" smtClean="0"/>
            </a:br>
            <a:r>
              <a:rPr lang="en-US" sz="3600" dirty="0" smtClean="0"/>
              <a:t>INVOLUNTARY LEAVE POLICY</a:t>
            </a:r>
            <a:endParaRPr lang="en-US" sz="4000" dirty="0"/>
          </a:p>
        </p:txBody>
      </p:sp>
      <p:sp>
        <p:nvSpPr>
          <p:cNvPr id="3" name="Subtitle 2"/>
          <p:cNvSpPr>
            <a:spLocks noGrp="1"/>
          </p:cNvSpPr>
          <p:nvPr>
            <p:ph type="subTitle" idx="1"/>
          </p:nvPr>
        </p:nvSpPr>
        <p:spPr>
          <a:xfrm>
            <a:off x="1507067" y="4073979"/>
            <a:ext cx="7766936" cy="1810733"/>
          </a:xfrm>
        </p:spPr>
        <p:txBody>
          <a:bodyPr>
            <a:noAutofit/>
          </a:bodyPr>
          <a:lstStyle/>
          <a:p>
            <a:r>
              <a:rPr lang="en-US" sz="2000" dirty="0" smtClean="0"/>
              <a:t>Presented on March 19, 2019</a:t>
            </a:r>
          </a:p>
          <a:p>
            <a:r>
              <a:rPr lang="en-US" sz="2000" dirty="0" smtClean="0"/>
              <a:t>By: David Bergquist, </a:t>
            </a:r>
          </a:p>
          <a:p>
            <a:r>
              <a:rPr lang="en-US" sz="2000" dirty="0" smtClean="0"/>
              <a:t>Chief Campus Counsel </a:t>
            </a:r>
          </a:p>
          <a:p>
            <a:r>
              <a:rPr lang="en-US" sz="2000" dirty="0" smtClean="0"/>
              <a:t>University of California Riverside</a:t>
            </a:r>
          </a:p>
        </p:txBody>
      </p:sp>
      <p:sp>
        <p:nvSpPr>
          <p:cNvPr id="4" name="Footer Placeholder 3"/>
          <p:cNvSpPr>
            <a:spLocks noGrp="1"/>
          </p:cNvSpPr>
          <p:nvPr>
            <p:ph type="ftr" sz="quarter" idx="11"/>
          </p:nvPr>
        </p:nvSpPr>
        <p:spPr>
          <a:xfrm>
            <a:off x="677334" y="6076603"/>
            <a:ext cx="6355234" cy="329883"/>
          </a:xfrm>
        </p:spPr>
        <p:txBody>
          <a:bodyPr/>
          <a:lstStyle/>
          <a:p>
            <a:r>
              <a:rPr lang="en-US" sz="2800" dirty="0" smtClean="0"/>
              <a:t>Attorney-Client Communication </a:t>
            </a:r>
            <a:r>
              <a:rPr lang="en-US" sz="2800" smtClean="0"/>
              <a:t>and Work </a:t>
            </a:r>
            <a:r>
              <a:rPr lang="en-US" sz="2800" dirty="0" smtClean="0"/>
              <a:t>Product Privileged </a:t>
            </a:r>
            <a:r>
              <a:rPr lang="en-US" sz="2800" dirty="0" smtClean="0"/>
              <a:t>(originally prepared by Nancy </a:t>
            </a:r>
            <a:r>
              <a:rPr lang="en-US" sz="2800" dirty="0" smtClean="0"/>
              <a:t>Hammill)</a:t>
            </a:r>
            <a:endParaRPr lang="en-US" sz="2800" dirty="0"/>
          </a:p>
        </p:txBody>
      </p:sp>
    </p:spTree>
    <p:extLst>
      <p:ext uri="{BB962C8B-B14F-4D97-AF65-F5344CB8AC3E}">
        <p14:creationId xmlns:p14="http://schemas.microsoft.com/office/powerpoint/2010/main" val="1974212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(2009 cont’d.)</a:t>
            </a:r>
          </a:p>
          <a:p>
            <a:pPr lvl="2">
              <a:buFont typeface="Arial" panose="020B0604020202020204" pitchFamily="34" charset="0"/>
              <a:buChar char="•"/>
            </a:pPr>
            <a:r>
              <a:rPr lang="en-US" sz="2200" dirty="0" smtClean="0"/>
              <a:t>UCPD search Thompsons room – found no weapons</a:t>
            </a:r>
          </a:p>
          <a:p>
            <a:pPr lvl="2">
              <a:buFont typeface="Arial" panose="020B0604020202020204" pitchFamily="34" charset="0"/>
              <a:buChar char="•"/>
            </a:pPr>
            <a:r>
              <a:rPr lang="en-US" sz="2200" dirty="0" smtClean="0"/>
              <a:t>Taken for 5150 psych eval at ER</a:t>
            </a:r>
          </a:p>
          <a:p>
            <a:pPr lvl="2">
              <a:buFont typeface="Arial" panose="020B0604020202020204" pitchFamily="34" charset="0"/>
              <a:buChar char="•"/>
            </a:pPr>
            <a:r>
              <a:rPr lang="en-US" sz="2200" dirty="0" smtClean="0"/>
              <a:t>Thompson reported history of depression, auditory hallucinations and paranoia</a:t>
            </a:r>
          </a:p>
          <a:p>
            <a:pPr lvl="2">
              <a:buFont typeface="Arial" panose="020B0604020202020204" pitchFamily="34" charset="0"/>
              <a:buChar char="•"/>
            </a:pPr>
            <a:r>
              <a:rPr lang="en-US" sz="2200" dirty="0" smtClean="0"/>
              <a:t>Thompson diagnosed with possible schizophrenia and major depressive disorder</a:t>
            </a:r>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2008945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(2009 cont’d.)</a:t>
            </a:r>
          </a:p>
          <a:p>
            <a:pPr lvl="2">
              <a:buFont typeface="Arial" panose="020B0604020202020204" pitchFamily="34" charset="0"/>
              <a:buChar char="•"/>
            </a:pPr>
            <a:r>
              <a:rPr lang="en-US" sz="2200" dirty="0" smtClean="0"/>
              <a:t>Thompson refused medications</a:t>
            </a:r>
          </a:p>
          <a:p>
            <a:pPr lvl="2">
              <a:buFont typeface="Arial" panose="020B0604020202020204" pitchFamily="34" charset="0"/>
              <a:buChar char="•"/>
            </a:pPr>
            <a:r>
              <a:rPr lang="en-US" sz="2200" dirty="0" smtClean="0"/>
              <a:t>RA notified CAPS that Thompson was still having trouble in the dorms.</a:t>
            </a:r>
          </a:p>
          <a:p>
            <a:pPr lvl="2">
              <a:buFont typeface="Arial" panose="020B0604020202020204" pitchFamily="34" charset="0"/>
              <a:buChar char="•"/>
            </a:pPr>
            <a:r>
              <a:rPr lang="en-US" sz="2200" dirty="0" smtClean="0"/>
              <a:t>CRT moved Thompson to single room (wanted to explore moving him to different housing)</a:t>
            </a:r>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369814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fontScale="90000"/>
          </a:bodyPr>
          <a:lstStyle/>
          <a:p>
            <a:r>
              <a:rPr lang="en-US" dirty="0" smtClean="0"/>
              <a:t>THE ROSEN DECISION – Foreseeable Violence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(2009 cont’d.)</a:t>
            </a:r>
          </a:p>
          <a:p>
            <a:pPr lvl="2">
              <a:buFont typeface="Arial" panose="020B0604020202020204" pitchFamily="34" charset="0"/>
              <a:buChar char="•"/>
            </a:pPr>
            <a:r>
              <a:rPr lang="en-US" sz="2200" dirty="0" smtClean="0"/>
              <a:t>March 2009 - </a:t>
            </a:r>
            <a:r>
              <a:rPr lang="en-US" sz="2200" b="1" u="sng" dirty="0" smtClean="0"/>
              <a:t>Thompson tells CAPS psychologist that he thinks about hurting others (no identified victim or plan)</a:t>
            </a:r>
            <a:endParaRPr lang="en-US" sz="2200" dirty="0" smtClean="0"/>
          </a:p>
          <a:p>
            <a:pPr lvl="2">
              <a:buFont typeface="Arial" panose="020B0604020202020204" pitchFamily="34" charset="0"/>
              <a:buChar char="•"/>
            </a:pPr>
            <a:r>
              <a:rPr lang="en-US" sz="2200" b="1" u="sng" dirty="0" smtClean="0"/>
              <a:t>Thompson says he wants to harm those who are insulting him but he can’t attribute the voices to specific individuals.  The voices are in the dorm and classroom.</a:t>
            </a:r>
          </a:p>
          <a:p>
            <a:pPr lvl="2">
              <a:buFont typeface="Arial" panose="020B0604020202020204" pitchFamily="34" charset="0"/>
              <a:buChar char="•"/>
            </a:pPr>
            <a:r>
              <a:rPr lang="en-US" sz="2200" dirty="0" smtClean="0"/>
              <a:t>CAPS psychologist urged Thompson to submit to voluntary hospitalization.  Thompson refuses and will only agree to take medication.</a:t>
            </a:r>
            <a:endParaRPr lang="en-US" dirty="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305261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3069771"/>
            <a:ext cx="8596668" cy="2971591"/>
          </a:xfrm>
        </p:spPr>
        <p:txBody>
          <a:bodyPr>
            <a:normAutofit/>
          </a:bodyPr>
          <a:lstStyle/>
          <a:p>
            <a:pPr marL="53975" lvl="1" indent="0">
              <a:buNone/>
            </a:pPr>
            <a:r>
              <a:rPr lang="en-US" sz="2400" u="sng" dirty="0" smtClean="0"/>
              <a:t>Fact Pattern (2009 cont’d.)</a:t>
            </a:r>
            <a:endParaRPr lang="en-US" sz="2200" dirty="0" smtClean="0"/>
          </a:p>
          <a:p>
            <a:pPr marL="804863" lvl="2" indent="-285750">
              <a:buFont typeface="Arial" panose="020B0604020202020204" pitchFamily="34" charset="0"/>
              <a:buChar char="•"/>
            </a:pPr>
            <a:r>
              <a:rPr lang="en-US" sz="2200" dirty="0" smtClean="0"/>
              <a:t>April 2009 – Thompson withdrew from treatment</a:t>
            </a:r>
          </a:p>
          <a:p>
            <a:pPr marL="804863" lvl="2" indent="-285750">
              <a:buFont typeface="Arial" panose="020B0604020202020204" pitchFamily="34" charset="0"/>
              <a:buChar char="•"/>
            </a:pPr>
            <a:r>
              <a:rPr lang="en-US" sz="2200" dirty="0" smtClean="0"/>
              <a:t>June 3, 2009 UCPD respond to dorms where Thompson accused resident of making too much nose and shoved resident saying this was the resident’s “last warning”</a:t>
            </a:r>
          </a:p>
          <a:p>
            <a:pPr marL="804863" lvl="2" indent="-285750">
              <a:buFont typeface="Arial" panose="020B0604020202020204" pitchFamily="34" charset="0"/>
              <a:buChar char="•"/>
            </a:pPr>
            <a:r>
              <a:rPr lang="en-US" sz="2200" dirty="0" smtClean="0"/>
              <a:t>Thompson is expelled from dorms &amp; ordered to see CAPS at beginning of Fall quarter 2009</a:t>
            </a: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pic>
        <p:nvPicPr>
          <p:cNvPr id="6" name="Picture 5" descr="Good. Bad. Not &lt;strong&gt;Indifferent&lt;/strong&gt; | The Gad About T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646" y="1296242"/>
            <a:ext cx="2112606" cy="1408404"/>
          </a:xfrm>
          <a:prstGeom prst="rect">
            <a:avLst/>
          </a:prstGeom>
        </p:spPr>
      </p:pic>
    </p:spTree>
    <p:extLst>
      <p:ext uri="{BB962C8B-B14F-4D97-AF65-F5344CB8AC3E}">
        <p14:creationId xmlns:p14="http://schemas.microsoft.com/office/powerpoint/2010/main" val="198972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(2009 cont’d.)</a:t>
            </a:r>
          </a:p>
          <a:p>
            <a:pPr lvl="2">
              <a:buFont typeface="Arial" panose="020B0604020202020204" pitchFamily="34" charset="0"/>
              <a:buChar char="•"/>
            </a:pPr>
            <a:r>
              <a:rPr lang="en-US" sz="2200" dirty="0" smtClean="0"/>
              <a:t>Thompson moves to an apartment – multiple calls to police - hallucinations</a:t>
            </a:r>
          </a:p>
          <a:p>
            <a:pPr lvl="2">
              <a:buFont typeface="Arial" panose="020B0604020202020204" pitchFamily="34" charset="0"/>
              <a:buChar char="•"/>
            </a:pPr>
            <a:r>
              <a:rPr lang="en-US" sz="2200" dirty="0" smtClean="0"/>
              <a:t>Summer 2009 – Thompson complained to 2 faculty members about student insults and harassment in chem lab.</a:t>
            </a:r>
          </a:p>
          <a:p>
            <a:pPr lvl="2">
              <a:buFont typeface="Arial" panose="020B0604020202020204" pitchFamily="34" charset="0"/>
              <a:buChar char="•"/>
            </a:pPr>
            <a:r>
              <a:rPr lang="en-US" sz="2200" dirty="0" smtClean="0"/>
              <a:t>Fall 2009 Thompson emails prof. about disruptive students interfering with his experiments</a:t>
            </a: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2204230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(2009 cont’d.)</a:t>
            </a:r>
          </a:p>
          <a:p>
            <a:pPr lvl="2">
              <a:buFont typeface="Arial" panose="020B0604020202020204" pitchFamily="34" charset="0"/>
              <a:buChar char="•"/>
            </a:pPr>
            <a:r>
              <a:rPr lang="en-US" sz="2200" dirty="0" smtClean="0"/>
              <a:t>Sept. 30, 2009 Thompson seen by CAPS</a:t>
            </a:r>
          </a:p>
          <a:p>
            <a:pPr lvl="2">
              <a:buFont typeface="Arial" panose="020B0604020202020204" pitchFamily="34" charset="0"/>
              <a:buChar char="•"/>
            </a:pPr>
            <a:r>
              <a:rPr lang="en-US" sz="2200" dirty="0" smtClean="0"/>
              <a:t>Oct. 6. 2009 chem lab TA notifies Prof. about Thompson accusing a student of calling him names and stupid</a:t>
            </a:r>
          </a:p>
          <a:p>
            <a:pPr lvl="2">
              <a:buFont typeface="Arial" panose="020B0604020202020204" pitchFamily="34" charset="0"/>
              <a:buChar char="•"/>
            </a:pPr>
            <a:r>
              <a:rPr lang="en-US" sz="2200" dirty="0" smtClean="0"/>
              <a:t>Classroom disruption became a weekly routine</a:t>
            </a: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2076614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(cont’d.)</a:t>
            </a:r>
          </a:p>
          <a:p>
            <a:pPr lvl="2">
              <a:buFont typeface="Arial" panose="020B0604020202020204" pitchFamily="34" charset="0"/>
              <a:buChar char="•"/>
            </a:pPr>
            <a:r>
              <a:rPr lang="en-US" sz="2200" b="1" u="sng" dirty="0" smtClean="0">
                <a:solidFill>
                  <a:srgbClr val="FF0000"/>
                </a:solidFill>
              </a:rPr>
              <a:t>Chem lab TA testified that Thompson frequently identified Rosen as one of the students who called Thompson stupid.  Rosen worked next to Thompson</a:t>
            </a:r>
            <a:r>
              <a:rPr lang="en-US" sz="2200" dirty="0" smtClean="0"/>
              <a:t>.</a:t>
            </a:r>
          </a:p>
          <a:p>
            <a:pPr lvl="2">
              <a:buFont typeface="Arial" panose="020B0604020202020204" pitchFamily="34" charset="0"/>
              <a:buChar char="•"/>
            </a:pPr>
            <a:r>
              <a:rPr lang="en-US" sz="2200" dirty="0" smtClean="0"/>
              <a:t>October 7, 2009 another TA reported to Prof. that Thompson previously came into lab accusing different students as tormentors</a:t>
            </a:r>
          </a:p>
          <a:p>
            <a:pPr lvl="2">
              <a:buFont typeface="Arial" panose="020B0604020202020204" pitchFamily="34" charset="0"/>
              <a:buChar char="•"/>
            </a:pPr>
            <a:r>
              <a:rPr lang="en-US" sz="2200" dirty="0" smtClean="0"/>
              <a:t>Morning of Oct. 7, 2009 Prof. notified Dean about Thompson’s identifying Rosen. Dean notified CRT.</a:t>
            </a:r>
          </a:p>
          <a:p>
            <a:pPr lvl="2">
              <a:buFont typeface="Arial" panose="020B0604020202020204" pitchFamily="34" charset="0"/>
              <a:buChar char="•"/>
            </a:pPr>
            <a:r>
              <a:rPr lang="en-US" sz="2200" b="1" u="sng" dirty="0" smtClean="0">
                <a:solidFill>
                  <a:srgbClr val="FF0000"/>
                </a:solidFill>
              </a:rPr>
              <a:t>CRT concerned that Thompson identified Rosen</a:t>
            </a: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546191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lnSpcReduction="10000"/>
          </a:bodyPr>
          <a:lstStyle/>
          <a:p>
            <a:pPr marL="57150" indent="0">
              <a:buNone/>
            </a:pPr>
            <a:r>
              <a:rPr lang="en-US" sz="2600" u="sng" dirty="0" smtClean="0"/>
              <a:t>Fact Pattern (2009 cont’d.)</a:t>
            </a:r>
          </a:p>
          <a:p>
            <a:pPr>
              <a:buFont typeface="Arial" panose="020B0604020202020204" pitchFamily="34" charset="0"/>
              <a:buChar char="•"/>
            </a:pPr>
            <a:r>
              <a:rPr lang="en-US" sz="2600" dirty="0" smtClean="0"/>
              <a:t>Oct. 7, 2009 CRT Response </a:t>
            </a:r>
          </a:p>
          <a:p>
            <a:pPr lvl="1">
              <a:buFont typeface="Arial" panose="020B0604020202020204" pitchFamily="34" charset="0"/>
              <a:buChar char="•"/>
            </a:pPr>
            <a:r>
              <a:rPr lang="en-US" sz="2200" dirty="0" smtClean="0"/>
              <a:t>CRT notifies CAPS </a:t>
            </a:r>
          </a:p>
          <a:p>
            <a:pPr lvl="1">
              <a:buFont typeface="Arial" panose="020B0604020202020204" pitchFamily="34" charset="0"/>
              <a:buChar char="•"/>
            </a:pPr>
            <a:r>
              <a:rPr lang="en-US" sz="2400" dirty="0" smtClean="0"/>
              <a:t>CAPS director -  student “may need urgent outreach”</a:t>
            </a:r>
          </a:p>
          <a:p>
            <a:pPr lvl="1">
              <a:buFont typeface="Arial" panose="020B0604020202020204" pitchFamily="34" charset="0"/>
              <a:buChar char="•"/>
            </a:pPr>
            <a:r>
              <a:rPr lang="en-US" sz="2400" dirty="0" smtClean="0"/>
              <a:t>CRT tries to schedule meeting to discuss Thompson</a:t>
            </a:r>
          </a:p>
          <a:p>
            <a:pPr lvl="1">
              <a:buFont typeface="Arial" panose="020B0604020202020204" pitchFamily="34" charset="0"/>
              <a:buChar char="•"/>
            </a:pPr>
            <a:r>
              <a:rPr lang="en-US" sz="2400" dirty="0" smtClean="0"/>
              <a:t>By afternoon - Thompson does not show for scheduled session with CAPS psychologist</a:t>
            </a:r>
          </a:p>
          <a:p>
            <a:pPr>
              <a:buFont typeface="Arial" panose="020B0604020202020204" pitchFamily="34" charset="0"/>
              <a:buChar char="•"/>
            </a:pPr>
            <a:r>
              <a:rPr lang="en-US" sz="2600" dirty="0"/>
              <a:t>Oct. 8, </a:t>
            </a:r>
            <a:r>
              <a:rPr lang="en-US" sz="2600" dirty="0" smtClean="0"/>
              <a:t>a.m. CRT </a:t>
            </a:r>
            <a:r>
              <a:rPr lang="en-US" sz="2600" dirty="0"/>
              <a:t>tries to gather more info re other </a:t>
            </a:r>
            <a:r>
              <a:rPr lang="en-US" sz="2600" dirty="0" smtClean="0"/>
              <a:t>classes</a:t>
            </a:r>
          </a:p>
          <a:p>
            <a:pPr>
              <a:buFont typeface="Arial" panose="020B0604020202020204" pitchFamily="34" charset="0"/>
              <a:buChar char="•"/>
            </a:pPr>
            <a:r>
              <a:rPr lang="en-US" sz="2600" dirty="0" smtClean="0"/>
              <a:t>Oct. 8, 2009 – 12:00 p.m. Thompson stabs Rosen</a:t>
            </a: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1202054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lstStyle/>
          <a:p>
            <a:r>
              <a:rPr lang="en-US" dirty="0" smtClean="0"/>
              <a:t>THE ROSEN DECISION – March 2018</a:t>
            </a:r>
            <a:endParaRPr lang="en-US" dirty="0"/>
          </a:p>
        </p:txBody>
      </p:sp>
      <p:sp>
        <p:nvSpPr>
          <p:cNvPr id="3" name="Content Placeholder 2"/>
          <p:cNvSpPr>
            <a:spLocks noGrp="1"/>
          </p:cNvSpPr>
          <p:nvPr>
            <p:ph idx="1"/>
          </p:nvPr>
        </p:nvSpPr>
        <p:spPr>
          <a:xfrm>
            <a:off x="677334" y="1355271"/>
            <a:ext cx="8596668" cy="4686092"/>
          </a:xfrm>
        </p:spPr>
        <p:txBody>
          <a:bodyPr>
            <a:normAutofit lnSpcReduction="10000"/>
          </a:bodyPr>
          <a:lstStyle/>
          <a:p>
            <a:pPr>
              <a:buClr>
                <a:srgbClr val="5FCBEF"/>
              </a:buClr>
              <a:buFont typeface="Arial" panose="020B0604020202020204" pitchFamily="34" charset="0"/>
              <a:buChar char="•"/>
            </a:pPr>
            <a:r>
              <a:rPr lang="en-US" sz="2400" u="sng" dirty="0" smtClean="0">
                <a:solidFill>
                  <a:prstClr val="black">
                    <a:lumMod val="75000"/>
                    <a:lumOff val="25000"/>
                  </a:prstClr>
                </a:solidFill>
              </a:rPr>
              <a:t>California </a:t>
            </a:r>
            <a:r>
              <a:rPr lang="en-US" sz="2400" u="sng" dirty="0">
                <a:solidFill>
                  <a:prstClr val="black">
                    <a:lumMod val="75000"/>
                    <a:lumOff val="25000"/>
                  </a:prstClr>
                </a:solidFill>
              </a:rPr>
              <a:t>Supreme </a:t>
            </a:r>
            <a:r>
              <a:rPr lang="en-US" sz="2400" u="sng" dirty="0" smtClean="0">
                <a:solidFill>
                  <a:prstClr val="black">
                    <a:lumMod val="75000"/>
                    <a:lumOff val="25000"/>
                  </a:prstClr>
                </a:solidFill>
              </a:rPr>
              <a:t>Court:</a:t>
            </a:r>
            <a:endParaRPr lang="en-US" sz="2400" u="sng" dirty="0">
              <a:solidFill>
                <a:prstClr val="black">
                  <a:lumMod val="75000"/>
                  <a:lumOff val="25000"/>
                </a:prstClr>
              </a:solidFill>
            </a:endParaRPr>
          </a:p>
          <a:p>
            <a:pPr marL="457200" lvl="1" indent="0">
              <a:buClr>
                <a:srgbClr val="5FCBEF"/>
              </a:buClr>
              <a:buNone/>
            </a:pPr>
            <a:r>
              <a:rPr lang="en-US" sz="2600" u="sng" dirty="0" smtClean="0"/>
              <a:t>Issue: </a:t>
            </a:r>
          </a:p>
          <a:p>
            <a:pPr marL="514350" lvl="1" indent="0">
              <a:buClr>
                <a:srgbClr val="5FCBEF"/>
              </a:buClr>
              <a:buNone/>
            </a:pPr>
            <a:r>
              <a:rPr lang="en-US" sz="2400" dirty="0" smtClean="0"/>
              <a:t>Whether, and under what circumstances, a university owes a duty of care to protect students from harm.</a:t>
            </a:r>
          </a:p>
          <a:p>
            <a:pPr lvl="1">
              <a:buClr>
                <a:srgbClr val="5FCBEF"/>
              </a:buClr>
              <a:buFont typeface="Arial" panose="020B0604020202020204" pitchFamily="34" charset="0"/>
              <a:buChar char="•"/>
            </a:pPr>
            <a:endParaRPr lang="en-US" sz="2400" dirty="0" smtClean="0"/>
          </a:p>
          <a:p>
            <a:pPr marL="457200" lvl="1" indent="0">
              <a:buClr>
                <a:srgbClr val="5FCBEF"/>
              </a:buClr>
              <a:buNone/>
            </a:pPr>
            <a:r>
              <a:rPr lang="en-US" sz="2600" u="sng" dirty="0" smtClean="0"/>
              <a:t>Conclusion</a:t>
            </a:r>
            <a:r>
              <a:rPr lang="en-US" sz="2400" u="sng" dirty="0" smtClean="0"/>
              <a:t>: </a:t>
            </a:r>
          </a:p>
          <a:p>
            <a:pPr lvl="1">
              <a:buClr>
                <a:srgbClr val="5FCBEF"/>
              </a:buClr>
              <a:buFont typeface="Arial" panose="020B0604020202020204" pitchFamily="34" charset="0"/>
              <a:buChar char="•"/>
            </a:pPr>
            <a:r>
              <a:rPr lang="en-US" sz="2400" dirty="0" smtClean="0"/>
              <a:t>Universities DO have a legal duty, under certain circumstances:</a:t>
            </a:r>
          </a:p>
          <a:p>
            <a:pPr lvl="2">
              <a:buClr>
                <a:srgbClr val="5FCBEF"/>
              </a:buClr>
            </a:pPr>
            <a:r>
              <a:rPr lang="en-US" sz="2200" dirty="0" smtClean="0"/>
              <a:t> to protect or warn students</a:t>
            </a:r>
          </a:p>
          <a:p>
            <a:pPr lvl="2">
              <a:buClr>
                <a:srgbClr val="5FCBEF"/>
              </a:buClr>
            </a:pPr>
            <a:r>
              <a:rPr lang="en-US" sz="2200" dirty="0" smtClean="0"/>
              <a:t>From foreseeable violence in the classroom or during curricular activities</a:t>
            </a:r>
          </a:p>
          <a:p>
            <a:pPr marL="457200" lvl="1" indent="0">
              <a:buNone/>
            </a:pPr>
            <a:endParaRPr lang="en-US" sz="2400"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2901673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lstStyle/>
          <a:p>
            <a:r>
              <a:rPr lang="en-US" dirty="0" smtClean="0"/>
              <a:t>THE ROSEN DECISION</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marL="457200" lvl="1" indent="0">
              <a:buNone/>
            </a:pPr>
            <a:endParaRPr lang="en-US" sz="2400" dirty="0" smtClean="0"/>
          </a:p>
          <a:p>
            <a:pPr marL="457200" lvl="1" indent="0">
              <a:buNone/>
            </a:pPr>
            <a:r>
              <a:rPr lang="en-US" sz="2400" u="sng" dirty="0" smtClean="0"/>
              <a:t>Important clarification</a:t>
            </a:r>
          </a:p>
          <a:p>
            <a:pPr lvl="1">
              <a:buFont typeface="Arial" panose="020B0604020202020204" pitchFamily="34" charset="0"/>
              <a:buChar char="•"/>
            </a:pPr>
            <a:r>
              <a:rPr lang="en-US" sz="2400" dirty="0" smtClean="0"/>
              <a:t>Duty extends to activities that are tied to the school’s curriculum </a:t>
            </a:r>
            <a:r>
              <a:rPr lang="en-US" sz="2400" b="1" i="1" u="sng" dirty="0" smtClean="0"/>
              <a:t>but not to student behavior over which the university has no significant degree of control</a:t>
            </a:r>
            <a:r>
              <a:rPr lang="en-US" sz="2400" dirty="0" smtClean="0"/>
              <a:t>.</a:t>
            </a:r>
            <a:endParaRPr lang="en-US" sz="2200" dirty="0" smtClean="0"/>
          </a:p>
          <a:p>
            <a:pPr lvl="2">
              <a:buFont typeface="Arial" panose="020B0604020202020204" pitchFamily="34" charset="0"/>
              <a:buChar char="•"/>
            </a:pPr>
            <a:r>
              <a:rPr lang="en-US" sz="2200" dirty="0" smtClean="0"/>
              <a:t>Here, incident happened in classroom when class was in session.</a:t>
            </a:r>
          </a:p>
          <a:p>
            <a:pPr lvl="2">
              <a:buFont typeface="Arial" panose="020B0604020202020204" pitchFamily="34" charset="0"/>
              <a:buChar char="•"/>
            </a:pPr>
            <a:r>
              <a:rPr lang="en-US" sz="2200" dirty="0" smtClean="0"/>
              <a:t>Class attendance is required</a:t>
            </a:r>
          </a:p>
          <a:p>
            <a:pPr lvl="2">
              <a:buFont typeface="Arial" panose="020B0604020202020204" pitchFamily="34" charset="0"/>
              <a:buChar char="•"/>
            </a:pPr>
            <a:r>
              <a:rPr lang="en-US" sz="2200" dirty="0" smtClean="0"/>
              <a:t>university had control over classroom environment</a:t>
            </a: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2097420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OVERVIEW</a:t>
            </a:r>
            <a:endParaRPr lang="en-US" sz="4800" dirty="0"/>
          </a:p>
        </p:txBody>
      </p:sp>
      <p:sp>
        <p:nvSpPr>
          <p:cNvPr id="7" name="Content Placeholder 6"/>
          <p:cNvSpPr>
            <a:spLocks noGrp="1"/>
          </p:cNvSpPr>
          <p:nvPr>
            <p:ph sz="half" idx="1"/>
          </p:nvPr>
        </p:nvSpPr>
        <p:spPr>
          <a:xfrm>
            <a:off x="677334" y="1665514"/>
            <a:ext cx="5078487" cy="4375847"/>
          </a:xfrm>
        </p:spPr>
        <p:txBody>
          <a:bodyPr>
            <a:normAutofit/>
          </a:bodyPr>
          <a:lstStyle/>
          <a:p>
            <a:pPr lvl="0">
              <a:buClr>
                <a:srgbClr val="5FCBEF"/>
              </a:buClr>
            </a:pPr>
            <a:r>
              <a:rPr lang="en-US" sz="2800" dirty="0" smtClean="0">
                <a:solidFill>
                  <a:prstClr val="black">
                    <a:lumMod val="75000"/>
                    <a:lumOff val="25000"/>
                  </a:prstClr>
                </a:solidFill>
              </a:rPr>
              <a:t>Rosen Case</a:t>
            </a:r>
          </a:p>
          <a:p>
            <a:pPr lvl="1">
              <a:buClr>
                <a:srgbClr val="5FCBEF"/>
              </a:buClr>
            </a:pPr>
            <a:r>
              <a:rPr lang="en-US" sz="2800" dirty="0" smtClean="0">
                <a:solidFill>
                  <a:prstClr val="black">
                    <a:lumMod val="75000"/>
                    <a:lumOff val="25000"/>
                  </a:prstClr>
                </a:solidFill>
              </a:rPr>
              <a:t>What Duty is Owed?</a:t>
            </a:r>
            <a:endParaRPr lang="en-US" sz="2800" dirty="0">
              <a:solidFill>
                <a:prstClr val="black">
                  <a:lumMod val="75000"/>
                  <a:lumOff val="25000"/>
                </a:prstClr>
              </a:solidFill>
            </a:endParaRPr>
          </a:p>
          <a:p>
            <a:pPr lvl="1">
              <a:buClr>
                <a:srgbClr val="5FCBEF"/>
              </a:buClr>
            </a:pPr>
            <a:r>
              <a:rPr lang="en-US" sz="2800" dirty="0" smtClean="0">
                <a:solidFill>
                  <a:prstClr val="black">
                    <a:lumMod val="75000"/>
                    <a:lumOff val="25000"/>
                  </a:prstClr>
                </a:solidFill>
              </a:rPr>
              <a:t>What is the Standard of Care?</a:t>
            </a:r>
          </a:p>
          <a:p>
            <a:pPr marL="457200" lvl="1" indent="0">
              <a:buClr>
                <a:srgbClr val="5FCBEF"/>
              </a:buClr>
              <a:buNone/>
            </a:pPr>
            <a:endParaRPr lang="en-US" sz="2800" dirty="0" smtClean="0">
              <a:solidFill>
                <a:prstClr val="black">
                  <a:lumMod val="75000"/>
                  <a:lumOff val="25000"/>
                </a:prstClr>
              </a:solidFill>
            </a:endParaRPr>
          </a:p>
          <a:p>
            <a:pPr lvl="0">
              <a:buClr>
                <a:srgbClr val="5FCBEF"/>
              </a:buClr>
            </a:pPr>
            <a:r>
              <a:rPr lang="en-US" sz="2800" dirty="0" smtClean="0">
                <a:solidFill>
                  <a:prstClr val="black">
                    <a:lumMod val="75000"/>
                    <a:lumOff val="25000"/>
                  </a:prstClr>
                </a:solidFill>
              </a:rPr>
              <a:t>Involuntary Student Leave Policy Template</a:t>
            </a:r>
            <a:endParaRPr lang="en-US" sz="2800" dirty="0">
              <a:solidFill>
                <a:prstClr val="black">
                  <a:lumMod val="75000"/>
                  <a:lumOff val="25000"/>
                </a:prstClr>
              </a:solidFill>
            </a:endParaRPr>
          </a:p>
          <a:p>
            <a:pPr marL="0" lvl="0" indent="0">
              <a:buClr>
                <a:srgbClr val="5FCBEF"/>
              </a:buClr>
              <a:buNone/>
            </a:pPr>
            <a:endParaRPr lang="en-US" dirty="0">
              <a:solidFill>
                <a:prstClr val="black">
                  <a:lumMod val="75000"/>
                  <a:lumOff val="25000"/>
                </a:prstClr>
              </a:solidFill>
            </a:endParaRPr>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67425" y="3263982"/>
            <a:ext cx="2228850" cy="1674649"/>
          </a:xfrm>
        </p:spPr>
      </p:pic>
      <p:sp>
        <p:nvSpPr>
          <p:cNvPr id="11" name="Footer Placeholder 10"/>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1289652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lstStyle/>
          <a:p>
            <a:r>
              <a:rPr lang="en-US" dirty="0" smtClean="0"/>
              <a:t>THE ROSEN DECISION – Dec.3, 2018</a:t>
            </a:r>
            <a:endParaRPr lang="en-US" dirty="0"/>
          </a:p>
        </p:txBody>
      </p:sp>
      <p:sp>
        <p:nvSpPr>
          <p:cNvPr id="3" name="Content Placeholder 2"/>
          <p:cNvSpPr>
            <a:spLocks noGrp="1"/>
          </p:cNvSpPr>
          <p:nvPr>
            <p:ph idx="1"/>
          </p:nvPr>
        </p:nvSpPr>
        <p:spPr>
          <a:xfrm>
            <a:off x="677333" y="1273629"/>
            <a:ext cx="8711595" cy="3273878"/>
          </a:xfrm>
        </p:spPr>
        <p:txBody>
          <a:bodyPr>
            <a:normAutofit lnSpcReduction="10000"/>
          </a:bodyPr>
          <a:lstStyle/>
          <a:p>
            <a:pPr marL="0" indent="0">
              <a:buNone/>
            </a:pPr>
            <a:r>
              <a:rPr lang="en-US" sz="2800" dirty="0" smtClean="0"/>
              <a:t>California Court of Appeal</a:t>
            </a:r>
          </a:p>
          <a:p>
            <a:pPr marL="0" indent="0">
              <a:buNone/>
            </a:pPr>
            <a:r>
              <a:rPr lang="en-US" sz="2400" u="sng" dirty="0" smtClean="0"/>
              <a:t>Question</a:t>
            </a:r>
            <a:r>
              <a:rPr lang="en-US" sz="2400" dirty="0" smtClean="0"/>
              <a:t>: What is the </a:t>
            </a:r>
            <a:r>
              <a:rPr lang="en-US" sz="2400" dirty="0"/>
              <a:t>duty of care owed by the </a:t>
            </a:r>
            <a:r>
              <a:rPr lang="en-US" sz="2400" dirty="0" smtClean="0"/>
              <a:t>University?</a:t>
            </a:r>
          </a:p>
          <a:p>
            <a:pPr marL="0" indent="0">
              <a:buNone/>
            </a:pPr>
            <a:endParaRPr lang="en-US" sz="2400" u="sng" dirty="0" smtClean="0"/>
          </a:p>
          <a:p>
            <a:pPr marL="0" indent="0">
              <a:buNone/>
            </a:pPr>
            <a:r>
              <a:rPr lang="en-US" sz="2400" u="sng" dirty="0" smtClean="0"/>
              <a:t>Answer</a:t>
            </a:r>
            <a:r>
              <a:rPr lang="en-US" sz="2400" dirty="0" smtClean="0"/>
              <a:t>: The duty is to </a:t>
            </a:r>
            <a:r>
              <a:rPr lang="en-US" sz="2400" dirty="0"/>
              <a:t>protect students from foreseeable acts of violence is </a:t>
            </a:r>
            <a:r>
              <a:rPr lang="en-US" sz="2400" dirty="0" smtClean="0"/>
              <a:t>with the “</a:t>
            </a:r>
            <a:r>
              <a:rPr lang="en-US" sz="2400" b="1" i="1" u="sng" dirty="0" smtClean="0"/>
              <a:t>degree </a:t>
            </a:r>
            <a:r>
              <a:rPr lang="en-US" sz="2400" b="1" i="1" u="sng" dirty="0"/>
              <a:t>of care which people of ordinarily prudent behavior </a:t>
            </a:r>
            <a:r>
              <a:rPr lang="en-US" sz="2400" dirty="0"/>
              <a:t>could reasonably be expected to exercise under the circumstances”. </a:t>
            </a:r>
            <a:endParaRPr lang="en-US" sz="2400" dirty="0" smtClean="0"/>
          </a:p>
          <a:p>
            <a:pPr marL="0" indent="0">
              <a:buNone/>
            </a:pPr>
            <a:r>
              <a:rPr lang="en-US" dirty="0" smtClean="0"/>
              <a:t> </a:t>
            </a:r>
            <a:endParaRPr lang="en-US" sz="1800" u="sng"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pic>
        <p:nvPicPr>
          <p:cNvPr id="6" name="Picture 5" descr="Tweek Tweak. by renaixxxx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074" y="4184973"/>
            <a:ext cx="3407902" cy="2218923"/>
          </a:xfrm>
          <a:prstGeom prst="rect">
            <a:avLst/>
          </a:prstGeom>
        </p:spPr>
      </p:pic>
    </p:spTree>
    <p:extLst>
      <p:ext uri="{BB962C8B-B14F-4D97-AF65-F5344CB8AC3E}">
        <p14:creationId xmlns:p14="http://schemas.microsoft.com/office/powerpoint/2010/main" val="2164797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lstStyle/>
          <a:p>
            <a:r>
              <a:rPr lang="en-US" dirty="0" smtClean="0"/>
              <a:t>THE ROSEN DECISION</a:t>
            </a:r>
            <a:endParaRPr lang="en-US" dirty="0"/>
          </a:p>
        </p:txBody>
      </p:sp>
      <p:sp>
        <p:nvSpPr>
          <p:cNvPr id="3" name="Content Placeholder 2"/>
          <p:cNvSpPr>
            <a:spLocks noGrp="1"/>
          </p:cNvSpPr>
          <p:nvPr>
            <p:ph idx="1"/>
          </p:nvPr>
        </p:nvSpPr>
        <p:spPr>
          <a:xfrm>
            <a:off x="677334" y="2841171"/>
            <a:ext cx="8596668" cy="3200192"/>
          </a:xfrm>
        </p:spPr>
        <p:txBody>
          <a:bodyPr>
            <a:normAutofit/>
          </a:bodyPr>
          <a:lstStyle/>
          <a:p>
            <a:pPr marL="0" indent="0">
              <a:buNone/>
            </a:pPr>
            <a:r>
              <a:rPr lang="en-US" sz="2400" dirty="0" smtClean="0"/>
              <a:t>Jury to decide the following:</a:t>
            </a:r>
            <a:endParaRPr lang="en-US" sz="2400" dirty="0"/>
          </a:p>
          <a:p>
            <a:pPr lvl="1">
              <a:buFont typeface="Wingdings" panose="05000000000000000000" pitchFamily="2" charset="2"/>
              <a:buChar char="§"/>
            </a:pPr>
            <a:r>
              <a:rPr lang="en-US" sz="2400" dirty="0"/>
              <a:t>what information the university knew about the student in question</a:t>
            </a:r>
          </a:p>
          <a:p>
            <a:pPr lvl="1">
              <a:buFont typeface="Wingdings" panose="05000000000000000000" pitchFamily="2" charset="2"/>
              <a:buChar char="§"/>
            </a:pPr>
            <a:r>
              <a:rPr lang="en-US" sz="2400" dirty="0"/>
              <a:t>based on that information was it foreseeable that the student posed a threat of violence, and </a:t>
            </a:r>
          </a:p>
          <a:p>
            <a:pPr lvl="1">
              <a:buFont typeface="Wingdings" panose="05000000000000000000" pitchFamily="2" charset="2"/>
              <a:buChar char="§"/>
            </a:pPr>
            <a:r>
              <a:rPr lang="en-US" sz="2400" dirty="0"/>
              <a:t>whether the university failed to act with reasonable care in response to the foreseeable threat of violence.</a:t>
            </a:r>
            <a:endParaRPr lang="en-US" sz="2400" u="sng" dirty="0"/>
          </a:p>
          <a:p>
            <a:pPr marL="457200" lvl="1" indent="0">
              <a:buNone/>
            </a:pPr>
            <a:endParaRPr lang="en-US" sz="2400"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pic>
        <p:nvPicPr>
          <p:cNvPr id="6" name="Picture 5"/>
          <p:cNvPicPr>
            <a:picLocks noChangeAspect="1"/>
          </p:cNvPicPr>
          <p:nvPr/>
        </p:nvPicPr>
        <p:blipFill>
          <a:blip r:embed="rId2"/>
          <a:stretch>
            <a:fillRect/>
          </a:stretch>
        </p:blipFill>
        <p:spPr>
          <a:xfrm>
            <a:off x="5837269" y="912126"/>
            <a:ext cx="3351051" cy="1796085"/>
          </a:xfrm>
          <a:prstGeom prst="rect">
            <a:avLst/>
          </a:prstGeom>
        </p:spPr>
      </p:pic>
    </p:spTree>
    <p:extLst>
      <p:ext uri="{BB962C8B-B14F-4D97-AF65-F5344CB8AC3E}">
        <p14:creationId xmlns:p14="http://schemas.microsoft.com/office/powerpoint/2010/main" val="2554536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lstStyle/>
          <a:p>
            <a:r>
              <a:rPr lang="en-US" dirty="0" smtClean="0"/>
              <a:t>THE ROSEN DECISION</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marL="457200" lvl="1" indent="0">
              <a:buNone/>
            </a:pPr>
            <a:r>
              <a:rPr lang="en-US" sz="2200" u="sng" dirty="0" smtClean="0"/>
              <a:t>Key factors in determining whether duty was met:</a:t>
            </a:r>
          </a:p>
          <a:p>
            <a:pPr marL="457200" lvl="1" indent="0">
              <a:buNone/>
            </a:pPr>
            <a:endParaRPr lang="en-US" sz="2200" u="sng" dirty="0" smtClean="0"/>
          </a:p>
          <a:p>
            <a:pPr lvl="1">
              <a:buFont typeface="Arial" panose="020B0604020202020204" pitchFamily="34" charset="0"/>
              <a:buChar char="•"/>
            </a:pPr>
            <a:r>
              <a:rPr lang="en-US" sz="2400" dirty="0" smtClean="0"/>
              <a:t>Any prior threats or acts of violence?</a:t>
            </a:r>
          </a:p>
          <a:p>
            <a:pPr lvl="1">
              <a:buFont typeface="Arial" panose="020B0604020202020204" pitchFamily="34" charset="0"/>
              <a:buChar char="•"/>
            </a:pPr>
            <a:r>
              <a:rPr lang="en-US" sz="2400" dirty="0" smtClean="0"/>
              <a:t>Targeting of identifiable victim (broader than Tarasoff)</a:t>
            </a:r>
          </a:p>
          <a:p>
            <a:pPr lvl="1">
              <a:buFont typeface="Arial" panose="020B0604020202020204" pitchFamily="34" charset="0"/>
              <a:buChar char="•"/>
            </a:pPr>
            <a:r>
              <a:rPr lang="en-US" sz="2400" dirty="0" smtClean="0"/>
              <a:t>Opinions of examining mental health professionals</a:t>
            </a:r>
          </a:p>
          <a:p>
            <a:pPr lvl="1">
              <a:buFont typeface="Arial" panose="020B0604020202020204" pitchFamily="34" charset="0"/>
              <a:buChar char="•"/>
            </a:pPr>
            <a:r>
              <a:rPr lang="en-US" sz="2400" dirty="0" smtClean="0"/>
              <a:t>Observations of students, faculty, family &amp; others</a:t>
            </a:r>
          </a:p>
          <a:p>
            <a:pPr lvl="1">
              <a:buFont typeface="Arial" panose="020B0604020202020204" pitchFamily="34" charset="0"/>
              <a:buChar char="•"/>
            </a:pPr>
            <a:r>
              <a:rPr lang="en-US" sz="2400" dirty="0" smtClean="0"/>
              <a:t>Do the circumstances put the University on notice that student is at risk of committing violence against other students</a:t>
            </a: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1635839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4" name="Content Placeholder 3"/>
          <p:cNvSpPr>
            <a:spLocks noGrp="1"/>
          </p:cNvSpPr>
          <p:nvPr>
            <p:ph sz="half" idx="2"/>
          </p:nvPr>
        </p:nvSpPr>
        <p:spPr>
          <a:xfrm>
            <a:off x="3951514" y="1608364"/>
            <a:ext cx="5322490" cy="4432999"/>
          </a:xfrm>
        </p:spPr>
        <p:txBody>
          <a:bodyPr>
            <a:normAutofit lnSpcReduction="10000"/>
          </a:bodyPr>
          <a:lstStyle/>
          <a:p>
            <a:r>
              <a:rPr lang="en-US" sz="2400" dirty="0" smtClean="0"/>
              <a:t>Keep connecting dots - communicating</a:t>
            </a:r>
            <a:endParaRPr lang="en-US" sz="2400" dirty="0"/>
          </a:p>
          <a:p>
            <a:r>
              <a:rPr lang="en-US" sz="2400" dirty="0" smtClean="0"/>
              <a:t>Initiate appropriate protocols</a:t>
            </a:r>
            <a:endParaRPr lang="en-US" sz="2400" dirty="0"/>
          </a:p>
          <a:p>
            <a:r>
              <a:rPr lang="en-US" sz="2400" dirty="0" smtClean="0"/>
              <a:t>Keep referring to BIT / CRT</a:t>
            </a:r>
            <a:endParaRPr lang="en-US" sz="2400" dirty="0"/>
          </a:p>
          <a:p>
            <a:r>
              <a:rPr lang="en-US" sz="2400" dirty="0" smtClean="0"/>
              <a:t>Keep offering resources</a:t>
            </a:r>
          </a:p>
          <a:p>
            <a:r>
              <a:rPr lang="en-US" sz="2400" dirty="0" smtClean="0"/>
              <a:t>Threat Assessment?</a:t>
            </a:r>
          </a:p>
          <a:p>
            <a:r>
              <a:rPr lang="en-US" sz="2400" dirty="0"/>
              <a:t>security measures for a targeted person or department</a:t>
            </a:r>
            <a:endParaRPr lang="en-US" sz="2400" dirty="0" smtClean="0"/>
          </a:p>
          <a:p>
            <a:r>
              <a:rPr lang="en-US" sz="2400" dirty="0" smtClean="0"/>
              <a:t>Consider whether warning students is necessary</a:t>
            </a:r>
          </a:p>
          <a:p>
            <a:endParaRPr lang="en-US" dirty="0"/>
          </a:p>
          <a:p>
            <a:endParaRPr lang="en-US" dirty="0"/>
          </a:p>
        </p:txBody>
      </p:sp>
      <p:pic>
        <p:nvPicPr>
          <p:cNvPr id="5" name="Content Placeholder 4" descr="Health Insurance | Global Health Afric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198" y="1270000"/>
            <a:ext cx="3853316" cy="3146627"/>
          </a:xfrm>
        </p:spPr>
      </p:pic>
      <p:sp>
        <p:nvSpPr>
          <p:cNvPr id="7" name="Footer Placeholder 6"/>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3164339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THREAT OF SELF-HARM &amp; </a:t>
            </a:r>
            <a:br>
              <a:rPr lang="en-US" dirty="0" smtClean="0"/>
            </a:br>
            <a:r>
              <a:rPr lang="en-US" dirty="0" smtClean="0"/>
              <a:t>INVOLUNTARY STUDENT LEAVE POLICY</a:t>
            </a:r>
            <a:endParaRPr lang="en-US" dirty="0"/>
          </a:p>
        </p:txBody>
      </p:sp>
      <p:sp>
        <p:nvSpPr>
          <p:cNvPr id="6" name="Subtitle 5"/>
          <p:cNvSpPr>
            <a:spLocks noGrp="1"/>
          </p:cNvSpPr>
          <p:nvPr>
            <p:ph type="subTitle"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z="2400" dirty="0" smtClean="0"/>
              <a:t>Attorney-Client Priv. Comm</a:t>
            </a:r>
            <a:endParaRPr lang="en-US" sz="2400" dirty="0"/>
          </a:p>
        </p:txBody>
      </p:sp>
    </p:spTree>
    <p:extLst>
      <p:ext uri="{BB962C8B-B14F-4D97-AF65-F5344CB8AC3E}">
        <p14:creationId xmlns:p14="http://schemas.microsoft.com/office/powerpoint/2010/main" val="1196077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400050"/>
            <a:ext cx="10210800" cy="759279"/>
          </a:xfrm>
        </p:spPr>
        <p:txBody>
          <a:bodyPr>
            <a:normAutofit fontScale="90000"/>
          </a:bodyPr>
          <a:lstStyle/>
          <a:p>
            <a:pPr algn="ctr"/>
            <a:r>
              <a:rPr lang="en-US" altLang="en-US" sz="4400" dirty="0" smtClean="0">
                <a:solidFill>
                  <a:schemeClr val="tx1"/>
                </a:solidFill>
                <a:ea typeface="ＭＳ Ｐゴシック" panose="020B0600070205080204" pitchFamily="34" charset="-128"/>
              </a:rPr>
              <a:t>History - Threat of Self-Harm</a:t>
            </a:r>
            <a:endParaRPr lang="en-US" altLang="en-US" sz="4400" dirty="0">
              <a:solidFill>
                <a:schemeClr val="tx1"/>
              </a:solidFill>
              <a:ea typeface="ＭＳ Ｐゴシック" panose="020B0600070205080204" pitchFamily="34" charset="-128"/>
            </a:endParaRPr>
          </a:p>
        </p:txBody>
      </p:sp>
      <p:sp>
        <p:nvSpPr>
          <p:cNvPr id="11267" name="Content Placeholder 2"/>
          <p:cNvSpPr>
            <a:spLocks noGrp="1"/>
          </p:cNvSpPr>
          <p:nvPr>
            <p:ph idx="1"/>
          </p:nvPr>
        </p:nvSpPr>
        <p:spPr>
          <a:xfrm>
            <a:off x="481693" y="1983921"/>
            <a:ext cx="9729107" cy="2588079"/>
          </a:xfrm>
        </p:spPr>
        <p:txBody>
          <a:bodyPr>
            <a:normAutofit/>
          </a:bodyPr>
          <a:lstStyle/>
          <a:p>
            <a:pPr algn="just"/>
            <a:r>
              <a:rPr lang="en-US" altLang="en-US" sz="2400" dirty="0" smtClean="0">
                <a:ea typeface="ＭＳ Ｐゴシック" panose="020B0600070205080204" pitchFamily="34" charset="-128"/>
              </a:rPr>
              <a:t>Pre-2011 Title II of the ADA Section 504 regulation mentioned threat to self. UC had a model policy re involuntary withdrawal</a:t>
            </a:r>
          </a:p>
          <a:p>
            <a:pPr algn="just"/>
            <a:endParaRPr lang="en-US" sz="2400" dirty="0" smtClean="0"/>
          </a:p>
          <a:p>
            <a:pPr algn="just"/>
            <a:r>
              <a:rPr lang="en-US" sz="2400" dirty="0" smtClean="0"/>
              <a:t>In </a:t>
            </a:r>
            <a:r>
              <a:rPr lang="en-US" sz="2400" dirty="0"/>
              <a:t>2011, </a:t>
            </a:r>
            <a:r>
              <a:rPr lang="en-US" sz="2400" dirty="0" smtClean="0"/>
              <a:t>DOJ issued new regulations </a:t>
            </a:r>
            <a:r>
              <a:rPr lang="en-US" sz="2400" dirty="0"/>
              <a:t>on Title II </a:t>
            </a:r>
            <a:r>
              <a:rPr lang="en-US" sz="2400" dirty="0" smtClean="0"/>
              <a:t>– now silent </a:t>
            </a:r>
            <a:r>
              <a:rPr lang="en-US" sz="2400" dirty="0"/>
              <a:t>as to </a:t>
            </a:r>
            <a:r>
              <a:rPr lang="en-US" sz="2400" dirty="0" smtClean="0"/>
              <a:t>self-harm.</a:t>
            </a:r>
          </a:p>
        </p:txBody>
      </p:sp>
      <p:sp>
        <p:nvSpPr>
          <p:cNvPr id="2" name="Footer Placeholder 1"/>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3325219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400050"/>
            <a:ext cx="10210800" cy="759279"/>
          </a:xfrm>
        </p:spPr>
        <p:txBody>
          <a:bodyPr>
            <a:normAutofit fontScale="90000"/>
          </a:bodyPr>
          <a:lstStyle/>
          <a:p>
            <a:pPr algn="ctr"/>
            <a:r>
              <a:rPr lang="en-US" altLang="en-US" sz="4400" dirty="0" smtClean="0">
                <a:solidFill>
                  <a:schemeClr val="tx1"/>
                </a:solidFill>
                <a:ea typeface="ＭＳ Ｐゴシック" panose="020B0600070205080204" pitchFamily="34" charset="-128"/>
              </a:rPr>
              <a:t>History - Threat of Self-Harm</a:t>
            </a:r>
            <a:endParaRPr lang="en-US" altLang="en-US" sz="4400" dirty="0">
              <a:solidFill>
                <a:schemeClr val="tx1"/>
              </a:solidFill>
              <a:ea typeface="ＭＳ Ｐゴシック" panose="020B0600070205080204" pitchFamily="34" charset="-128"/>
            </a:endParaRPr>
          </a:p>
        </p:txBody>
      </p:sp>
      <p:sp>
        <p:nvSpPr>
          <p:cNvPr id="11267" name="Content Placeholder 2"/>
          <p:cNvSpPr>
            <a:spLocks noGrp="1"/>
          </p:cNvSpPr>
          <p:nvPr>
            <p:ph idx="1"/>
          </p:nvPr>
        </p:nvSpPr>
        <p:spPr>
          <a:xfrm>
            <a:off x="481693" y="1306286"/>
            <a:ext cx="9729107" cy="5170715"/>
          </a:xfrm>
        </p:spPr>
        <p:txBody>
          <a:bodyPr>
            <a:normAutofit/>
          </a:bodyPr>
          <a:lstStyle/>
          <a:p>
            <a:pPr lvl="0" algn="just">
              <a:buClr>
                <a:srgbClr val="5FCBEF"/>
              </a:buClr>
            </a:pPr>
            <a:r>
              <a:rPr lang="en-US" altLang="en-US" sz="2400" dirty="0" smtClean="0">
                <a:solidFill>
                  <a:prstClr val="black">
                    <a:lumMod val="75000"/>
                    <a:lumOff val="25000"/>
                  </a:prstClr>
                </a:solidFill>
                <a:ea typeface="ＭＳ Ｐゴシック" panose="020B0600070205080204" pitchFamily="34" charset="-128"/>
              </a:rPr>
              <a:t>2018 </a:t>
            </a:r>
            <a:r>
              <a:rPr lang="en-US" sz="2400" dirty="0">
                <a:solidFill>
                  <a:prstClr val="black">
                    <a:lumMod val="75000"/>
                    <a:lumOff val="25000"/>
                  </a:prstClr>
                </a:solidFill>
              </a:rPr>
              <a:t>Candice Jackson, Acting Assistant Secretary for the U.S. Department of Education Office for Civil Rights, sat with NACUA member:</a:t>
            </a:r>
          </a:p>
          <a:p>
            <a:pPr lvl="1" algn="just">
              <a:buClr>
                <a:srgbClr val="5FCBEF"/>
              </a:buClr>
            </a:pPr>
            <a:r>
              <a:rPr lang="en-US" sz="2200" dirty="0">
                <a:solidFill>
                  <a:prstClr val="black">
                    <a:lumMod val="75000"/>
                    <a:lumOff val="25000"/>
                  </a:prstClr>
                </a:solidFill>
              </a:rPr>
              <a:t>discussed OCR’s approach in enforcing Title II and Section 504 in cases involving student self-harm; offered a set of principles, distilled from OCR and DOJ resolution agreements to guide colleges and universities.</a:t>
            </a:r>
          </a:p>
          <a:p>
            <a:pPr algn="just"/>
            <a:endParaRPr lang="en-US" sz="2400" dirty="0" smtClean="0"/>
          </a:p>
          <a:p>
            <a:pPr algn="just"/>
            <a:endParaRPr lang="en-US" altLang="en-US" sz="24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dirty="0" smtClean="0"/>
              <a:t>Attorney-Client Priv. Comm</a:t>
            </a:r>
            <a:endParaRPr lang="en-US" dirty="0"/>
          </a:p>
        </p:txBody>
      </p:sp>
      <p:pic>
        <p:nvPicPr>
          <p:cNvPr id="3" name="Picture 2" descr="WIP - Overwatch 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607" y="4024993"/>
            <a:ext cx="2452339" cy="2198931"/>
          </a:xfrm>
          <a:prstGeom prst="rect">
            <a:avLst/>
          </a:prstGeom>
        </p:spPr>
      </p:pic>
    </p:spTree>
    <p:extLst>
      <p:ext uri="{BB962C8B-B14F-4D97-AF65-F5344CB8AC3E}">
        <p14:creationId xmlns:p14="http://schemas.microsoft.com/office/powerpoint/2010/main" val="1110701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914400"/>
            <a:ext cx="8229600" cy="1143000"/>
          </a:xfrm>
        </p:spPr>
        <p:txBody>
          <a:bodyPr/>
          <a:lstStyle/>
          <a:p>
            <a:pPr algn="ctr"/>
            <a:r>
              <a:rPr lang="en-US" altLang="en-US" sz="4400" dirty="0">
                <a:solidFill>
                  <a:schemeClr val="tx1"/>
                </a:solidFill>
                <a:ea typeface="ＭＳ Ｐゴシック" panose="020B0600070205080204" pitchFamily="34" charset="-128"/>
              </a:rPr>
              <a:t>Threat </a:t>
            </a:r>
            <a:r>
              <a:rPr lang="en-US" altLang="en-US" sz="4400" dirty="0" smtClean="0">
                <a:solidFill>
                  <a:schemeClr val="tx1"/>
                </a:solidFill>
                <a:ea typeface="ＭＳ Ｐゴシック" panose="020B0600070205080204" pitchFamily="34" charset="-128"/>
              </a:rPr>
              <a:t>of Self-Harm</a:t>
            </a:r>
            <a:endParaRPr lang="en-US" altLang="en-US" sz="4400" dirty="0">
              <a:solidFill>
                <a:schemeClr val="tx1"/>
              </a:solidFill>
              <a:ea typeface="ＭＳ Ｐゴシック" panose="020B0600070205080204" pitchFamily="34" charset="-128"/>
            </a:endParaRPr>
          </a:p>
        </p:txBody>
      </p:sp>
      <p:sp>
        <p:nvSpPr>
          <p:cNvPr id="11267" name="Content Placeholder 2"/>
          <p:cNvSpPr>
            <a:spLocks noGrp="1"/>
          </p:cNvSpPr>
          <p:nvPr>
            <p:ph idx="1"/>
          </p:nvPr>
        </p:nvSpPr>
        <p:spPr>
          <a:xfrm>
            <a:off x="481693" y="1951264"/>
            <a:ext cx="9729107" cy="4525737"/>
          </a:xfrm>
        </p:spPr>
        <p:txBody>
          <a:bodyPr>
            <a:normAutofit/>
          </a:bodyPr>
          <a:lstStyle/>
          <a:p>
            <a:r>
              <a:rPr lang="en-US" altLang="en-US" sz="2400" dirty="0" smtClean="0">
                <a:ea typeface="ＭＳ Ｐゴシック" panose="020B0600070205080204" pitchFamily="34" charset="-128"/>
              </a:rPr>
              <a:t>Guiding Principles to avoid discrimination claims</a:t>
            </a:r>
          </a:p>
          <a:p>
            <a:pPr>
              <a:buFont typeface="Wingdings 2" panose="05020102010507070707" pitchFamily="18" charset="2"/>
              <a:buNone/>
            </a:pPr>
            <a:endParaRPr lang="en-US" altLang="en-US" sz="2400" dirty="0" smtClean="0">
              <a:ea typeface="ＭＳ Ｐゴシック" panose="020B0600070205080204" pitchFamily="34" charset="-128"/>
            </a:endParaRPr>
          </a:p>
          <a:p>
            <a:pPr lvl="1"/>
            <a:r>
              <a:rPr lang="en-US" altLang="en-US" sz="2400" dirty="0" smtClean="0">
                <a:ea typeface="ＭＳ Ｐゴシック" panose="020B0600070205080204" pitchFamily="34" charset="-128"/>
              </a:rPr>
              <a:t>Individualized assessment (consultation with qualified healthcare professionals)</a:t>
            </a:r>
          </a:p>
          <a:p>
            <a:pPr lvl="1"/>
            <a:r>
              <a:rPr lang="en-US" altLang="en-US" sz="2400" dirty="0" smtClean="0">
                <a:ea typeface="ＭＳ Ｐゴシック" panose="020B0600070205080204" pitchFamily="34" charset="-128"/>
              </a:rPr>
              <a:t>Policies that apply to all students – apply to conduct rather than to disability.</a:t>
            </a:r>
          </a:p>
          <a:p>
            <a:pPr lvl="1"/>
            <a:r>
              <a:rPr lang="en-US" altLang="en-US" sz="2400" dirty="0" smtClean="0">
                <a:ea typeface="ＭＳ Ｐゴシック" panose="020B0600070205080204" pitchFamily="34" charset="-128"/>
              </a:rPr>
              <a:t>Consideration of reasonable accommodations</a:t>
            </a:r>
          </a:p>
          <a:p>
            <a:pPr lvl="1"/>
            <a:r>
              <a:rPr lang="en-US" altLang="en-US" sz="2400" dirty="0" smtClean="0">
                <a:ea typeface="ＭＳ Ｐゴシック" panose="020B0600070205080204" pitchFamily="34" charset="-128"/>
              </a:rPr>
              <a:t>Due process (Notice, Opportunity to be heard &amp; respond)</a:t>
            </a:r>
          </a:p>
        </p:txBody>
      </p:sp>
      <p:sp>
        <p:nvSpPr>
          <p:cNvPr id="2" name="Footer Placeholder 1"/>
          <p:cNvSpPr>
            <a:spLocks noGrp="1"/>
          </p:cNvSpPr>
          <p:nvPr>
            <p:ph type="ftr" sz="quarter" idx="11"/>
          </p:nvPr>
        </p:nvSpPr>
        <p:spPr/>
        <p:txBody>
          <a:bodyPr/>
          <a:lstStyle/>
          <a:p>
            <a:r>
              <a:rPr lang="en-US" smtClean="0"/>
              <a:t>Attorney-Client Priv. Comm</a:t>
            </a:r>
            <a:endParaRPr lang="en-US" dirty="0"/>
          </a:p>
        </p:txBody>
      </p:sp>
    </p:spTree>
    <p:extLst>
      <p:ext uri="{BB962C8B-B14F-4D97-AF65-F5344CB8AC3E}">
        <p14:creationId xmlns:p14="http://schemas.microsoft.com/office/powerpoint/2010/main" val="2749929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914400"/>
            <a:ext cx="8229600" cy="1143000"/>
          </a:xfrm>
        </p:spPr>
        <p:txBody>
          <a:bodyPr/>
          <a:lstStyle/>
          <a:p>
            <a:pPr algn="ctr"/>
            <a:r>
              <a:rPr lang="en-US" altLang="en-US" sz="4400" dirty="0">
                <a:solidFill>
                  <a:schemeClr val="tx1"/>
                </a:solidFill>
                <a:ea typeface="ＭＳ Ｐゴシック" panose="020B0600070205080204" pitchFamily="34" charset="-128"/>
              </a:rPr>
              <a:t>Threat </a:t>
            </a:r>
            <a:r>
              <a:rPr lang="en-US" altLang="en-US" sz="4400" dirty="0" smtClean="0">
                <a:solidFill>
                  <a:schemeClr val="tx1"/>
                </a:solidFill>
                <a:ea typeface="ＭＳ Ｐゴシック" panose="020B0600070205080204" pitchFamily="34" charset="-128"/>
              </a:rPr>
              <a:t>of Self-Harm</a:t>
            </a:r>
            <a:endParaRPr lang="en-US" altLang="en-US" sz="4400" dirty="0">
              <a:solidFill>
                <a:schemeClr val="tx1"/>
              </a:solidFill>
              <a:ea typeface="ＭＳ Ｐゴシック" panose="020B0600070205080204" pitchFamily="34" charset="-128"/>
            </a:endParaRPr>
          </a:p>
        </p:txBody>
      </p:sp>
      <p:sp>
        <p:nvSpPr>
          <p:cNvPr id="11267" name="Content Placeholder 2"/>
          <p:cNvSpPr>
            <a:spLocks noGrp="1"/>
          </p:cNvSpPr>
          <p:nvPr>
            <p:ph idx="1"/>
          </p:nvPr>
        </p:nvSpPr>
        <p:spPr>
          <a:xfrm>
            <a:off x="481693" y="1951264"/>
            <a:ext cx="9729107" cy="4525737"/>
          </a:xfrm>
        </p:spPr>
        <p:txBody>
          <a:bodyPr>
            <a:normAutofit/>
          </a:bodyPr>
          <a:lstStyle/>
          <a:p>
            <a:r>
              <a:rPr lang="en-US" altLang="en-US" sz="3200" dirty="0" smtClean="0">
                <a:ea typeface="ＭＳ Ｐゴシック" panose="020B0600070205080204" pitchFamily="34" charset="-128"/>
              </a:rPr>
              <a:t>Guiding Principles:</a:t>
            </a:r>
          </a:p>
          <a:p>
            <a:pPr>
              <a:buFont typeface="Arial" panose="020B0604020202020204" pitchFamily="34" charset="0"/>
              <a:buChar char="•"/>
            </a:pPr>
            <a:r>
              <a:rPr lang="en-US" altLang="en-US" sz="2400" dirty="0" smtClean="0">
                <a:ea typeface="ＭＳ Ｐゴシック" panose="020B0600070205080204" pitchFamily="34" charset="-128"/>
              </a:rPr>
              <a:t>Offer mental health services</a:t>
            </a:r>
          </a:p>
          <a:p>
            <a:pPr>
              <a:buFont typeface="Arial" panose="020B0604020202020204" pitchFamily="34" charset="0"/>
              <a:buChar char="•"/>
            </a:pPr>
            <a:r>
              <a:rPr lang="en-US" altLang="en-US" sz="2400" dirty="0" smtClean="0">
                <a:ea typeface="ＭＳ Ｐゴシック" panose="020B0600070205080204" pitchFamily="34" charset="-128"/>
              </a:rPr>
              <a:t>Consider reasonable accommodations to remain enrolled</a:t>
            </a:r>
          </a:p>
          <a:p>
            <a:pPr>
              <a:buFont typeface="Arial" panose="020B0604020202020204" pitchFamily="34" charset="0"/>
              <a:buChar char="•"/>
            </a:pPr>
            <a:r>
              <a:rPr lang="en-US" altLang="en-US" sz="2400" dirty="0" smtClean="0">
                <a:ea typeface="ＭＳ Ｐゴシック" panose="020B0600070205080204" pitchFamily="34" charset="-128"/>
              </a:rPr>
              <a:t>Encourage voluntary withdrawal by students</a:t>
            </a:r>
          </a:p>
          <a:p>
            <a:pPr>
              <a:buFont typeface="Arial" panose="020B0604020202020204" pitchFamily="34" charset="0"/>
              <a:buChar char="•"/>
            </a:pPr>
            <a:r>
              <a:rPr lang="en-US" altLang="en-US" sz="2400" dirty="0" smtClean="0">
                <a:ea typeface="ＭＳ Ｐゴシック" panose="020B0600070205080204" pitchFamily="34" charset="-128"/>
              </a:rPr>
              <a:t>Policies that are non-discriminatory on face</a:t>
            </a:r>
          </a:p>
          <a:p>
            <a:pPr>
              <a:buFont typeface="Arial" panose="020B0604020202020204" pitchFamily="34" charset="0"/>
              <a:buChar char="•"/>
            </a:pPr>
            <a:r>
              <a:rPr lang="en-US" altLang="en-US" sz="2400" dirty="0" smtClean="0">
                <a:ea typeface="ＭＳ Ｐゴシック" panose="020B0600070205080204" pitchFamily="34" charset="-128"/>
              </a:rPr>
              <a:t>Treat disabled and non-disabled students similarly</a:t>
            </a:r>
          </a:p>
          <a:p>
            <a:pPr>
              <a:buFont typeface="Arial" panose="020B0604020202020204" pitchFamily="34" charset="0"/>
              <a:buChar char="•"/>
            </a:pPr>
            <a:r>
              <a:rPr lang="en-US" altLang="en-US" sz="2400" dirty="0" smtClean="0">
                <a:ea typeface="ＭＳ Ｐゴシック" panose="020B0600070205080204" pitchFamily="34" charset="-128"/>
              </a:rPr>
              <a:t>Involuntary separations should be last resort</a:t>
            </a:r>
          </a:p>
        </p:txBody>
      </p:sp>
      <p:sp>
        <p:nvSpPr>
          <p:cNvPr id="2" name="Footer Placeholder 1"/>
          <p:cNvSpPr>
            <a:spLocks noGrp="1"/>
          </p:cNvSpPr>
          <p:nvPr>
            <p:ph type="ftr" sz="quarter" idx="11"/>
          </p:nvPr>
        </p:nvSpPr>
        <p:spPr/>
        <p:txBody>
          <a:bodyPr/>
          <a:lstStyle/>
          <a:p>
            <a:r>
              <a:rPr lang="en-US" smtClean="0"/>
              <a:t>Attorney-Client Priv. Comm</a:t>
            </a:r>
            <a:endParaRPr lang="en-US" dirty="0"/>
          </a:p>
        </p:txBody>
      </p:sp>
    </p:spTree>
    <p:extLst>
      <p:ext uri="{BB962C8B-B14F-4D97-AF65-F5344CB8AC3E}">
        <p14:creationId xmlns:p14="http://schemas.microsoft.com/office/powerpoint/2010/main" val="1733423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783771" y="3191069"/>
            <a:ext cx="8248262" cy="2519267"/>
          </a:xfrm>
        </p:spPr>
        <p:txBody>
          <a:bodyPr>
            <a:normAutofit/>
          </a:bodyPr>
          <a:lstStyle/>
          <a:p>
            <a:pPr lvl="1">
              <a:buFont typeface="Arial" panose="020B0604020202020204" pitchFamily="34" charset="0"/>
              <a:buChar char="•"/>
            </a:pPr>
            <a:endParaRPr lang="en-US" sz="2400" dirty="0" smtClean="0"/>
          </a:p>
          <a:p>
            <a:pPr marL="457200" lvl="1" indent="0">
              <a:buNone/>
            </a:pPr>
            <a:r>
              <a:rPr lang="en-US" sz="2400" dirty="0">
                <a:solidFill>
                  <a:prstClr val="black">
                    <a:lumMod val="75000"/>
                    <a:lumOff val="25000"/>
                  </a:prstClr>
                </a:solidFill>
              </a:rPr>
              <a:t>Regents (UCLA) v. Rosen</a:t>
            </a:r>
            <a:endParaRPr lang="en-US" sz="2400" dirty="0"/>
          </a:p>
          <a:p>
            <a:pPr lvl="1">
              <a:buFont typeface="Arial" panose="020B0604020202020204" pitchFamily="34" charset="0"/>
              <a:buChar char="•"/>
            </a:pPr>
            <a:r>
              <a:rPr lang="en-US" sz="2400" dirty="0"/>
              <a:t>March 22, 2018 Cal. Supreme Ct. Decision</a:t>
            </a:r>
          </a:p>
          <a:p>
            <a:pPr lvl="1">
              <a:buFont typeface="Arial" panose="020B0604020202020204" pitchFamily="34" charset="0"/>
              <a:buChar char="•"/>
            </a:pPr>
            <a:r>
              <a:rPr lang="en-US" sz="2400" dirty="0" smtClean="0"/>
              <a:t>December 3, 2018 Ct. of Appeal Decision</a:t>
            </a:r>
            <a:endParaRPr lang="en-US" sz="2200" dirty="0" smtClean="0"/>
          </a:p>
          <a:p>
            <a:pPr lvl="1">
              <a:buFont typeface="Arial" panose="020B0604020202020204" pitchFamily="34" charset="0"/>
              <a:buChar char="•"/>
            </a:pPr>
            <a:endParaRPr lang="en-US" sz="2400"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61" y="1513519"/>
            <a:ext cx="2212264" cy="1665704"/>
          </a:xfrm>
          <a:prstGeom prst="rect">
            <a:avLst/>
          </a:prstGeom>
        </p:spPr>
      </p:pic>
      <p:pic>
        <p:nvPicPr>
          <p:cNvPr id="7" name="Picture 6" descr="Desaparacidos Picket at &lt;strong&gt;Court&lt;/strong&gt; &lt;strong&gt;of Appeals&lt;/strong&gt;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963" y="1513519"/>
            <a:ext cx="2397967" cy="1597046"/>
          </a:xfrm>
          <a:prstGeom prst="rect">
            <a:avLst/>
          </a:prstGeom>
        </p:spPr>
      </p:pic>
    </p:spTree>
    <p:extLst>
      <p:ext uri="{BB962C8B-B14F-4D97-AF65-F5344CB8AC3E}">
        <p14:creationId xmlns:p14="http://schemas.microsoft.com/office/powerpoint/2010/main" val="965283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ROSEN DECISION</a:t>
            </a:r>
            <a:endParaRPr lang="en-US" dirty="0"/>
          </a:p>
        </p:txBody>
      </p:sp>
      <p:sp>
        <p:nvSpPr>
          <p:cNvPr id="3" name="Content Placeholder 2"/>
          <p:cNvSpPr>
            <a:spLocks noGrp="1"/>
          </p:cNvSpPr>
          <p:nvPr>
            <p:ph sz="half" idx="1"/>
          </p:nvPr>
        </p:nvSpPr>
        <p:spPr>
          <a:xfrm>
            <a:off x="677334" y="1647406"/>
            <a:ext cx="5249937" cy="3880772"/>
          </a:xfrm>
        </p:spPr>
        <p:txBody>
          <a:bodyPr>
            <a:normAutofit fontScale="92500"/>
          </a:bodyPr>
          <a:lstStyle/>
          <a:p>
            <a:pPr marL="457200" lvl="1" indent="0">
              <a:buNone/>
            </a:pPr>
            <a:endParaRPr lang="en-US" sz="2400" dirty="0" smtClean="0"/>
          </a:p>
          <a:p>
            <a:pPr marL="285750" lvl="1" indent="0">
              <a:buNone/>
              <a:tabLst>
                <a:tab pos="228600" algn="l"/>
              </a:tabLst>
            </a:pPr>
            <a:r>
              <a:rPr lang="en-US" sz="2800" dirty="0" smtClean="0"/>
              <a:t>Cal. Supreme Ct. - </a:t>
            </a:r>
            <a:r>
              <a:rPr lang="en-US" sz="2400" dirty="0" smtClean="0"/>
              <a:t>March </a:t>
            </a:r>
            <a:r>
              <a:rPr lang="en-US" sz="2400" dirty="0"/>
              <a:t>22, 2018 </a:t>
            </a:r>
            <a:endParaRPr lang="en-US" sz="2800" dirty="0" smtClean="0"/>
          </a:p>
          <a:p>
            <a:pPr marL="742950" lvl="2" indent="-568325">
              <a:buFont typeface="Arial" panose="020B0604020202020204" pitchFamily="34" charset="0"/>
              <a:buChar char="•"/>
            </a:pPr>
            <a:r>
              <a:rPr lang="en-US" sz="2800" dirty="0" smtClean="0"/>
              <a:t>Is there a duty to students?</a:t>
            </a:r>
          </a:p>
          <a:p>
            <a:pPr marL="174625" lvl="2" indent="0">
              <a:buNone/>
            </a:pPr>
            <a:endParaRPr lang="en-US" sz="2800" dirty="0" smtClean="0"/>
          </a:p>
          <a:p>
            <a:pPr marL="174625" lvl="2" indent="0">
              <a:buNone/>
            </a:pPr>
            <a:r>
              <a:rPr lang="en-US" sz="2800" dirty="0" smtClean="0"/>
              <a:t>Cal</a:t>
            </a:r>
            <a:r>
              <a:rPr lang="en-US" sz="2800" dirty="0"/>
              <a:t>. Supreme Ct. </a:t>
            </a:r>
            <a:r>
              <a:rPr lang="en-US" sz="2800" dirty="0" smtClean="0"/>
              <a:t>– </a:t>
            </a:r>
            <a:r>
              <a:rPr lang="en-US" sz="2400" dirty="0" smtClean="0"/>
              <a:t>Dec. 3, 2018</a:t>
            </a:r>
            <a:endParaRPr lang="en-US" sz="2800" dirty="0" smtClean="0"/>
          </a:p>
          <a:p>
            <a:pPr marL="742950" lvl="2" indent="-568325">
              <a:buFont typeface="Arial" panose="020B0604020202020204" pitchFamily="34" charset="0"/>
              <a:buChar char="•"/>
            </a:pPr>
            <a:r>
              <a:rPr lang="en-US" sz="2800" dirty="0" smtClean="0"/>
              <a:t>What is the standard of care?</a:t>
            </a:r>
          </a:p>
          <a:p>
            <a:pPr lvl="2">
              <a:buFont typeface="Arial" panose="020B0604020202020204" pitchFamily="34" charset="0"/>
              <a:buChar char="•"/>
            </a:pPr>
            <a:endParaRPr lang="en-US" sz="2000" dirty="0"/>
          </a:p>
          <a:p>
            <a:pPr lvl="2">
              <a:buFont typeface="Arial" panose="020B0604020202020204" pitchFamily="34" charset="0"/>
              <a:buChar char="•"/>
            </a:pPr>
            <a:endParaRPr lang="en-US" sz="2000" dirty="0" smtClean="0"/>
          </a:p>
          <a:p>
            <a:pPr lvl="1">
              <a:buFont typeface="Arial" panose="020B0604020202020204" pitchFamily="34" charset="0"/>
              <a:buChar char="•"/>
            </a:pPr>
            <a:endParaRPr lang="en-US" sz="2200" dirty="0" smtClean="0"/>
          </a:p>
        </p:txBody>
      </p:sp>
      <p:pic>
        <p:nvPicPr>
          <p:cNvPr id="11" name="Content Placeholder 10"/>
          <p:cNvPicPr>
            <a:picLocks noGrp="1" noChangeAspect="1"/>
          </p:cNvPicPr>
          <p:nvPr>
            <p:ph sz="half" idx="2"/>
          </p:nvPr>
        </p:nvPicPr>
        <p:blipFill>
          <a:blip r:embed="rId2"/>
          <a:stretch>
            <a:fillRect/>
          </a:stretch>
        </p:blipFill>
        <p:spPr>
          <a:xfrm>
            <a:off x="6335485" y="1202048"/>
            <a:ext cx="3606945" cy="2702580"/>
          </a:xfrm>
          <a:prstGeom prst="rect">
            <a:avLst/>
          </a:prstGeom>
        </p:spPr>
      </p:pic>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4060159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ROSEN DECISION</a:t>
            </a:r>
            <a:endParaRPr lang="en-US" dirty="0"/>
          </a:p>
        </p:txBody>
      </p:sp>
      <p:sp>
        <p:nvSpPr>
          <p:cNvPr id="3" name="Content Placeholder 2"/>
          <p:cNvSpPr>
            <a:spLocks noGrp="1"/>
          </p:cNvSpPr>
          <p:nvPr>
            <p:ph sz="half" idx="1"/>
          </p:nvPr>
        </p:nvSpPr>
        <p:spPr>
          <a:xfrm>
            <a:off x="677333" y="1647406"/>
            <a:ext cx="7927823" cy="3880772"/>
          </a:xfrm>
        </p:spPr>
        <p:txBody>
          <a:bodyPr>
            <a:normAutofit fontScale="92500"/>
          </a:bodyPr>
          <a:lstStyle/>
          <a:p>
            <a:pPr marL="457200" lvl="1" indent="0">
              <a:buNone/>
            </a:pPr>
            <a:endParaRPr lang="en-US" sz="2400" dirty="0" smtClean="0"/>
          </a:p>
          <a:p>
            <a:pPr marL="285750" lvl="1" indent="0">
              <a:buNone/>
              <a:tabLst>
                <a:tab pos="228600" algn="l"/>
              </a:tabLst>
            </a:pPr>
            <a:r>
              <a:rPr lang="en-US" sz="2800" dirty="0" smtClean="0"/>
              <a:t>Cal. Supreme Ct. - </a:t>
            </a:r>
            <a:r>
              <a:rPr lang="en-US" sz="2400" dirty="0" smtClean="0"/>
              <a:t>March </a:t>
            </a:r>
            <a:r>
              <a:rPr lang="en-US" sz="2400" dirty="0"/>
              <a:t>22, 2018 </a:t>
            </a:r>
            <a:endParaRPr lang="en-US" sz="2800" dirty="0" smtClean="0"/>
          </a:p>
          <a:p>
            <a:pPr marL="742950" lvl="2" indent="-568325">
              <a:buFont typeface="Arial" panose="020B0604020202020204" pitchFamily="34" charset="0"/>
              <a:buChar char="•"/>
            </a:pPr>
            <a:r>
              <a:rPr lang="en-US" sz="2800" dirty="0" smtClean="0"/>
              <a:t>Is there a duty to students?</a:t>
            </a:r>
          </a:p>
          <a:p>
            <a:pPr marL="174625" lvl="2" indent="0">
              <a:buNone/>
            </a:pPr>
            <a:endParaRPr lang="en-US" sz="2000" dirty="0"/>
          </a:p>
          <a:p>
            <a:pPr marL="174625" lvl="2" indent="0">
              <a:buNone/>
            </a:pPr>
            <a:r>
              <a:rPr lang="en-US" sz="2400" dirty="0"/>
              <a:t>F</a:t>
            </a:r>
            <a:r>
              <a:rPr lang="en-US" sz="2400" dirty="0" smtClean="0"/>
              <a:t>or </a:t>
            </a:r>
            <a:r>
              <a:rPr lang="en-US" sz="2400" dirty="0"/>
              <a:t>the first time </a:t>
            </a:r>
            <a:r>
              <a:rPr lang="en-US" sz="2400" dirty="0" smtClean="0"/>
              <a:t>the court imposed </a:t>
            </a:r>
            <a:r>
              <a:rPr lang="en-US" sz="2400" dirty="0"/>
              <a:t>a duty on colleges and universities to </a:t>
            </a:r>
            <a:r>
              <a:rPr lang="en-US" sz="2400" b="1" u="sng" dirty="0">
                <a:solidFill>
                  <a:srgbClr val="FF0000"/>
                </a:solidFill>
              </a:rPr>
              <a:t>warn</a:t>
            </a:r>
            <a:r>
              <a:rPr lang="en-US" sz="2400" dirty="0"/>
              <a:t> or </a:t>
            </a:r>
            <a:r>
              <a:rPr lang="en-US" sz="2400" b="1" u="sng" dirty="0">
                <a:solidFill>
                  <a:srgbClr val="FF0000"/>
                </a:solidFill>
              </a:rPr>
              <a:t>protect</a:t>
            </a:r>
            <a:r>
              <a:rPr lang="en-US" sz="2400" dirty="0"/>
              <a:t> enrolled students from </a:t>
            </a:r>
            <a:r>
              <a:rPr lang="en-US" sz="2400" b="1" u="sng" dirty="0">
                <a:solidFill>
                  <a:schemeClr val="accent2"/>
                </a:solidFill>
              </a:rPr>
              <a:t>foreseeable violence </a:t>
            </a:r>
            <a:r>
              <a:rPr lang="en-US" sz="2400" dirty="0"/>
              <a:t>in the </a:t>
            </a:r>
            <a:r>
              <a:rPr lang="en-US" sz="2400" b="1" u="sng" dirty="0">
                <a:solidFill>
                  <a:schemeClr val="accent2"/>
                </a:solidFill>
              </a:rPr>
              <a:t>classroom</a:t>
            </a:r>
            <a:r>
              <a:rPr lang="en-US" sz="2400" dirty="0"/>
              <a:t>, during </a:t>
            </a:r>
            <a:r>
              <a:rPr lang="en-US" sz="2400" b="1" u="sng" dirty="0">
                <a:solidFill>
                  <a:schemeClr val="accent2"/>
                </a:solidFill>
              </a:rPr>
              <a:t>curricular activities</a:t>
            </a:r>
            <a:r>
              <a:rPr lang="en-US" sz="2400" dirty="0"/>
              <a:t>, or during </a:t>
            </a:r>
            <a:r>
              <a:rPr lang="en-US" sz="2400" b="1" u="sng" dirty="0">
                <a:solidFill>
                  <a:schemeClr val="accent2"/>
                </a:solidFill>
              </a:rPr>
              <a:t>activities that are closely related </a:t>
            </a:r>
            <a:r>
              <a:rPr lang="en-US" sz="2400" dirty="0"/>
              <a:t>to the </a:t>
            </a:r>
            <a:r>
              <a:rPr lang="en-US" sz="2400" b="1" u="sng" dirty="0">
                <a:solidFill>
                  <a:schemeClr val="accent2"/>
                </a:solidFill>
              </a:rPr>
              <a:t>delivery of educational </a:t>
            </a:r>
            <a:r>
              <a:rPr lang="en-US" sz="2400" b="1" u="sng" dirty="0" smtClean="0">
                <a:solidFill>
                  <a:schemeClr val="accent2"/>
                </a:solidFill>
              </a:rPr>
              <a:t>activities.</a:t>
            </a:r>
          </a:p>
          <a:p>
            <a:pPr lvl="2">
              <a:buFont typeface="Arial" panose="020B0604020202020204" pitchFamily="34" charset="0"/>
              <a:buChar char="•"/>
            </a:pPr>
            <a:endParaRPr lang="en-US" sz="2000" dirty="0"/>
          </a:p>
          <a:p>
            <a:pPr lvl="2">
              <a:buFont typeface="Arial" panose="020B0604020202020204" pitchFamily="34" charset="0"/>
              <a:buChar char="•"/>
            </a:pPr>
            <a:endParaRPr lang="en-US" sz="2000" dirty="0" smtClean="0"/>
          </a:p>
          <a:p>
            <a:pPr lvl="1">
              <a:buFont typeface="Arial" panose="020B0604020202020204" pitchFamily="34" charset="0"/>
              <a:buChar char="•"/>
            </a:pPr>
            <a:endParaRPr lang="en-US" sz="2200"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4" name="Content Placeholder 3"/>
          <p:cNvSpPr>
            <a:spLocks noGrp="1"/>
          </p:cNvSpPr>
          <p:nvPr>
            <p:ph sz="half" idx="2"/>
          </p:nvPr>
        </p:nvSpPr>
        <p:spPr>
          <a:xfrm>
            <a:off x="7903029" y="710293"/>
            <a:ext cx="1370974" cy="351065"/>
          </a:xfrm>
        </p:spPr>
        <p:txBody>
          <a:bodyPr>
            <a:normAutofit fontScale="92500"/>
          </a:bodyPr>
          <a:lstStyle/>
          <a:p>
            <a:endParaRPr lang="en-US" dirty="0"/>
          </a:p>
        </p:txBody>
      </p:sp>
    </p:spTree>
    <p:extLst>
      <p:ext uri="{BB962C8B-B14F-4D97-AF65-F5344CB8AC3E}">
        <p14:creationId xmlns:p14="http://schemas.microsoft.com/office/powerpoint/2010/main" val="26938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ROSEN DECISION</a:t>
            </a:r>
            <a:endParaRPr lang="en-US" dirty="0"/>
          </a:p>
        </p:txBody>
      </p:sp>
      <p:sp>
        <p:nvSpPr>
          <p:cNvPr id="3" name="Content Placeholder 2"/>
          <p:cNvSpPr>
            <a:spLocks noGrp="1"/>
          </p:cNvSpPr>
          <p:nvPr>
            <p:ph sz="half" idx="1"/>
          </p:nvPr>
        </p:nvSpPr>
        <p:spPr>
          <a:xfrm>
            <a:off x="677334" y="1647406"/>
            <a:ext cx="8287052" cy="3880772"/>
          </a:xfrm>
        </p:spPr>
        <p:txBody>
          <a:bodyPr>
            <a:normAutofit/>
          </a:bodyPr>
          <a:lstStyle/>
          <a:p>
            <a:pPr marL="174625" lvl="2" indent="0">
              <a:buNone/>
            </a:pPr>
            <a:r>
              <a:rPr lang="en-US" sz="2800" dirty="0" smtClean="0"/>
              <a:t>Cal</a:t>
            </a:r>
            <a:r>
              <a:rPr lang="en-US" sz="2800" dirty="0"/>
              <a:t>. Supreme Ct. </a:t>
            </a:r>
            <a:r>
              <a:rPr lang="en-US" sz="2800" dirty="0" smtClean="0"/>
              <a:t>– </a:t>
            </a:r>
            <a:r>
              <a:rPr lang="en-US" sz="2400" dirty="0" smtClean="0"/>
              <a:t>Dec. 3, 2018</a:t>
            </a:r>
            <a:endParaRPr lang="en-US" sz="2800" dirty="0" smtClean="0"/>
          </a:p>
          <a:p>
            <a:pPr marL="742950" lvl="2" indent="-568325">
              <a:buFont typeface="Arial" panose="020B0604020202020204" pitchFamily="34" charset="0"/>
              <a:buChar char="•"/>
            </a:pPr>
            <a:r>
              <a:rPr lang="en-US" sz="2800" dirty="0" smtClean="0"/>
              <a:t>What is the standard of care?</a:t>
            </a:r>
          </a:p>
          <a:p>
            <a:pPr lvl="2">
              <a:buFont typeface="Arial" panose="020B0604020202020204" pitchFamily="34" charset="0"/>
              <a:buChar char="•"/>
            </a:pPr>
            <a:r>
              <a:rPr lang="en-US" sz="2000" dirty="0">
                <a:latin typeface="Calibri" panose="020F0502020204030204" pitchFamily="34" charset="0"/>
                <a:ea typeface="Calibri" panose="020F0502020204030204" pitchFamily="34" charset="0"/>
              </a:rPr>
              <a:t>The court of appeal determined that the standard of care should be the “ordinary person” standard applicable to general negligence cases, and rejected our position that it should be the same standard which is applicable to mental health professionals, namely, that there must be an articulated threat of violence against an identifiable victim</a:t>
            </a:r>
            <a:endParaRPr lang="en-US" sz="2000" dirty="0"/>
          </a:p>
          <a:p>
            <a:pPr lvl="2">
              <a:buFont typeface="Arial" panose="020B0604020202020204" pitchFamily="34" charset="0"/>
              <a:buChar char="•"/>
            </a:pPr>
            <a:endParaRPr lang="en-US" sz="2000" dirty="0" smtClean="0"/>
          </a:p>
          <a:p>
            <a:pPr lvl="1">
              <a:buFont typeface="Arial" panose="020B0604020202020204" pitchFamily="34" charset="0"/>
              <a:buChar char="•"/>
            </a:pPr>
            <a:endParaRPr lang="en-US" sz="2200"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
        <p:nvSpPr>
          <p:cNvPr id="4" name="Content Placeholder 3"/>
          <p:cNvSpPr>
            <a:spLocks noGrp="1"/>
          </p:cNvSpPr>
          <p:nvPr>
            <p:ph sz="half" idx="2"/>
          </p:nvPr>
        </p:nvSpPr>
        <p:spPr>
          <a:xfrm>
            <a:off x="8049985" y="397105"/>
            <a:ext cx="1558753" cy="509132"/>
          </a:xfrm>
        </p:spPr>
        <p:txBody>
          <a:bodyPr>
            <a:normAutofit/>
          </a:bodyPr>
          <a:lstStyle/>
          <a:p>
            <a:endParaRPr lang="en-US" dirty="0"/>
          </a:p>
        </p:txBody>
      </p:sp>
    </p:spTree>
    <p:extLst>
      <p:ext uri="{BB962C8B-B14F-4D97-AF65-F5344CB8AC3E}">
        <p14:creationId xmlns:p14="http://schemas.microsoft.com/office/powerpoint/2010/main" val="2638575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a:buClr>
                <a:srgbClr val="5FCBEF"/>
              </a:buClr>
              <a:buFont typeface="Arial" panose="020B0604020202020204" pitchFamily="34" charset="0"/>
              <a:buChar char="•"/>
            </a:pPr>
            <a:r>
              <a:rPr lang="en-US" sz="2600" u="sng" dirty="0" smtClean="0">
                <a:solidFill>
                  <a:prstClr val="black">
                    <a:lumMod val="75000"/>
                    <a:lumOff val="25000"/>
                  </a:prstClr>
                </a:solidFill>
              </a:rPr>
              <a:t>Short Time Frame</a:t>
            </a:r>
            <a:endParaRPr lang="en-US" sz="2600" u="sng" dirty="0">
              <a:solidFill>
                <a:prstClr val="black">
                  <a:lumMod val="75000"/>
                  <a:lumOff val="25000"/>
                </a:prstClr>
              </a:solidFill>
            </a:endParaRPr>
          </a:p>
          <a:p>
            <a:pPr lvl="1">
              <a:buClr>
                <a:srgbClr val="5FCBEF"/>
              </a:buClr>
              <a:buFont typeface="Arial" panose="020B0604020202020204" pitchFamily="34" charset="0"/>
              <a:buChar char="•"/>
            </a:pPr>
            <a:r>
              <a:rPr lang="en-US" sz="2400" dirty="0" smtClean="0">
                <a:solidFill>
                  <a:prstClr val="black">
                    <a:lumMod val="75000"/>
                    <a:lumOff val="25000"/>
                  </a:prstClr>
                </a:solidFill>
              </a:rPr>
              <a:t>Timeline – Fall 2008 – Fall 2009</a:t>
            </a:r>
          </a:p>
          <a:p>
            <a:pPr lvl="1">
              <a:buClr>
                <a:srgbClr val="5FCBEF"/>
              </a:buClr>
              <a:buFont typeface="Arial" panose="020B0604020202020204" pitchFamily="34" charset="0"/>
              <a:buChar char="•"/>
            </a:pPr>
            <a:r>
              <a:rPr lang="en-US" sz="2400" dirty="0" smtClean="0">
                <a:solidFill>
                  <a:prstClr val="black">
                    <a:lumMod val="75000"/>
                    <a:lumOff val="25000"/>
                  </a:prstClr>
                </a:solidFill>
              </a:rPr>
              <a:t>Distressed student is enrolled as undergrad and is experiencing </a:t>
            </a:r>
            <a:r>
              <a:rPr lang="en-US" sz="2400" dirty="0">
                <a:solidFill>
                  <a:prstClr val="black">
                    <a:lumMod val="75000"/>
                    <a:lumOff val="25000"/>
                  </a:prstClr>
                </a:solidFill>
              </a:rPr>
              <a:t>auditory hallucinations (Fall 2008)</a:t>
            </a:r>
          </a:p>
          <a:p>
            <a:pPr lvl="1">
              <a:buClr>
                <a:srgbClr val="5FCBEF"/>
              </a:buClr>
              <a:buFont typeface="Arial" panose="020B0604020202020204" pitchFamily="34" charset="0"/>
              <a:buChar char="•"/>
            </a:pPr>
            <a:r>
              <a:rPr lang="en-US" sz="2400" dirty="0" smtClean="0">
                <a:solidFill>
                  <a:prstClr val="black">
                    <a:lumMod val="75000"/>
                    <a:lumOff val="25000"/>
                  </a:prstClr>
                </a:solidFill>
              </a:rPr>
              <a:t>Distressed student </a:t>
            </a:r>
            <a:r>
              <a:rPr lang="en-US" sz="2400" dirty="0">
                <a:solidFill>
                  <a:prstClr val="black">
                    <a:lumMod val="75000"/>
                    <a:lumOff val="25000"/>
                  </a:prstClr>
                </a:solidFill>
              </a:rPr>
              <a:t>believed </a:t>
            </a:r>
            <a:r>
              <a:rPr lang="en-US" sz="2400" dirty="0" smtClean="0">
                <a:solidFill>
                  <a:prstClr val="black">
                    <a:lumMod val="75000"/>
                    <a:lumOff val="25000"/>
                  </a:prstClr>
                </a:solidFill>
              </a:rPr>
              <a:t>other students </a:t>
            </a:r>
            <a:r>
              <a:rPr lang="en-US" sz="2400" dirty="0">
                <a:solidFill>
                  <a:prstClr val="black">
                    <a:lumMod val="75000"/>
                    <a:lumOff val="25000"/>
                  </a:prstClr>
                </a:solidFill>
              </a:rPr>
              <a:t>in classroom and dorms were criticizing him.</a:t>
            </a:r>
          </a:p>
          <a:p>
            <a:pPr lvl="1">
              <a:buClr>
                <a:srgbClr val="5FCBEF"/>
              </a:buClr>
              <a:buFont typeface="Arial" panose="020B0604020202020204" pitchFamily="34" charset="0"/>
              <a:buChar char="•"/>
            </a:pPr>
            <a:r>
              <a:rPr lang="en-US" sz="2400" dirty="0">
                <a:solidFill>
                  <a:srgbClr val="FF0000"/>
                </a:solidFill>
              </a:rPr>
              <a:t>UCLA attempted to provide mental health treatment</a:t>
            </a:r>
          </a:p>
          <a:p>
            <a:pPr lvl="1">
              <a:buClr>
                <a:srgbClr val="5FCBEF"/>
              </a:buClr>
              <a:buFont typeface="Arial" panose="020B0604020202020204" pitchFamily="34" charset="0"/>
              <a:buChar char="•"/>
            </a:pPr>
            <a:r>
              <a:rPr lang="en-US" sz="2400" dirty="0">
                <a:solidFill>
                  <a:prstClr val="black">
                    <a:lumMod val="75000"/>
                    <a:lumOff val="25000"/>
                  </a:prstClr>
                </a:solidFill>
              </a:rPr>
              <a:t>One morning </a:t>
            </a:r>
            <a:r>
              <a:rPr lang="en-US" sz="2400" dirty="0" smtClean="0">
                <a:solidFill>
                  <a:prstClr val="black">
                    <a:lumMod val="75000"/>
                    <a:lumOff val="25000"/>
                  </a:prstClr>
                </a:solidFill>
              </a:rPr>
              <a:t>distressed student </a:t>
            </a:r>
            <a:r>
              <a:rPr lang="en-US" sz="2400" dirty="0">
                <a:solidFill>
                  <a:prstClr val="black">
                    <a:lumMod val="75000"/>
                    <a:lumOff val="25000"/>
                  </a:prstClr>
                </a:solidFill>
              </a:rPr>
              <a:t>stabs fellow student (Rosen) during chemistry lab (Fall 2009)</a:t>
            </a:r>
          </a:p>
          <a:p>
            <a:pPr lvl="1">
              <a:buFont typeface="Arial" panose="020B0604020202020204" pitchFamily="34" charset="0"/>
              <a:buChar char="•"/>
            </a:pPr>
            <a:endParaRPr lang="en-US" sz="2400"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1908741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(2008)</a:t>
            </a:r>
          </a:p>
          <a:p>
            <a:pPr lvl="2">
              <a:buFont typeface="Arial" panose="020B0604020202020204" pitchFamily="34" charset="0"/>
              <a:buChar char="•"/>
            </a:pPr>
            <a:r>
              <a:rPr lang="en-US" sz="2200" dirty="0" smtClean="0"/>
              <a:t>Thompson transferred to UCLA Fall 2008</a:t>
            </a:r>
          </a:p>
          <a:p>
            <a:pPr lvl="2">
              <a:buFont typeface="Arial" panose="020B0604020202020204" pitchFamily="34" charset="0"/>
              <a:buChar char="•"/>
            </a:pPr>
            <a:r>
              <a:rPr lang="en-US" sz="2200" dirty="0" smtClean="0"/>
              <a:t>Thompson started to have problems with classmates in class and in residence hall.</a:t>
            </a:r>
          </a:p>
          <a:p>
            <a:pPr lvl="2">
              <a:buFont typeface="Arial" panose="020B0604020202020204" pitchFamily="34" charset="0"/>
              <a:buChar char="•"/>
            </a:pPr>
            <a:r>
              <a:rPr lang="en-US" sz="2200" dirty="0" smtClean="0"/>
              <a:t>Directed student to counseling services.</a:t>
            </a:r>
          </a:p>
          <a:p>
            <a:pPr lvl="2">
              <a:buClr>
                <a:srgbClr val="5FCBEF"/>
              </a:buClr>
              <a:buFont typeface="Arial" panose="020B0604020202020204" pitchFamily="34" charset="0"/>
              <a:buChar char="•"/>
            </a:pPr>
            <a:r>
              <a:rPr lang="en-US" sz="2200" dirty="0" smtClean="0">
                <a:solidFill>
                  <a:prstClr val="black">
                    <a:lumMod val="75000"/>
                    <a:lumOff val="25000"/>
                  </a:prstClr>
                </a:solidFill>
              </a:rPr>
              <a:t>Thompson </a:t>
            </a:r>
            <a:r>
              <a:rPr lang="en-US" sz="2200" dirty="0">
                <a:solidFill>
                  <a:prstClr val="black">
                    <a:lumMod val="75000"/>
                    <a:lumOff val="25000"/>
                  </a:prstClr>
                </a:solidFill>
              </a:rPr>
              <a:t>warned that if troublesome students were not disciplined, the matter would likely “escalate into a more serious situation” and he would “end up acting in a manner that will incur undesirable consequences.”</a:t>
            </a:r>
          </a:p>
          <a:p>
            <a:pPr lvl="2">
              <a:buFont typeface="Arial" panose="020B0604020202020204" pitchFamily="34" charset="0"/>
              <a:buChar char="•"/>
            </a:pPr>
            <a:endParaRPr lang="en-US" sz="2200" dirty="0" smtClean="0"/>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839430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415"/>
          </a:xfrm>
        </p:spPr>
        <p:txBody>
          <a:bodyPr>
            <a:normAutofit/>
          </a:bodyPr>
          <a:lstStyle/>
          <a:p>
            <a:r>
              <a:rPr lang="en-US" dirty="0" smtClean="0"/>
              <a:t>THE ROSEN DECISION – Duty of Care</a:t>
            </a:r>
            <a:endParaRPr lang="en-US" dirty="0"/>
          </a:p>
        </p:txBody>
      </p:sp>
      <p:sp>
        <p:nvSpPr>
          <p:cNvPr id="3" name="Content Placeholder 2"/>
          <p:cNvSpPr>
            <a:spLocks noGrp="1"/>
          </p:cNvSpPr>
          <p:nvPr>
            <p:ph idx="1"/>
          </p:nvPr>
        </p:nvSpPr>
        <p:spPr>
          <a:xfrm>
            <a:off x="677334" y="1554481"/>
            <a:ext cx="8596668" cy="4486882"/>
          </a:xfrm>
        </p:spPr>
        <p:txBody>
          <a:bodyPr>
            <a:normAutofit/>
          </a:bodyPr>
          <a:lstStyle/>
          <a:p>
            <a:pPr lvl="1">
              <a:buFont typeface="Arial" panose="020B0604020202020204" pitchFamily="34" charset="0"/>
              <a:buChar char="•"/>
            </a:pPr>
            <a:r>
              <a:rPr lang="en-US" sz="2400" u="sng" dirty="0" smtClean="0"/>
              <a:t>Fact Pattern (2009)</a:t>
            </a:r>
          </a:p>
          <a:p>
            <a:pPr lvl="2">
              <a:buFont typeface="Arial" panose="020B0604020202020204" pitchFamily="34" charset="0"/>
              <a:buChar char="•"/>
            </a:pPr>
            <a:r>
              <a:rPr lang="en-US" sz="2200" dirty="0" smtClean="0"/>
              <a:t>January 2009 – Thompson complained to multiple professors and TA about other students</a:t>
            </a:r>
          </a:p>
          <a:p>
            <a:pPr lvl="2">
              <a:buFont typeface="Arial" panose="020B0604020202020204" pitchFamily="34" charset="0"/>
              <a:buChar char="•"/>
            </a:pPr>
            <a:r>
              <a:rPr lang="en-US" sz="2200" dirty="0" smtClean="0"/>
              <a:t>TA thought Thompson acted oddly, frequently spoke to himself, and displayed signs of schizophrenia </a:t>
            </a:r>
          </a:p>
          <a:p>
            <a:pPr lvl="2">
              <a:buFont typeface="Arial" panose="020B0604020202020204" pitchFamily="34" charset="0"/>
              <a:buChar char="•"/>
            </a:pPr>
            <a:r>
              <a:rPr lang="en-US" sz="2200" dirty="0" smtClean="0"/>
              <a:t>Encouraged student to see CAPS.</a:t>
            </a:r>
          </a:p>
          <a:p>
            <a:pPr lvl="2">
              <a:buFont typeface="Arial" panose="020B0604020202020204" pitchFamily="34" charset="0"/>
              <a:buChar char="•"/>
            </a:pPr>
            <a:r>
              <a:rPr lang="en-US" sz="2200" b="1" u="sng" dirty="0" smtClean="0">
                <a:solidFill>
                  <a:srgbClr val="FF0000"/>
                </a:solidFill>
              </a:rPr>
              <a:t>CRT was notified.</a:t>
            </a:r>
          </a:p>
          <a:p>
            <a:pPr lvl="2">
              <a:buFont typeface="Arial" panose="020B0604020202020204" pitchFamily="34" charset="0"/>
              <a:buChar char="•"/>
            </a:pPr>
            <a:r>
              <a:rPr lang="en-US" sz="2200" dirty="0"/>
              <a:t>February 2009 – dorm problems and paranoia escalate</a:t>
            </a:r>
          </a:p>
          <a:p>
            <a:pPr lvl="2">
              <a:buFont typeface="Arial" panose="020B0604020202020204" pitchFamily="34" charset="0"/>
              <a:buChar char="•"/>
            </a:pPr>
            <a:r>
              <a:rPr lang="en-US" sz="2200" dirty="0"/>
              <a:t>Thompson told RA that Thompson phoned father and advised him to “hurt the other residents”</a:t>
            </a:r>
            <a:endParaRPr lang="en-US" sz="2400" dirty="0"/>
          </a:p>
          <a:p>
            <a:pPr lvl="2">
              <a:buFont typeface="Arial" panose="020B0604020202020204" pitchFamily="34" charset="0"/>
              <a:buChar char="•"/>
            </a:pPr>
            <a:endParaRPr lang="en-US" sz="2200" b="1" u="sng" dirty="0" smtClean="0">
              <a:solidFill>
                <a:srgbClr val="FF0000"/>
              </a:solidFill>
            </a:endParaRPr>
          </a:p>
        </p:txBody>
      </p:sp>
      <p:sp>
        <p:nvSpPr>
          <p:cNvPr id="5" name="Footer Placeholder 4"/>
          <p:cNvSpPr>
            <a:spLocks noGrp="1"/>
          </p:cNvSpPr>
          <p:nvPr>
            <p:ph type="ftr" sz="quarter" idx="11"/>
          </p:nvPr>
        </p:nvSpPr>
        <p:spPr/>
        <p:txBody>
          <a:bodyPr/>
          <a:lstStyle/>
          <a:p>
            <a:r>
              <a:rPr lang="en-US" dirty="0" smtClean="0"/>
              <a:t>Attorney-Client Priv. Comm</a:t>
            </a:r>
            <a:endParaRPr lang="en-US" dirty="0"/>
          </a:p>
        </p:txBody>
      </p:sp>
    </p:spTree>
    <p:extLst>
      <p:ext uri="{BB962C8B-B14F-4D97-AF65-F5344CB8AC3E}">
        <p14:creationId xmlns:p14="http://schemas.microsoft.com/office/powerpoint/2010/main" val="1708772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3550</TotalTime>
  <Words>1639</Words>
  <Application>Microsoft Office PowerPoint</Application>
  <PresentationFormat>Widescreen</PresentationFormat>
  <Paragraphs>196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Trebuchet MS</vt:lpstr>
      <vt:lpstr>Wingdings</vt:lpstr>
      <vt:lpstr>Wingdings 2</vt:lpstr>
      <vt:lpstr>Wingdings 3</vt:lpstr>
      <vt:lpstr>Facet</vt:lpstr>
      <vt:lpstr>UNIVERSITY  DUTY OF CARE &amp;  INVOLUNTARY LEAVE POLICY</vt:lpstr>
      <vt:lpstr>OVERVIEW</vt:lpstr>
      <vt:lpstr>THE ROSEN DECISION – Duty of Care</vt:lpstr>
      <vt:lpstr>THE ROSEN DECISION</vt:lpstr>
      <vt:lpstr>THE ROSEN DECISION</vt:lpstr>
      <vt:lpstr>THE ROSEN DECISION</vt:lpstr>
      <vt:lpstr>THE ROSEN DECISION – Duty of Care</vt:lpstr>
      <vt:lpstr>THE ROSEN DECISION – Duty of Care</vt:lpstr>
      <vt:lpstr>THE ROSEN DECISION – Duty of Care</vt:lpstr>
      <vt:lpstr>THE ROSEN DECISION – Duty of Care</vt:lpstr>
      <vt:lpstr>THE ROSEN DECISION – Duty of Care</vt:lpstr>
      <vt:lpstr>THE ROSEN DECISION – Foreseeable Violence</vt:lpstr>
      <vt:lpstr>THE ROSEN DECISION – Duty of Care</vt:lpstr>
      <vt:lpstr>THE ROSEN DECISION – Duty of Care</vt:lpstr>
      <vt:lpstr>THE ROSEN DECISION – Duty of Care</vt:lpstr>
      <vt:lpstr>THE ROSEN DECISION – Duty of Care</vt:lpstr>
      <vt:lpstr>THE ROSEN DECISION – Duty of Care</vt:lpstr>
      <vt:lpstr>THE ROSEN DECISION – March 2018</vt:lpstr>
      <vt:lpstr>THE ROSEN DECISION</vt:lpstr>
      <vt:lpstr>THE ROSEN DECISION – Dec.3, 2018</vt:lpstr>
      <vt:lpstr>THE ROSEN DECISION</vt:lpstr>
      <vt:lpstr>THE ROSEN DECISION</vt:lpstr>
      <vt:lpstr>WHERE DO WE GO FROM HERE?</vt:lpstr>
      <vt:lpstr>THREAT OF SELF-HARM &amp;  INVOLUNTARY STUDENT LEAVE POLICY</vt:lpstr>
      <vt:lpstr>History - Threat of Self-Harm</vt:lpstr>
      <vt:lpstr>History - Threat of Self-Harm</vt:lpstr>
      <vt:lpstr>Threat of Self-Harm</vt:lpstr>
      <vt:lpstr>Threat of Self-Harm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RECORD KEEPING PRACTICES</dc:title>
  <dc:creator>Nancy Hamill</dc:creator>
  <cp:lastModifiedBy>David Bergquist</cp:lastModifiedBy>
  <cp:revision>98</cp:revision>
  <cp:lastPrinted>2018-06-04T16:00:32Z</cp:lastPrinted>
  <dcterms:created xsi:type="dcterms:W3CDTF">2018-01-19T23:58:41Z</dcterms:created>
  <dcterms:modified xsi:type="dcterms:W3CDTF">2019-03-28T16:51:59Z</dcterms:modified>
</cp:coreProperties>
</file>