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0"/>
  </p:notesMasterIdLst>
  <p:handoutMasterIdLst>
    <p:handoutMasterId r:id="rId6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1" r:id="rId19"/>
    <p:sldId id="273" r:id="rId20"/>
    <p:sldId id="274" r:id="rId21"/>
    <p:sldId id="275" r:id="rId22"/>
    <p:sldId id="276" r:id="rId23"/>
    <p:sldId id="277" r:id="rId24"/>
    <p:sldId id="278" r:id="rId25"/>
    <p:sldId id="279" r:id="rId26"/>
    <p:sldId id="280" r:id="rId27"/>
    <p:sldId id="282" r:id="rId28"/>
    <p:sldId id="283" r:id="rId29"/>
    <p:sldId id="284" r:id="rId30"/>
    <p:sldId id="285" r:id="rId31"/>
    <p:sldId id="286" r:id="rId32"/>
    <p:sldId id="299" r:id="rId33"/>
    <p:sldId id="300" r:id="rId34"/>
    <p:sldId id="307" r:id="rId35"/>
    <p:sldId id="308" r:id="rId36"/>
    <p:sldId id="309" r:id="rId37"/>
    <p:sldId id="310" r:id="rId38"/>
    <p:sldId id="311" r:id="rId39"/>
    <p:sldId id="313" r:id="rId40"/>
    <p:sldId id="314" r:id="rId41"/>
    <p:sldId id="315" r:id="rId42"/>
    <p:sldId id="316" r:id="rId43"/>
    <p:sldId id="317" r:id="rId44"/>
    <p:sldId id="287" r:id="rId45"/>
    <p:sldId id="288" r:id="rId46"/>
    <p:sldId id="289" r:id="rId47"/>
    <p:sldId id="298" r:id="rId48"/>
    <p:sldId id="291" r:id="rId49"/>
    <p:sldId id="292" r:id="rId50"/>
    <p:sldId id="293" r:id="rId51"/>
    <p:sldId id="294" r:id="rId52"/>
    <p:sldId id="295" r:id="rId53"/>
    <p:sldId id="301" r:id="rId54"/>
    <p:sldId id="302" r:id="rId55"/>
    <p:sldId id="303" r:id="rId56"/>
    <p:sldId id="304" r:id="rId57"/>
    <p:sldId id="305" r:id="rId58"/>
    <p:sldId id="296" r:id="rId5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gina Villasenor" initials="RV"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1A24"/>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591" autoAdjust="0"/>
  </p:normalViewPr>
  <p:slideViewPr>
    <p:cSldViewPr snapToGrid="0" snapToObjects="1">
      <p:cViewPr varScale="1">
        <p:scale>
          <a:sx n="105" d="100"/>
          <a:sy n="105" d="100"/>
        </p:scale>
        <p:origin x="45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735D446-5339-46DE-996C-26838E120057}" type="datetimeFigureOut">
              <a:rPr lang="en-US" smtClean="0"/>
              <a:t>3/28/2019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B48AB86-76F1-455F-AC92-57B04E8492E3}" type="slidenum">
              <a:rPr lang="en-US" smtClean="0"/>
              <a:t>‹#›</a:t>
            </a:fld>
            <a:endParaRPr lang="en-US" dirty="0"/>
          </a:p>
        </p:txBody>
      </p:sp>
    </p:spTree>
    <p:extLst>
      <p:ext uri="{BB962C8B-B14F-4D97-AF65-F5344CB8AC3E}">
        <p14:creationId xmlns:p14="http://schemas.microsoft.com/office/powerpoint/2010/main" val="1364176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0FD480B-3419-4A2E-8A15-CA634BEA4967}" type="datetimeFigureOut">
              <a:rPr lang="en-US" smtClean="0"/>
              <a:t>3/28/2019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6FB1678-8FB0-46BF-A806-0C32BF655E17}" type="slidenum">
              <a:rPr lang="en-US" smtClean="0"/>
              <a:t>‹#›</a:t>
            </a:fld>
            <a:endParaRPr lang="en-US"/>
          </a:p>
        </p:txBody>
      </p:sp>
    </p:spTree>
    <p:extLst>
      <p:ext uri="{BB962C8B-B14F-4D97-AF65-F5344CB8AC3E}">
        <p14:creationId xmlns:p14="http://schemas.microsoft.com/office/powerpoint/2010/main" val="622318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Dave</a:t>
            </a:r>
            <a:r>
              <a:rPr lang="en-US" baseline="0" dirty="0" smtClean="0"/>
              <a:t> does introductions, welcomes, etc…  Please provide me with a quick 3 sentence blurb for each of you.  Put in slide with bullet points?</a:t>
            </a:r>
          </a:p>
          <a:p>
            <a:pPr lvl="0"/>
            <a:r>
              <a:rPr lang="en-US" sz="1200" kern="1200" dirty="0" smtClean="0">
                <a:solidFill>
                  <a:schemeClr val="tx1"/>
                </a:solidFill>
                <a:effectLst/>
                <a:latin typeface="+mn-lt"/>
                <a:ea typeface="+mn-ea"/>
                <a:cs typeface="+mn-cs"/>
              </a:rPr>
              <a:t>What is a Public Private Partnership?  Types of P3s</a:t>
            </a:r>
            <a:endParaRPr lang="en-US" dirty="0" smtClean="0">
              <a:effectLst/>
            </a:endParaRPr>
          </a:p>
          <a:p>
            <a:pPr lvl="0"/>
            <a:r>
              <a:rPr lang="en-US" sz="1200" kern="1200" dirty="0" smtClean="0">
                <a:solidFill>
                  <a:schemeClr val="tx1"/>
                </a:solidFill>
                <a:effectLst/>
                <a:latin typeface="+mn-lt"/>
                <a:ea typeface="+mn-ea"/>
                <a:cs typeface="+mn-cs"/>
              </a:rPr>
              <a:t>Why PPPs for Colleges/Universities/Institutes and Consortiums? </a:t>
            </a:r>
            <a:endParaRPr lang="en-US" dirty="0" smtClean="0">
              <a:effectLst/>
            </a:endParaRPr>
          </a:p>
          <a:p>
            <a:pPr lvl="0"/>
            <a:r>
              <a:rPr lang="en-US" sz="1200" kern="1200" dirty="0" smtClean="0">
                <a:solidFill>
                  <a:schemeClr val="tx1"/>
                </a:solidFill>
                <a:effectLst/>
                <a:latin typeface="+mn-lt"/>
                <a:ea typeface="+mn-ea"/>
                <a:cs typeface="+mn-cs"/>
              </a:rPr>
              <a:t>Current Trends in Use of PPPs</a:t>
            </a:r>
            <a:endParaRPr lang="en-US" dirty="0" smtClean="0">
              <a:effectLst/>
            </a:endParaRPr>
          </a:p>
          <a:p>
            <a:pPr lvl="1"/>
            <a:r>
              <a:rPr lang="en-US" sz="1200" kern="1200" dirty="0" smtClean="0">
                <a:solidFill>
                  <a:schemeClr val="tx1"/>
                </a:solidFill>
                <a:effectLst/>
                <a:latin typeface="+mn-lt"/>
                <a:ea typeface="+mn-ea"/>
                <a:cs typeface="+mn-cs"/>
              </a:rPr>
              <a:t>What are the Ultimate PPP Goals/Considerations for Educational Institutions?</a:t>
            </a:r>
            <a:endParaRPr lang="en-US" dirty="0" smtClean="0">
              <a:effectLst/>
            </a:endParaRPr>
          </a:p>
          <a:p>
            <a:pPr lvl="1"/>
            <a:r>
              <a:rPr lang="en-US" sz="1200" kern="1200" dirty="0" smtClean="0">
                <a:solidFill>
                  <a:schemeClr val="tx1"/>
                </a:solidFill>
                <a:effectLst/>
                <a:latin typeface="+mn-lt"/>
                <a:ea typeface="+mn-ea"/>
                <a:cs typeface="+mn-cs"/>
              </a:rPr>
              <a:t>PPPs for Real Estate/Construction Projects and non –traditional</a:t>
            </a:r>
            <a:r>
              <a:rPr lang="en-US" sz="1200" kern="1200" baseline="0" dirty="0" smtClean="0">
                <a:solidFill>
                  <a:schemeClr val="tx1"/>
                </a:solidFill>
                <a:effectLst/>
                <a:latin typeface="+mn-lt"/>
                <a:ea typeface="+mn-ea"/>
                <a:cs typeface="+mn-cs"/>
              </a:rPr>
              <a:t> PPPs, </a:t>
            </a:r>
            <a:r>
              <a:rPr lang="en-US" sz="1200" kern="1200" baseline="0" smtClean="0">
                <a:solidFill>
                  <a:schemeClr val="tx1"/>
                </a:solidFill>
                <a:effectLst/>
                <a:latin typeface="+mn-lt"/>
                <a:ea typeface="+mn-ea"/>
                <a:cs typeface="+mn-cs"/>
              </a:rPr>
              <a:t>including international</a:t>
            </a:r>
            <a:endParaRPr lang="en-US" dirty="0" smtClean="0">
              <a:effectLst/>
            </a:endParaRPr>
          </a:p>
          <a:p>
            <a:pPr lvl="0"/>
            <a:r>
              <a:rPr lang="en-US" sz="1200" kern="1200" dirty="0" smtClean="0">
                <a:solidFill>
                  <a:schemeClr val="tx1"/>
                </a:solidFill>
                <a:effectLst/>
                <a:latin typeface="+mn-lt"/>
                <a:ea typeface="+mn-ea"/>
                <a:cs typeface="+mn-cs"/>
              </a:rPr>
              <a:t>Lessons Learned/Case Authorities/Challenges</a:t>
            </a:r>
            <a:endParaRPr lang="en-US" dirty="0" smtClean="0">
              <a:effectLst/>
            </a:endParaRPr>
          </a:p>
          <a:p>
            <a:pPr lvl="0"/>
            <a:r>
              <a:rPr lang="en-US" sz="1200" kern="1200" dirty="0" smtClean="0">
                <a:solidFill>
                  <a:schemeClr val="tx1"/>
                </a:solidFill>
                <a:effectLst/>
                <a:latin typeface="+mn-lt"/>
                <a:ea typeface="+mn-ea"/>
                <a:cs typeface="+mn-cs"/>
              </a:rPr>
              <a:t>The Future of PPPs for Educational Institutions</a:t>
            </a:r>
            <a:endParaRPr lang="en-US" dirty="0" smtClean="0">
              <a:effectLst/>
            </a:endParaRPr>
          </a:p>
          <a:p>
            <a:pPr lvl="0"/>
            <a:r>
              <a:rPr lang="en-US" sz="1200" kern="1200" dirty="0" smtClean="0">
                <a:solidFill>
                  <a:schemeClr val="tx1"/>
                </a:solidFill>
                <a:effectLst/>
                <a:latin typeface="+mn-lt"/>
                <a:ea typeface="+mn-ea"/>
                <a:cs typeface="+mn-cs"/>
              </a:rPr>
              <a:t>Legislative Fixes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1</a:t>
            </a:fld>
            <a:endParaRPr lang="en-US"/>
          </a:p>
        </p:txBody>
      </p:sp>
    </p:spTree>
    <p:extLst>
      <p:ext uri="{BB962C8B-B14F-4D97-AF65-F5344CB8AC3E}">
        <p14:creationId xmlns:p14="http://schemas.microsoft.com/office/powerpoint/2010/main" val="2286859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Christine</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10</a:t>
            </a:fld>
            <a:endParaRPr lang="en-US"/>
          </a:p>
        </p:txBody>
      </p:sp>
    </p:spTree>
    <p:extLst>
      <p:ext uri="{BB962C8B-B14F-4D97-AF65-F5344CB8AC3E}">
        <p14:creationId xmlns:p14="http://schemas.microsoft.com/office/powerpoint/2010/main" val="1413645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Christine</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11</a:t>
            </a:fld>
            <a:endParaRPr lang="en-US"/>
          </a:p>
        </p:txBody>
      </p:sp>
    </p:spTree>
    <p:extLst>
      <p:ext uri="{BB962C8B-B14F-4D97-AF65-F5344CB8AC3E}">
        <p14:creationId xmlns:p14="http://schemas.microsoft.com/office/powerpoint/2010/main" val="1003271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Scott</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12</a:t>
            </a:fld>
            <a:endParaRPr lang="en-US"/>
          </a:p>
        </p:txBody>
      </p:sp>
    </p:spTree>
    <p:extLst>
      <p:ext uri="{BB962C8B-B14F-4D97-AF65-F5344CB8AC3E}">
        <p14:creationId xmlns:p14="http://schemas.microsoft.com/office/powerpoint/2010/main" val="223870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Scott</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13</a:t>
            </a:fld>
            <a:endParaRPr lang="en-US"/>
          </a:p>
        </p:txBody>
      </p:sp>
    </p:spTree>
    <p:extLst>
      <p:ext uri="{BB962C8B-B14F-4D97-AF65-F5344CB8AC3E}">
        <p14:creationId xmlns:p14="http://schemas.microsoft.com/office/powerpoint/2010/main" val="2724583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Scott</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14</a:t>
            </a:fld>
            <a:endParaRPr lang="en-US"/>
          </a:p>
        </p:txBody>
      </p:sp>
    </p:spTree>
    <p:extLst>
      <p:ext uri="{BB962C8B-B14F-4D97-AF65-F5344CB8AC3E}">
        <p14:creationId xmlns:p14="http://schemas.microsoft.com/office/powerpoint/2010/main" val="2712876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Scott</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15</a:t>
            </a:fld>
            <a:endParaRPr lang="en-US"/>
          </a:p>
        </p:txBody>
      </p:sp>
    </p:spTree>
    <p:extLst>
      <p:ext uri="{BB962C8B-B14F-4D97-AF65-F5344CB8AC3E}">
        <p14:creationId xmlns:p14="http://schemas.microsoft.com/office/powerpoint/2010/main" val="2750036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Dave</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16</a:t>
            </a:fld>
            <a:endParaRPr lang="en-US"/>
          </a:p>
        </p:txBody>
      </p:sp>
    </p:spTree>
    <p:extLst>
      <p:ext uri="{BB962C8B-B14F-4D97-AF65-F5344CB8AC3E}">
        <p14:creationId xmlns:p14="http://schemas.microsoft.com/office/powerpoint/2010/main" val="1655011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Christine</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17</a:t>
            </a:fld>
            <a:endParaRPr lang="en-US"/>
          </a:p>
        </p:txBody>
      </p:sp>
    </p:spTree>
    <p:extLst>
      <p:ext uri="{BB962C8B-B14F-4D97-AF65-F5344CB8AC3E}">
        <p14:creationId xmlns:p14="http://schemas.microsoft.com/office/powerpoint/2010/main" val="443162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Christine.</a:t>
            </a:r>
          </a:p>
          <a:p>
            <a:r>
              <a:rPr lang="en-US" dirty="0" smtClean="0"/>
              <a:t>Give</a:t>
            </a:r>
            <a:r>
              <a:rPr lang="en-US" baseline="0" dirty="0" smtClean="0"/>
              <a:t> us 2 questions to ask – Scott will ask one and Rowena will ask one.</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18</a:t>
            </a:fld>
            <a:endParaRPr lang="en-US"/>
          </a:p>
        </p:txBody>
      </p:sp>
    </p:spTree>
    <p:extLst>
      <p:ext uri="{BB962C8B-B14F-4D97-AF65-F5344CB8AC3E}">
        <p14:creationId xmlns:p14="http://schemas.microsoft.com/office/powerpoint/2010/main" val="88410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Christine</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19</a:t>
            </a:fld>
            <a:endParaRPr lang="en-US"/>
          </a:p>
        </p:txBody>
      </p:sp>
    </p:spTree>
    <p:extLst>
      <p:ext uri="{BB962C8B-B14F-4D97-AF65-F5344CB8AC3E}">
        <p14:creationId xmlns:p14="http://schemas.microsoft.com/office/powerpoint/2010/main" val="2933434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Dave ----</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2</a:t>
            </a:fld>
            <a:endParaRPr lang="en-US"/>
          </a:p>
        </p:txBody>
      </p:sp>
    </p:spTree>
    <p:extLst>
      <p:ext uri="{BB962C8B-B14F-4D97-AF65-F5344CB8AC3E}">
        <p14:creationId xmlns:p14="http://schemas.microsoft.com/office/powerpoint/2010/main" val="1616542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Christine</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20</a:t>
            </a:fld>
            <a:endParaRPr lang="en-US"/>
          </a:p>
        </p:txBody>
      </p:sp>
    </p:spTree>
    <p:extLst>
      <p:ext uri="{BB962C8B-B14F-4D97-AF65-F5344CB8AC3E}">
        <p14:creationId xmlns:p14="http://schemas.microsoft.com/office/powerpoint/2010/main" val="762979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Christine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Give</a:t>
            </a:r>
            <a:r>
              <a:rPr lang="en-US" baseline="0" dirty="0" smtClean="0"/>
              <a:t> us a questions to ask – Rowena will ask it.</a:t>
            </a:r>
            <a:endParaRPr lang="en-US" dirty="0" smtClean="0"/>
          </a:p>
          <a:p>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21</a:t>
            </a:fld>
            <a:endParaRPr lang="en-US"/>
          </a:p>
        </p:txBody>
      </p:sp>
    </p:spTree>
    <p:extLst>
      <p:ext uri="{BB962C8B-B14F-4D97-AF65-F5344CB8AC3E}">
        <p14:creationId xmlns:p14="http://schemas.microsoft.com/office/powerpoint/2010/main" val="928424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Dave</a:t>
            </a:r>
          </a:p>
          <a:p>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22</a:t>
            </a:fld>
            <a:endParaRPr lang="en-US"/>
          </a:p>
        </p:txBody>
      </p:sp>
    </p:spTree>
    <p:extLst>
      <p:ext uri="{BB962C8B-B14F-4D97-AF65-F5344CB8AC3E}">
        <p14:creationId xmlns:p14="http://schemas.microsoft.com/office/powerpoint/2010/main" val="3320333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Dave</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23</a:t>
            </a:fld>
            <a:endParaRPr lang="en-US"/>
          </a:p>
        </p:txBody>
      </p:sp>
    </p:spTree>
    <p:extLst>
      <p:ext uri="{BB962C8B-B14F-4D97-AF65-F5344CB8AC3E}">
        <p14:creationId xmlns:p14="http://schemas.microsoft.com/office/powerpoint/2010/main" val="3577620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Dave</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24</a:t>
            </a:fld>
            <a:endParaRPr lang="en-US"/>
          </a:p>
        </p:txBody>
      </p:sp>
    </p:spTree>
    <p:extLst>
      <p:ext uri="{BB962C8B-B14F-4D97-AF65-F5344CB8AC3E}">
        <p14:creationId xmlns:p14="http://schemas.microsoft.com/office/powerpoint/2010/main" val="26249837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Dave</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25</a:t>
            </a:fld>
            <a:endParaRPr lang="en-US"/>
          </a:p>
        </p:txBody>
      </p:sp>
    </p:spTree>
    <p:extLst>
      <p:ext uri="{BB962C8B-B14F-4D97-AF65-F5344CB8AC3E}">
        <p14:creationId xmlns:p14="http://schemas.microsoft.com/office/powerpoint/2010/main" val="4087012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Dave</a:t>
            </a:r>
          </a:p>
          <a:p>
            <a:r>
              <a:rPr lang="en-US" dirty="0" smtClean="0"/>
              <a:t>Scott asks</a:t>
            </a:r>
            <a:r>
              <a:rPr lang="en-US" baseline="0" dirty="0" smtClean="0"/>
              <a:t> question:  How did the University handle the governance structure (and relinquishment of power needed to allow this project to succeed)?</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26</a:t>
            </a:fld>
            <a:endParaRPr lang="en-US"/>
          </a:p>
        </p:txBody>
      </p:sp>
    </p:spTree>
    <p:extLst>
      <p:ext uri="{BB962C8B-B14F-4D97-AF65-F5344CB8AC3E}">
        <p14:creationId xmlns:p14="http://schemas.microsoft.com/office/powerpoint/2010/main" val="3979342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Dave</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27</a:t>
            </a:fld>
            <a:endParaRPr lang="en-US"/>
          </a:p>
        </p:txBody>
      </p:sp>
    </p:spTree>
    <p:extLst>
      <p:ext uri="{BB962C8B-B14F-4D97-AF65-F5344CB8AC3E}">
        <p14:creationId xmlns:p14="http://schemas.microsoft.com/office/powerpoint/2010/main" val="1838494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Dave</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28</a:t>
            </a:fld>
            <a:endParaRPr lang="en-US"/>
          </a:p>
        </p:txBody>
      </p:sp>
    </p:spTree>
    <p:extLst>
      <p:ext uri="{BB962C8B-B14F-4D97-AF65-F5344CB8AC3E}">
        <p14:creationId xmlns:p14="http://schemas.microsoft.com/office/powerpoint/2010/main" val="21231259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Dave</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29</a:t>
            </a:fld>
            <a:endParaRPr lang="en-US"/>
          </a:p>
        </p:txBody>
      </p:sp>
    </p:spTree>
    <p:extLst>
      <p:ext uri="{BB962C8B-B14F-4D97-AF65-F5344CB8AC3E}">
        <p14:creationId xmlns:p14="http://schemas.microsoft.com/office/powerpoint/2010/main" val="3205386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Dave</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3</a:t>
            </a:fld>
            <a:endParaRPr lang="en-US"/>
          </a:p>
        </p:txBody>
      </p:sp>
    </p:spTree>
    <p:extLst>
      <p:ext uri="{BB962C8B-B14F-4D97-AF65-F5344CB8AC3E}">
        <p14:creationId xmlns:p14="http://schemas.microsoft.com/office/powerpoint/2010/main" val="13280275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Dave</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30</a:t>
            </a:fld>
            <a:endParaRPr lang="en-US"/>
          </a:p>
        </p:txBody>
      </p:sp>
    </p:spTree>
    <p:extLst>
      <p:ext uri="{BB962C8B-B14F-4D97-AF65-F5344CB8AC3E}">
        <p14:creationId xmlns:p14="http://schemas.microsoft.com/office/powerpoint/2010/main" val="39813510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Dave</a:t>
            </a:r>
          </a:p>
          <a:p>
            <a:r>
              <a:rPr lang="en-US" dirty="0" smtClean="0"/>
              <a:t>Christine asks question:</a:t>
            </a:r>
            <a:r>
              <a:rPr lang="en-US" baseline="0" dirty="0" smtClean="0"/>
              <a:t>   What benefits does this have over typical University design build delivery to offset the likely higher financing costs and doesn’t it still count against UC debt capacity?</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31</a:t>
            </a:fld>
            <a:endParaRPr lang="en-US"/>
          </a:p>
        </p:txBody>
      </p:sp>
    </p:spTree>
    <p:extLst>
      <p:ext uri="{BB962C8B-B14F-4D97-AF65-F5344CB8AC3E}">
        <p14:creationId xmlns:p14="http://schemas.microsoft.com/office/powerpoint/2010/main" val="42584091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Christine</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32</a:t>
            </a:fld>
            <a:endParaRPr lang="en-US"/>
          </a:p>
        </p:txBody>
      </p:sp>
    </p:spTree>
    <p:extLst>
      <p:ext uri="{BB962C8B-B14F-4D97-AF65-F5344CB8AC3E}">
        <p14:creationId xmlns:p14="http://schemas.microsoft.com/office/powerpoint/2010/main" val="26864851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Christine</a:t>
            </a:r>
          </a:p>
          <a:p>
            <a:r>
              <a:rPr lang="en-US" dirty="0" smtClean="0"/>
              <a:t>Provide question for Dave to ask you…</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33</a:t>
            </a:fld>
            <a:endParaRPr lang="en-US"/>
          </a:p>
        </p:txBody>
      </p:sp>
    </p:spTree>
    <p:extLst>
      <p:ext uri="{BB962C8B-B14F-4D97-AF65-F5344CB8AC3E}">
        <p14:creationId xmlns:p14="http://schemas.microsoft.com/office/powerpoint/2010/main" val="3250151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Rowena</a:t>
            </a:r>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929483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Rowena</a:t>
            </a:r>
          </a:p>
          <a:p>
            <a:r>
              <a:rPr lang="en-US" dirty="0" smtClean="0"/>
              <a:t>Provide</a:t>
            </a:r>
            <a:r>
              <a:rPr lang="en-US" baseline="0" dirty="0" smtClean="0"/>
              <a:t> question for Scott to ask you</a:t>
            </a:r>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1283230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Rowena</a:t>
            </a:r>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6949837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Rowena</a:t>
            </a:r>
          </a:p>
          <a:p>
            <a:r>
              <a:rPr lang="en-US" dirty="0" smtClean="0"/>
              <a:t>Provide question</a:t>
            </a:r>
            <a:r>
              <a:rPr lang="en-US" baseline="0" dirty="0" smtClean="0"/>
              <a:t> for Christine to ask you</a:t>
            </a:r>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8605886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Scott</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38</a:t>
            </a:fld>
            <a:endParaRPr lang="en-US"/>
          </a:p>
        </p:txBody>
      </p:sp>
    </p:spTree>
    <p:extLst>
      <p:ext uri="{BB962C8B-B14F-4D97-AF65-F5344CB8AC3E}">
        <p14:creationId xmlns:p14="http://schemas.microsoft.com/office/powerpoint/2010/main" val="16411786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Scott</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39</a:t>
            </a:fld>
            <a:endParaRPr lang="en-US"/>
          </a:p>
        </p:txBody>
      </p:sp>
    </p:spTree>
    <p:extLst>
      <p:ext uri="{BB962C8B-B14F-4D97-AF65-F5344CB8AC3E}">
        <p14:creationId xmlns:p14="http://schemas.microsoft.com/office/powerpoint/2010/main" val="2095796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Dave</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4</a:t>
            </a:fld>
            <a:endParaRPr lang="en-US"/>
          </a:p>
        </p:txBody>
      </p:sp>
    </p:spTree>
    <p:extLst>
      <p:ext uri="{BB962C8B-B14F-4D97-AF65-F5344CB8AC3E}">
        <p14:creationId xmlns:p14="http://schemas.microsoft.com/office/powerpoint/2010/main" val="22642383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2B2BD5A-7DBC-421D-84AD-C25CEB0F85DD}" type="slidenum">
              <a:rPr lang="en-US" altLang="en-US"/>
              <a:pPr/>
              <a:t>40</a:t>
            </a:fld>
            <a:endParaRPr lang="en-US" altLang="en-US"/>
          </a:p>
        </p:txBody>
      </p:sp>
      <p:sp>
        <p:nvSpPr>
          <p:cNvPr id="5122" name="Slide Image Placeholder 1"/>
          <p:cNvSpPr>
            <a:spLocks noGrp="1" noRot="1" noChangeAspect="1" noTextEdit="1"/>
          </p:cNvSpPr>
          <p:nvPr>
            <p:ph type="sldImg"/>
          </p:nvPr>
        </p:nvSpPr>
        <p:spPr>
          <a:xfrm>
            <a:off x="1144588" y="687388"/>
            <a:ext cx="4572000" cy="3429000"/>
          </a:xfrm>
          <a:ln/>
        </p:spPr>
      </p:sp>
      <p:sp>
        <p:nvSpPr>
          <p:cNvPr id="5123" name="Notes Placeholder 2"/>
          <p:cNvSpPr>
            <a:spLocks noGrp="1"/>
          </p:cNvSpPr>
          <p:nvPr>
            <p:ph type="body" idx="1"/>
          </p:nvPr>
        </p:nvSpPr>
        <p:spPr/>
        <p:txBody>
          <a:bodyPr lIns="91407" tIns="45705" rIns="91407" bIns="45705"/>
          <a:lstStyle/>
          <a:p>
            <a:r>
              <a:rPr lang="en-US" altLang="en-US" dirty="0" smtClean="0"/>
              <a:t>Scott</a:t>
            </a:r>
            <a:endParaRPr lang="en-US" altLang="en-US" dirty="0"/>
          </a:p>
        </p:txBody>
      </p:sp>
      <p:sp>
        <p:nvSpPr>
          <p:cNvPr id="51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5" rIns="91407" bIns="45705" anchor="b"/>
          <a:lstStyle>
            <a:lvl1pPr>
              <a:defRPr>
                <a:solidFill>
                  <a:schemeClr val="tx1"/>
                </a:solidFill>
                <a:latin typeface="Arial" charset="0"/>
              </a:defRPr>
            </a:lvl1pPr>
            <a:lvl2pPr marL="703263" indent="-271463">
              <a:defRPr>
                <a:solidFill>
                  <a:schemeClr val="tx1"/>
                </a:solidFill>
                <a:latin typeface="Arial" charset="0"/>
              </a:defRPr>
            </a:lvl2pPr>
            <a:lvl3pPr marL="1081088" indent="-215900">
              <a:defRPr>
                <a:solidFill>
                  <a:schemeClr val="tx1"/>
                </a:solidFill>
                <a:latin typeface="Arial" charset="0"/>
              </a:defRPr>
            </a:lvl3pPr>
            <a:lvl4pPr marL="1512888" indent="-215900">
              <a:defRPr>
                <a:solidFill>
                  <a:schemeClr val="tx1"/>
                </a:solidFill>
                <a:latin typeface="Arial" charset="0"/>
              </a:defRPr>
            </a:lvl4pPr>
            <a:lvl5pPr marL="1946275" indent="-215900">
              <a:defRPr>
                <a:solidFill>
                  <a:schemeClr val="tx1"/>
                </a:solidFill>
                <a:latin typeface="Arial" charset="0"/>
              </a:defRPr>
            </a:lvl5pPr>
            <a:lvl6pPr marL="2403475" indent="-215900" fontAlgn="base">
              <a:spcBef>
                <a:spcPct val="0"/>
              </a:spcBef>
              <a:spcAft>
                <a:spcPct val="0"/>
              </a:spcAft>
              <a:defRPr>
                <a:solidFill>
                  <a:schemeClr val="tx1"/>
                </a:solidFill>
                <a:latin typeface="Arial" charset="0"/>
              </a:defRPr>
            </a:lvl6pPr>
            <a:lvl7pPr marL="2860675" indent="-215900" fontAlgn="base">
              <a:spcBef>
                <a:spcPct val="0"/>
              </a:spcBef>
              <a:spcAft>
                <a:spcPct val="0"/>
              </a:spcAft>
              <a:defRPr>
                <a:solidFill>
                  <a:schemeClr val="tx1"/>
                </a:solidFill>
                <a:latin typeface="Arial" charset="0"/>
              </a:defRPr>
            </a:lvl7pPr>
            <a:lvl8pPr marL="3317875" indent="-215900" fontAlgn="base">
              <a:spcBef>
                <a:spcPct val="0"/>
              </a:spcBef>
              <a:spcAft>
                <a:spcPct val="0"/>
              </a:spcAft>
              <a:defRPr>
                <a:solidFill>
                  <a:schemeClr val="tx1"/>
                </a:solidFill>
                <a:latin typeface="Arial" charset="0"/>
              </a:defRPr>
            </a:lvl8pPr>
            <a:lvl9pPr marL="3775075" indent="-215900" fontAlgn="base">
              <a:spcBef>
                <a:spcPct val="0"/>
              </a:spcBef>
              <a:spcAft>
                <a:spcPct val="0"/>
              </a:spcAft>
              <a:defRPr>
                <a:solidFill>
                  <a:schemeClr val="tx1"/>
                </a:solidFill>
                <a:latin typeface="Arial" charset="0"/>
              </a:defRPr>
            </a:lvl9pPr>
          </a:lstStyle>
          <a:p>
            <a:pPr algn="r"/>
            <a:fld id="{A505E783-636B-47B7-BBC8-CB8D4642B569}" type="slidenum">
              <a:rPr lang="fr-FR" altLang="en-US" sz="1300">
                <a:latin typeface="Calibri" pitchFamily="34" charset="0"/>
                <a:cs typeface="Arial" charset="0"/>
              </a:rPr>
              <a:pPr algn="r"/>
              <a:t>40</a:t>
            </a:fld>
            <a:endParaRPr lang="fr-FR" altLang="en-US" sz="1300">
              <a:latin typeface="Calibri" pitchFamily="34" charset="0"/>
              <a:cs typeface="Arial" charset="0"/>
            </a:endParaRPr>
          </a:p>
        </p:txBody>
      </p:sp>
    </p:spTree>
    <p:extLst>
      <p:ext uri="{BB962C8B-B14F-4D97-AF65-F5344CB8AC3E}">
        <p14:creationId xmlns:p14="http://schemas.microsoft.com/office/powerpoint/2010/main" val="5107694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Scott</a:t>
            </a:r>
          </a:p>
          <a:p>
            <a:r>
              <a:rPr lang="en-US" dirty="0" smtClean="0"/>
              <a:t>Provide question for Dave to ask you</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41</a:t>
            </a:fld>
            <a:endParaRPr lang="en-US"/>
          </a:p>
        </p:txBody>
      </p:sp>
    </p:spTree>
    <p:extLst>
      <p:ext uri="{BB962C8B-B14F-4D97-AF65-F5344CB8AC3E}">
        <p14:creationId xmlns:p14="http://schemas.microsoft.com/office/powerpoint/2010/main" val="28881565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Scott</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42</a:t>
            </a:fld>
            <a:endParaRPr lang="en-US"/>
          </a:p>
        </p:txBody>
      </p:sp>
    </p:spTree>
    <p:extLst>
      <p:ext uri="{BB962C8B-B14F-4D97-AF65-F5344CB8AC3E}">
        <p14:creationId xmlns:p14="http://schemas.microsoft.com/office/powerpoint/2010/main" val="2031085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Scott</a:t>
            </a:r>
          </a:p>
          <a:p>
            <a:r>
              <a:rPr lang="en-US" dirty="0" smtClean="0"/>
              <a:t>Provide</a:t>
            </a:r>
            <a:r>
              <a:rPr lang="en-US" baseline="0" dirty="0" smtClean="0"/>
              <a:t> question for Rowena to ask you</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43</a:t>
            </a:fld>
            <a:endParaRPr lang="en-US"/>
          </a:p>
        </p:txBody>
      </p:sp>
    </p:spTree>
    <p:extLst>
      <p:ext uri="{BB962C8B-B14F-4D97-AF65-F5344CB8AC3E}">
        <p14:creationId xmlns:p14="http://schemas.microsoft.com/office/powerpoint/2010/main" val="36926666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Dave</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44</a:t>
            </a:fld>
            <a:endParaRPr lang="en-US"/>
          </a:p>
        </p:txBody>
      </p:sp>
    </p:spTree>
    <p:extLst>
      <p:ext uri="{BB962C8B-B14F-4D97-AF65-F5344CB8AC3E}">
        <p14:creationId xmlns:p14="http://schemas.microsoft.com/office/powerpoint/2010/main" val="23807832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Dave</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45</a:t>
            </a:fld>
            <a:endParaRPr lang="en-US"/>
          </a:p>
        </p:txBody>
      </p:sp>
    </p:spTree>
    <p:extLst>
      <p:ext uri="{BB962C8B-B14F-4D97-AF65-F5344CB8AC3E}">
        <p14:creationId xmlns:p14="http://schemas.microsoft.com/office/powerpoint/2010/main" val="19848509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Dave</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46</a:t>
            </a:fld>
            <a:endParaRPr lang="en-US"/>
          </a:p>
        </p:txBody>
      </p:sp>
    </p:spTree>
    <p:extLst>
      <p:ext uri="{BB962C8B-B14F-4D97-AF65-F5344CB8AC3E}">
        <p14:creationId xmlns:p14="http://schemas.microsoft.com/office/powerpoint/2010/main" val="32898695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Christine</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47</a:t>
            </a:fld>
            <a:endParaRPr lang="en-US"/>
          </a:p>
        </p:txBody>
      </p:sp>
    </p:spTree>
    <p:extLst>
      <p:ext uri="{BB962C8B-B14F-4D97-AF65-F5344CB8AC3E}">
        <p14:creationId xmlns:p14="http://schemas.microsoft.com/office/powerpoint/2010/main" val="30068577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Christine</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48</a:t>
            </a:fld>
            <a:endParaRPr lang="en-US"/>
          </a:p>
        </p:txBody>
      </p:sp>
    </p:spTree>
    <p:extLst>
      <p:ext uri="{BB962C8B-B14F-4D97-AF65-F5344CB8AC3E}">
        <p14:creationId xmlns:p14="http://schemas.microsoft.com/office/powerpoint/2010/main" val="28679265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Christine</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49</a:t>
            </a:fld>
            <a:endParaRPr lang="en-US"/>
          </a:p>
        </p:txBody>
      </p:sp>
    </p:spTree>
    <p:extLst>
      <p:ext uri="{BB962C8B-B14F-4D97-AF65-F5344CB8AC3E}">
        <p14:creationId xmlns:p14="http://schemas.microsoft.com/office/powerpoint/2010/main" val="1725617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Dave</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5</a:t>
            </a:fld>
            <a:endParaRPr lang="en-US"/>
          </a:p>
        </p:txBody>
      </p:sp>
    </p:spTree>
    <p:extLst>
      <p:ext uri="{BB962C8B-B14F-4D97-AF65-F5344CB8AC3E}">
        <p14:creationId xmlns:p14="http://schemas.microsoft.com/office/powerpoint/2010/main" val="4028292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Christine</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50</a:t>
            </a:fld>
            <a:endParaRPr lang="en-US"/>
          </a:p>
        </p:txBody>
      </p:sp>
    </p:spTree>
    <p:extLst>
      <p:ext uri="{BB962C8B-B14F-4D97-AF65-F5344CB8AC3E}">
        <p14:creationId xmlns:p14="http://schemas.microsoft.com/office/powerpoint/2010/main" val="22491475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Christine</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51</a:t>
            </a:fld>
            <a:endParaRPr lang="en-US"/>
          </a:p>
        </p:txBody>
      </p:sp>
    </p:spTree>
    <p:extLst>
      <p:ext uri="{BB962C8B-B14F-4D97-AF65-F5344CB8AC3E}">
        <p14:creationId xmlns:p14="http://schemas.microsoft.com/office/powerpoint/2010/main" val="31476568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Christine</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52</a:t>
            </a:fld>
            <a:endParaRPr lang="en-US"/>
          </a:p>
        </p:txBody>
      </p:sp>
    </p:spTree>
    <p:extLst>
      <p:ext uri="{BB962C8B-B14F-4D97-AF65-F5344CB8AC3E}">
        <p14:creationId xmlns:p14="http://schemas.microsoft.com/office/powerpoint/2010/main" val="3534752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Christine</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53</a:t>
            </a:fld>
            <a:endParaRPr lang="en-US"/>
          </a:p>
        </p:txBody>
      </p:sp>
    </p:spTree>
    <p:extLst>
      <p:ext uri="{BB962C8B-B14F-4D97-AF65-F5344CB8AC3E}">
        <p14:creationId xmlns:p14="http://schemas.microsoft.com/office/powerpoint/2010/main" val="31822236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Christine</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54</a:t>
            </a:fld>
            <a:endParaRPr lang="en-US"/>
          </a:p>
        </p:txBody>
      </p:sp>
    </p:spTree>
    <p:extLst>
      <p:ext uri="{BB962C8B-B14F-4D97-AF65-F5344CB8AC3E}">
        <p14:creationId xmlns:p14="http://schemas.microsoft.com/office/powerpoint/2010/main" val="36246517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Christine</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55</a:t>
            </a:fld>
            <a:endParaRPr lang="en-US"/>
          </a:p>
        </p:txBody>
      </p:sp>
    </p:spTree>
    <p:extLst>
      <p:ext uri="{BB962C8B-B14F-4D97-AF65-F5344CB8AC3E}">
        <p14:creationId xmlns:p14="http://schemas.microsoft.com/office/powerpoint/2010/main" val="33130610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Christine</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56</a:t>
            </a:fld>
            <a:endParaRPr lang="en-US"/>
          </a:p>
        </p:txBody>
      </p:sp>
    </p:spTree>
    <p:extLst>
      <p:ext uri="{BB962C8B-B14F-4D97-AF65-F5344CB8AC3E}">
        <p14:creationId xmlns:p14="http://schemas.microsoft.com/office/powerpoint/2010/main" val="42277462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Christine</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57</a:t>
            </a:fld>
            <a:endParaRPr lang="en-US"/>
          </a:p>
        </p:txBody>
      </p:sp>
    </p:spTree>
    <p:extLst>
      <p:ext uri="{BB962C8B-B14F-4D97-AF65-F5344CB8AC3E}">
        <p14:creationId xmlns:p14="http://schemas.microsoft.com/office/powerpoint/2010/main" val="30599571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to address any issues that NACUA has requested we address…</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58</a:t>
            </a:fld>
            <a:endParaRPr lang="en-US"/>
          </a:p>
        </p:txBody>
      </p:sp>
    </p:spTree>
    <p:extLst>
      <p:ext uri="{BB962C8B-B14F-4D97-AF65-F5344CB8AC3E}">
        <p14:creationId xmlns:p14="http://schemas.microsoft.com/office/powerpoint/2010/main" val="2505035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Dave</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6</a:t>
            </a:fld>
            <a:endParaRPr lang="en-US"/>
          </a:p>
        </p:txBody>
      </p:sp>
    </p:spTree>
    <p:extLst>
      <p:ext uri="{BB962C8B-B14F-4D97-AF65-F5344CB8AC3E}">
        <p14:creationId xmlns:p14="http://schemas.microsoft.com/office/powerpoint/2010/main" val="1694509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Dave</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7</a:t>
            </a:fld>
            <a:endParaRPr lang="en-US"/>
          </a:p>
        </p:txBody>
      </p:sp>
    </p:spTree>
    <p:extLst>
      <p:ext uri="{BB962C8B-B14F-4D97-AF65-F5344CB8AC3E}">
        <p14:creationId xmlns:p14="http://schemas.microsoft.com/office/powerpoint/2010/main" val="476265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Dave – I don’t know why this is in here</a:t>
            </a:r>
            <a:r>
              <a:rPr lang="en-US" baseline="0" dirty="0" smtClean="0"/>
              <a:t> – it seems old and that we don’t have anything more current - DELETE</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8</a:t>
            </a:fld>
            <a:endParaRPr lang="en-US"/>
          </a:p>
        </p:txBody>
      </p:sp>
    </p:spTree>
    <p:extLst>
      <p:ext uri="{BB962C8B-B14F-4D97-AF65-F5344CB8AC3E}">
        <p14:creationId xmlns:p14="http://schemas.microsoft.com/office/powerpoint/2010/main" val="887902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Christine</a:t>
            </a:r>
            <a:endParaRPr lang="en-US" dirty="0"/>
          </a:p>
        </p:txBody>
      </p:sp>
      <p:sp>
        <p:nvSpPr>
          <p:cNvPr id="4" name="Slide Number Placeholder 3"/>
          <p:cNvSpPr>
            <a:spLocks noGrp="1"/>
          </p:cNvSpPr>
          <p:nvPr>
            <p:ph type="sldNum" sz="quarter" idx="10"/>
          </p:nvPr>
        </p:nvSpPr>
        <p:spPr/>
        <p:txBody>
          <a:bodyPr/>
          <a:lstStyle/>
          <a:p>
            <a:fld id="{B6FB1678-8FB0-46BF-A806-0C32BF655E17}" type="slidenum">
              <a:rPr lang="en-US" smtClean="0"/>
              <a:t>9</a:t>
            </a:fld>
            <a:endParaRPr lang="en-US"/>
          </a:p>
        </p:txBody>
      </p:sp>
    </p:spTree>
    <p:extLst>
      <p:ext uri="{BB962C8B-B14F-4D97-AF65-F5344CB8AC3E}">
        <p14:creationId xmlns:p14="http://schemas.microsoft.com/office/powerpoint/2010/main" val="28260821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0095" y="1309087"/>
            <a:ext cx="824381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450095" y="3072559"/>
            <a:ext cx="824381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4" name="Picture 3" descr="2015 AC FLA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36712" y="0"/>
            <a:ext cx="1883664" cy="1493520"/>
          </a:xfrm>
          <a:prstGeom prst="rect">
            <a:avLst/>
          </a:prstGeom>
        </p:spPr>
      </p:pic>
    </p:spTree>
    <p:extLst>
      <p:ext uri="{BB962C8B-B14F-4D97-AF65-F5344CB8AC3E}">
        <p14:creationId xmlns:p14="http://schemas.microsoft.com/office/powerpoint/2010/main" val="811234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Deux contenus">
    <p:spTree>
      <p:nvGrpSpPr>
        <p:cNvPr id="1" name=""/>
        <p:cNvGrpSpPr/>
        <p:nvPr/>
      </p:nvGrpSpPr>
      <p:grpSpPr>
        <a:xfrm>
          <a:off x="0" y="0"/>
          <a:ext cx="0" cy="0"/>
          <a:chOff x="0" y="0"/>
          <a:chExt cx="0" cy="0"/>
        </a:xfrm>
      </p:grpSpPr>
      <p:sp>
        <p:nvSpPr>
          <p:cNvPr id="4" name="Espace réservé du contenu 3"/>
          <p:cNvSpPr>
            <a:spLocks noGrp="1"/>
          </p:cNvSpPr>
          <p:nvPr>
            <p:ph sz="half" idx="2"/>
          </p:nvPr>
        </p:nvSpPr>
        <p:spPr>
          <a:xfrm>
            <a:off x="609600" y="1930401"/>
            <a:ext cx="7936089" cy="4301067"/>
          </a:xfrm>
          <a:noFill/>
        </p:spPr>
        <p:txBody>
          <a:bodyPr anchor="t" anchorCtr="0">
            <a:normAutofit/>
          </a:bodyPr>
          <a:lstStyle>
            <a:lvl1pPr marL="179366" indent="-179366">
              <a:buClr>
                <a:srgbClr val="9C9E9F"/>
              </a:buClr>
              <a:buSzPct val="70000"/>
              <a:buFontTx/>
              <a:buBlip>
                <a:blip r:embed="rId2"/>
              </a:buBlip>
              <a:defRPr sz="1800" b="0">
                <a:solidFill>
                  <a:schemeClr val="tx1"/>
                </a:solidFill>
              </a:defRPr>
            </a:lvl1pPr>
            <a:lvl2pPr marL="450796" indent="-179366">
              <a:buClr>
                <a:srgbClr val="E2001A"/>
              </a:buClr>
              <a:buSzPct val="70000"/>
              <a:buFontTx/>
              <a:buBlip>
                <a:blip r:embed="rId3"/>
              </a:buBlip>
              <a:defRPr sz="1400" b="0" i="1">
                <a:solidFill>
                  <a:schemeClr val="tx1">
                    <a:lumMod val="65000"/>
                    <a:lumOff val="35000"/>
                  </a:schemeClr>
                </a:solidFill>
              </a:defRPr>
            </a:lvl2pPr>
            <a:lvl3pPr marL="631749" indent="-180953">
              <a:buClr>
                <a:srgbClr val="E2001A"/>
              </a:buClr>
              <a:buSzPct val="50000"/>
              <a:buFontTx/>
              <a:buBlip>
                <a:blip r:embed="rId3"/>
              </a:buBlip>
              <a:defRPr sz="1100" b="0">
                <a:solidFill>
                  <a:schemeClr val="tx1"/>
                </a:solidFill>
              </a:defRPr>
            </a:lvl3pPr>
            <a:lvl4pPr>
              <a:defRPr sz="1200" b="0">
                <a:solidFill>
                  <a:schemeClr val="tx1"/>
                </a:solidFill>
              </a:defRPr>
            </a:lvl4pPr>
            <a:lvl5pPr>
              <a:defRPr sz="1200" b="0">
                <a:solidFill>
                  <a:schemeClr val="tx1"/>
                </a:solidFill>
              </a:defRPr>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itre 1"/>
          <p:cNvSpPr>
            <a:spLocks noGrp="1"/>
          </p:cNvSpPr>
          <p:nvPr>
            <p:ph type="title"/>
          </p:nvPr>
        </p:nvSpPr>
        <p:spPr>
          <a:xfrm>
            <a:off x="201600" y="201600"/>
            <a:ext cx="8748000" cy="972172"/>
          </a:xfrm>
          <a:prstGeom prst="round2DiagRect">
            <a:avLst>
              <a:gd name="adj1" fmla="val 0"/>
              <a:gd name="adj2" fmla="val 50000"/>
            </a:avLst>
          </a:prstGeom>
          <a:solidFill>
            <a:schemeClr val="tx2"/>
          </a:solidFill>
        </p:spPr>
        <p:txBody>
          <a:bodyPr vert="horz" lIns="91429" tIns="45715" rIns="91429" bIns="45715" rtlCol="0" anchor="ctr">
            <a:normAutofit/>
          </a:bodyPr>
          <a:lstStyle/>
          <a:p>
            <a:r>
              <a:rPr lang="fr-FR" dirty="0" smtClean="0"/>
              <a:t>Cliquez et modifiez le titre</a:t>
            </a:r>
            <a:endParaRPr lang="fr-FR" dirty="0"/>
          </a:p>
        </p:txBody>
      </p:sp>
      <p:sp>
        <p:nvSpPr>
          <p:cNvPr id="7" name="Espace réservé du pied de page 4"/>
          <p:cNvSpPr>
            <a:spLocks noGrp="1"/>
          </p:cNvSpPr>
          <p:nvPr>
            <p:ph type="ftr" sz="quarter" idx="3"/>
          </p:nvPr>
        </p:nvSpPr>
        <p:spPr>
          <a:xfrm>
            <a:off x="602886" y="6400066"/>
            <a:ext cx="2895600" cy="365125"/>
          </a:xfrm>
          <a:prstGeom prst="rect">
            <a:avLst/>
          </a:prstGeom>
        </p:spPr>
        <p:txBody>
          <a:bodyPr vert="horz" lIns="91429" tIns="45715" rIns="91429" bIns="45715" rtlCol="0" anchor="ctr"/>
          <a:lstStyle>
            <a:lvl1pPr>
              <a:defRPr lang="fr-FR" sz="800" b="1">
                <a:solidFill>
                  <a:schemeClr val="tx1">
                    <a:tint val="75000"/>
                  </a:schemeClr>
                </a:solidFill>
              </a:defRPr>
            </a:lvl1pPr>
          </a:lstStyle>
          <a:p>
            <a:endParaRPr lang="fr-FR" dirty="0"/>
          </a:p>
        </p:txBody>
      </p:sp>
      <p:sp>
        <p:nvSpPr>
          <p:cNvPr id="9" name="Espace réservé du numéro de diapositive 5"/>
          <p:cNvSpPr>
            <a:spLocks noGrp="1"/>
          </p:cNvSpPr>
          <p:nvPr>
            <p:ph type="sldNum" sz="quarter" idx="4"/>
          </p:nvPr>
        </p:nvSpPr>
        <p:spPr>
          <a:xfrm>
            <a:off x="6701685" y="6400066"/>
            <a:ext cx="2133600" cy="365125"/>
          </a:xfrm>
          <a:prstGeom prst="rect">
            <a:avLst/>
          </a:prstGeom>
        </p:spPr>
        <p:txBody>
          <a:bodyPr vert="horz" lIns="91429" tIns="45715" rIns="91429" bIns="45715" rtlCol="0" anchor="ctr"/>
          <a:lstStyle>
            <a:lvl1pPr algn="r">
              <a:defRPr sz="800" b="1">
                <a:solidFill>
                  <a:schemeClr val="tx1">
                    <a:tint val="75000"/>
                  </a:schemeClr>
                </a:solidFill>
              </a:defRPr>
            </a:lvl1pPr>
          </a:lstStyle>
          <a:p>
            <a:fld id="{B176D8CF-CB63-3F46-849E-14D1C99437C2}" type="slidenum">
              <a:rPr lang="fr-FR" smtClean="0"/>
              <a:pPr/>
              <a:t>‹#›</a:t>
            </a:fld>
            <a:endParaRPr lang="fr-FR" dirty="0"/>
          </a:p>
        </p:txBody>
      </p:sp>
    </p:spTree>
    <p:extLst>
      <p:ext uri="{BB962C8B-B14F-4D97-AF65-F5344CB8AC3E}">
        <p14:creationId xmlns:p14="http://schemas.microsoft.com/office/powerpoint/2010/main" val="2574827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C9BAAC24-CCA9-6142-B5D8-487B50D11333}" type="slidenum">
              <a:rPr lang="en-US" smtClean="0"/>
              <a:t>‹#›</a:t>
            </a:fld>
            <a:endParaRPr lang="en-US" dirty="0"/>
          </a:p>
        </p:txBody>
      </p:sp>
    </p:spTree>
    <p:extLst>
      <p:ext uri="{BB962C8B-B14F-4D97-AF65-F5344CB8AC3E}">
        <p14:creationId xmlns:p14="http://schemas.microsoft.com/office/powerpoint/2010/main" val="802333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76158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177659"/>
            <a:ext cx="7772400" cy="58392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C9BAAC24-CCA9-6142-B5D8-487B50D11333}" type="slidenum">
              <a:rPr lang="en-US" smtClean="0"/>
              <a:t>‹#›</a:t>
            </a:fld>
            <a:endParaRPr lang="en-US" dirty="0"/>
          </a:p>
        </p:txBody>
      </p:sp>
    </p:spTree>
    <p:extLst>
      <p:ext uri="{BB962C8B-B14F-4D97-AF65-F5344CB8AC3E}">
        <p14:creationId xmlns:p14="http://schemas.microsoft.com/office/powerpoint/2010/main" val="3569483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C9BAAC24-CCA9-6142-B5D8-487B50D11333}" type="slidenum">
              <a:rPr lang="en-US" smtClean="0"/>
              <a:t>‹#›</a:t>
            </a:fld>
            <a:endParaRPr lang="en-US" dirty="0"/>
          </a:p>
        </p:txBody>
      </p:sp>
    </p:spTree>
    <p:extLst>
      <p:ext uri="{BB962C8B-B14F-4D97-AF65-F5344CB8AC3E}">
        <p14:creationId xmlns:p14="http://schemas.microsoft.com/office/powerpoint/2010/main" val="274740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C9BAAC24-CCA9-6142-B5D8-487B50D11333}" type="slidenum">
              <a:rPr lang="en-US" smtClean="0"/>
              <a:t>‹#›</a:t>
            </a:fld>
            <a:endParaRPr lang="en-US" dirty="0"/>
          </a:p>
        </p:txBody>
      </p:sp>
    </p:spTree>
    <p:extLst>
      <p:ext uri="{BB962C8B-B14F-4D97-AF65-F5344CB8AC3E}">
        <p14:creationId xmlns:p14="http://schemas.microsoft.com/office/powerpoint/2010/main" val="1683771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C9BAAC24-CCA9-6142-B5D8-487B50D11333}" type="slidenum">
              <a:rPr lang="en-US" smtClean="0"/>
              <a:t>‹#›</a:t>
            </a:fld>
            <a:endParaRPr lang="en-US" dirty="0"/>
          </a:p>
        </p:txBody>
      </p:sp>
    </p:spTree>
    <p:extLst>
      <p:ext uri="{BB962C8B-B14F-4D97-AF65-F5344CB8AC3E}">
        <p14:creationId xmlns:p14="http://schemas.microsoft.com/office/powerpoint/2010/main" val="2496934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9BAAC24-CCA9-6142-B5D8-487B50D11333}" type="slidenum">
              <a:rPr lang="en-US" smtClean="0"/>
              <a:t>‹#›</a:t>
            </a:fld>
            <a:endParaRPr lang="en-US" dirty="0"/>
          </a:p>
        </p:txBody>
      </p:sp>
    </p:spTree>
    <p:extLst>
      <p:ext uri="{BB962C8B-B14F-4D97-AF65-F5344CB8AC3E}">
        <p14:creationId xmlns:p14="http://schemas.microsoft.com/office/powerpoint/2010/main" val="2187693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9BAAC24-CCA9-6142-B5D8-487B50D11333}" type="slidenum">
              <a:rPr lang="en-US" smtClean="0"/>
              <a:t>‹#›</a:t>
            </a:fld>
            <a:endParaRPr lang="en-US" dirty="0"/>
          </a:p>
        </p:txBody>
      </p:sp>
    </p:spTree>
    <p:extLst>
      <p:ext uri="{BB962C8B-B14F-4D97-AF65-F5344CB8AC3E}">
        <p14:creationId xmlns:p14="http://schemas.microsoft.com/office/powerpoint/2010/main" val="3647707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77291" y="612774"/>
            <a:ext cx="2497073" cy="988195"/>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3709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5977291" y="1656726"/>
            <a:ext cx="2497073" cy="2145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9BAAC24-CCA9-6142-B5D8-487B50D11333}" type="slidenum">
              <a:rPr lang="en-US" smtClean="0"/>
              <a:t>‹#›</a:t>
            </a:fld>
            <a:endParaRPr lang="en-US" dirty="0"/>
          </a:p>
        </p:txBody>
      </p:sp>
    </p:spTree>
    <p:extLst>
      <p:ext uri="{BB962C8B-B14F-4D97-AF65-F5344CB8AC3E}">
        <p14:creationId xmlns:p14="http://schemas.microsoft.com/office/powerpoint/2010/main" val="820987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954580" y="6356350"/>
            <a:ext cx="2133600" cy="365125"/>
          </a:xfrm>
          <a:prstGeom prst="rect">
            <a:avLst/>
          </a:prstGeom>
        </p:spPr>
        <p:txBody>
          <a:bodyPr vert="horz" lIns="91440" tIns="45720" rIns="91440" bIns="45720" rtlCol="0" anchor="ctr"/>
          <a:lstStyle>
            <a:lvl1pPr algn="r">
              <a:defRPr sz="1000">
                <a:solidFill>
                  <a:schemeClr val="bg1"/>
                </a:solidFill>
              </a:defRPr>
            </a:lvl1pPr>
          </a:lstStyle>
          <a:p>
            <a:fld id="{C9BAAC24-CCA9-6142-B5D8-487B50D11333}" type="slidenum">
              <a:rPr lang="en-US" smtClean="0"/>
              <a:pPr/>
              <a:t>‹#›</a:t>
            </a:fld>
            <a:endParaRPr lang="en-US" dirty="0"/>
          </a:p>
        </p:txBody>
      </p:sp>
    </p:spTree>
    <p:extLst>
      <p:ext uri="{BB962C8B-B14F-4D97-AF65-F5344CB8AC3E}">
        <p14:creationId xmlns:p14="http://schemas.microsoft.com/office/powerpoint/2010/main" val="754422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ctr" defTabSz="457200" rtl="0" eaLnBrk="1" latinLnBrk="0" hangingPunct="1">
        <a:spcBef>
          <a:spcPct val="0"/>
        </a:spcBef>
        <a:buNone/>
        <a:defRPr sz="3600" kern="1200">
          <a:solidFill>
            <a:srgbClr val="691A24"/>
          </a:solidFill>
          <a:latin typeface="Avenir Heavy"/>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venir Book"/>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Avenir Book"/>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Avenir Book"/>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Avenir Book"/>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Avenir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7.png"/><Relationship Id="rId3" Type="http://schemas.openxmlformats.org/officeDocument/2006/relationships/tags" Target="../tags/tag3.xml"/><Relationship Id="rId7" Type="http://schemas.openxmlformats.org/officeDocument/2006/relationships/image" Target="../media/image18.png"/><Relationship Id="rId12" Type="http://schemas.openxmlformats.org/officeDocument/2006/relationships/image" Target="../media/image23.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40.xml"/><Relationship Id="rId11" Type="http://schemas.openxmlformats.org/officeDocument/2006/relationships/image" Target="../media/image22.jpeg"/><Relationship Id="rId5" Type="http://schemas.openxmlformats.org/officeDocument/2006/relationships/slideLayout" Target="../slideLayouts/slideLayout10.xml"/><Relationship Id="rId10" Type="http://schemas.openxmlformats.org/officeDocument/2006/relationships/image" Target="../media/image21.jpeg"/><Relationship Id="rId4" Type="http://schemas.openxmlformats.org/officeDocument/2006/relationships/tags" Target="../tags/tag4.xml"/><Relationship Id="rId9" Type="http://schemas.openxmlformats.org/officeDocument/2006/relationships/image" Target="../media/image20.jpeg"/></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scott.abrams@veolia.com"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hyperlink" Target="mailto:owena.manlapaz@ucop.edu" TargetMode="External"/><Relationship Id="rId4" Type="http://schemas.openxmlformats.org/officeDocument/2006/relationships/hyperlink" Target="mailto:Christine.HaasGeorgiev@ucsf.ed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0095" y="1322774"/>
            <a:ext cx="8243810" cy="1470025"/>
          </a:xfrm>
        </p:spPr>
        <p:txBody>
          <a:bodyPr>
            <a:normAutofit/>
          </a:bodyPr>
          <a:lstStyle/>
          <a:p>
            <a:r>
              <a:rPr lang="en-US" dirty="0"/>
              <a:t>Public Private </a:t>
            </a:r>
            <a:r>
              <a:rPr lang="en-US" dirty="0" smtClean="0"/>
              <a:t>Partnerships</a:t>
            </a:r>
            <a:r>
              <a:rPr lang="en-US" dirty="0"/>
              <a:t/>
            </a:r>
            <a:br>
              <a:rPr lang="en-US" dirty="0"/>
            </a:br>
            <a:endParaRPr lang="en-US" dirty="0"/>
          </a:p>
        </p:txBody>
      </p:sp>
      <p:sp>
        <p:nvSpPr>
          <p:cNvPr id="3" name="Subtitle 2"/>
          <p:cNvSpPr>
            <a:spLocks noGrp="1"/>
          </p:cNvSpPr>
          <p:nvPr>
            <p:ph type="subTitle" idx="1"/>
          </p:nvPr>
        </p:nvSpPr>
        <p:spPr/>
        <p:txBody>
          <a:bodyPr/>
          <a:lstStyle/>
          <a:p>
            <a:r>
              <a:rPr lang="en-US" dirty="0" smtClean="0"/>
              <a:t>The </a:t>
            </a:r>
            <a:r>
              <a:rPr lang="en-US" dirty="0"/>
              <a:t>Viable and Sometimes Necessary Alternative </a:t>
            </a:r>
            <a:br>
              <a:rPr lang="en-US" dirty="0"/>
            </a:br>
            <a:r>
              <a:rPr lang="en-US" dirty="0"/>
              <a:t>to Conventional Government </a:t>
            </a:r>
            <a:r>
              <a:rPr lang="en-US" dirty="0" smtClean="0"/>
              <a:t>Funding</a:t>
            </a:r>
          </a:p>
          <a:p>
            <a:endParaRPr lang="en-US" dirty="0"/>
          </a:p>
          <a:p>
            <a:r>
              <a:rPr lang="en-US" dirty="0" smtClean="0"/>
              <a:t>Sunday, June 28, 2015</a:t>
            </a:r>
            <a:endParaRPr lang="en-US" dirty="0"/>
          </a:p>
          <a:p>
            <a:endParaRPr lang="en-US" dirty="0"/>
          </a:p>
        </p:txBody>
      </p:sp>
    </p:spTree>
    <p:extLst>
      <p:ext uri="{BB962C8B-B14F-4D97-AF65-F5344CB8AC3E}">
        <p14:creationId xmlns:p14="http://schemas.microsoft.com/office/powerpoint/2010/main" val="4224448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University of California Considerations</a:t>
            </a:r>
          </a:p>
        </p:txBody>
      </p:sp>
      <p:sp>
        <p:nvSpPr>
          <p:cNvPr id="3" name="Content Placeholder 2"/>
          <p:cNvSpPr>
            <a:spLocks noGrp="1"/>
          </p:cNvSpPr>
          <p:nvPr>
            <p:ph idx="1"/>
          </p:nvPr>
        </p:nvSpPr>
        <p:spPr/>
        <p:txBody>
          <a:bodyPr/>
          <a:lstStyle/>
          <a:p>
            <a:r>
              <a:rPr lang="en-US" dirty="0"/>
              <a:t>Management Efficiencies</a:t>
            </a:r>
          </a:p>
          <a:p>
            <a:r>
              <a:rPr lang="en-US" dirty="0"/>
              <a:t>Risk Allocation</a:t>
            </a:r>
          </a:p>
          <a:p>
            <a:r>
              <a:rPr lang="en-US" dirty="0"/>
              <a:t>Desire for Innovation</a:t>
            </a:r>
          </a:p>
          <a:p>
            <a:r>
              <a:rPr lang="en-US" dirty="0"/>
              <a:t>Reduction of Costs</a:t>
            </a:r>
          </a:p>
          <a:p>
            <a:r>
              <a:rPr lang="en-US" dirty="0"/>
              <a:t>Life Cycle Costs</a:t>
            </a:r>
          </a:p>
          <a:p>
            <a:r>
              <a:rPr lang="en-US" dirty="0"/>
              <a:t>Specific User Needs</a:t>
            </a:r>
          </a:p>
          <a:p>
            <a:r>
              <a:rPr lang="en-US" dirty="0"/>
              <a:t>Political ramifications</a:t>
            </a:r>
          </a:p>
          <a:p>
            <a:endParaRPr lang="en-US" dirty="0"/>
          </a:p>
        </p:txBody>
      </p:sp>
      <p:sp>
        <p:nvSpPr>
          <p:cNvPr id="4" name="Slide Number Placeholder 3"/>
          <p:cNvSpPr>
            <a:spLocks noGrp="1"/>
          </p:cNvSpPr>
          <p:nvPr>
            <p:ph type="sldNum" sz="quarter" idx="12"/>
          </p:nvPr>
        </p:nvSpPr>
        <p:spPr/>
        <p:txBody>
          <a:bodyPr/>
          <a:lstStyle/>
          <a:p>
            <a:fld id="{C9BAAC24-CCA9-6142-B5D8-487B50D11333}" type="slidenum">
              <a:rPr lang="en-US" smtClean="0"/>
              <a:t>10</a:t>
            </a:fld>
            <a:endParaRPr lang="en-US" dirty="0"/>
          </a:p>
        </p:txBody>
      </p:sp>
    </p:spTree>
    <p:extLst>
      <p:ext uri="{BB962C8B-B14F-4D97-AF65-F5344CB8AC3E}">
        <p14:creationId xmlns:p14="http://schemas.microsoft.com/office/powerpoint/2010/main" val="1851768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Critical Factors</a:t>
            </a:r>
          </a:p>
        </p:txBody>
      </p:sp>
      <p:sp>
        <p:nvSpPr>
          <p:cNvPr id="3" name="Content Placeholder 2"/>
          <p:cNvSpPr>
            <a:spLocks noGrp="1"/>
          </p:cNvSpPr>
          <p:nvPr>
            <p:ph idx="1"/>
          </p:nvPr>
        </p:nvSpPr>
        <p:spPr/>
        <p:txBody>
          <a:bodyPr/>
          <a:lstStyle/>
          <a:p>
            <a:r>
              <a:rPr lang="en-US" dirty="0"/>
              <a:t>Location/Ownership of Land</a:t>
            </a:r>
          </a:p>
          <a:p>
            <a:r>
              <a:rPr lang="en-US" dirty="0"/>
              <a:t>Generation of Stable Income</a:t>
            </a:r>
          </a:p>
          <a:p>
            <a:r>
              <a:rPr lang="en-US" dirty="0"/>
              <a:t>Project type that usually is developed in the private sector</a:t>
            </a:r>
          </a:p>
          <a:p>
            <a:r>
              <a:rPr lang="en-US" dirty="0"/>
              <a:t>Applicability of Public Contract Code (competitive bidding)</a:t>
            </a:r>
          </a:p>
          <a:p>
            <a:r>
              <a:rPr lang="en-US" dirty="0"/>
              <a:t>Degree of University user oversight and input required</a:t>
            </a:r>
          </a:p>
        </p:txBody>
      </p:sp>
      <p:sp>
        <p:nvSpPr>
          <p:cNvPr id="4" name="Slide Number Placeholder 3"/>
          <p:cNvSpPr>
            <a:spLocks noGrp="1"/>
          </p:cNvSpPr>
          <p:nvPr>
            <p:ph type="sldNum" sz="quarter" idx="12"/>
          </p:nvPr>
        </p:nvSpPr>
        <p:spPr/>
        <p:txBody>
          <a:bodyPr/>
          <a:lstStyle/>
          <a:p>
            <a:fld id="{C9BAAC24-CCA9-6142-B5D8-487B50D11333}" type="slidenum">
              <a:rPr lang="en-US" smtClean="0"/>
              <a:t>11</a:t>
            </a:fld>
            <a:endParaRPr lang="en-US" dirty="0"/>
          </a:p>
        </p:txBody>
      </p:sp>
    </p:spTree>
    <p:extLst>
      <p:ext uri="{BB962C8B-B14F-4D97-AF65-F5344CB8AC3E}">
        <p14:creationId xmlns:p14="http://schemas.microsoft.com/office/powerpoint/2010/main" val="785983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Mechanisms for Implementation </a:t>
            </a:r>
          </a:p>
        </p:txBody>
      </p:sp>
      <p:sp>
        <p:nvSpPr>
          <p:cNvPr id="3" name="Content Placeholder 2"/>
          <p:cNvSpPr>
            <a:spLocks noGrp="1"/>
          </p:cNvSpPr>
          <p:nvPr>
            <p:ph idx="1"/>
          </p:nvPr>
        </p:nvSpPr>
        <p:spPr/>
        <p:txBody>
          <a:bodyPr/>
          <a:lstStyle/>
          <a:p>
            <a:r>
              <a:rPr lang="en-US" dirty="0"/>
              <a:t>Ground Lease (auxiliary use, third party users); </a:t>
            </a:r>
          </a:p>
          <a:p>
            <a:r>
              <a:rPr lang="en-US" dirty="0"/>
              <a:t>Ground Lease-Leasebacks (programmatic use, UC is the user); </a:t>
            </a:r>
          </a:p>
          <a:p>
            <a:r>
              <a:rPr lang="en-US" dirty="0"/>
              <a:t>Developer Build-to-Suit for purchase by UC upon completion (also known as Turnkey projects); </a:t>
            </a:r>
          </a:p>
          <a:p>
            <a:r>
              <a:rPr lang="en-US" dirty="0"/>
              <a:t>Variants on Ground Lease Leasebacks and Developer Build-to-Suit projects unique to UC*</a:t>
            </a:r>
          </a:p>
          <a:p>
            <a:r>
              <a:rPr lang="en-US" dirty="0"/>
              <a:t>Master Lease</a:t>
            </a:r>
          </a:p>
          <a:p>
            <a:r>
              <a:rPr lang="en-US" dirty="0"/>
              <a:t>Donor Development </a:t>
            </a:r>
          </a:p>
          <a:p>
            <a:pPr marL="0" indent="0">
              <a:buNone/>
            </a:pPr>
            <a:endParaRPr lang="en-US" dirty="0"/>
          </a:p>
        </p:txBody>
      </p:sp>
      <p:sp>
        <p:nvSpPr>
          <p:cNvPr id="4" name="Slide Number Placeholder 3"/>
          <p:cNvSpPr>
            <a:spLocks noGrp="1"/>
          </p:cNvSpPr>
          <p:nvPr>
            <p:ph type="sldNum" sz="quarter" idx="12"/>
          </p:nvPr>
        </p:nvSpPr>
        <p:spPr/>
        <p:txBody>
          <a:bodyPr/>
          <a:lstStyle/>
          <a:p>
            <a:fld id="{C9BAAC24-CCA9-6142-B5D8-487B50D11333}" type="slidenum">
              <a:rPr lang="en-US" smtClean="0"/>
              <a:t>12</a:t>
            </a:fld>
            <a:endParaRPr lang="en-US" dirty="0"/>
          </a:p>
        </p:txBody>
      </p:sp>
    </p:spTree>
    <p:extLst>
      <p:ext uri="{BB962C8B-B14F-4D97-AF65-F5344CB8AC3E}">
        <p14:creationId xmlns:p14="http://schemas.microsoft.com/office/powerpoint/2010/main" val="716794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Decision Points</a:t>
            </a:r>
          </a:p>
        </p:txBody>
      </p:sp>
      <p:sp>
        <p:nvSpPr>
          <p:cNvPr id="3" name="Content Placeholder 2"/>
          <p:cNvSpPr>
            <a:spLocks noGrp="1"/>
          </p:cNvSpPr>
          <p:nvPr>
            <p:ph idx="1"/>
          </p:nvPr>
        </p:nvSpPr>
        <p:spPr/>
        <p:txBody>
          <a:bodyPr>
            <a:normAutofit/>
          </a:bodyPr>
          <a:lstStyle/>
          <a:p>
            <a:r>
              <a:rPr lang="en-US" sz="2000" dirty="0"/>
              <a:t>Project type which private sector has significant development and operating expertise? </a:t>
            </a:r>
          </a:p>
          <a:p>
            <a:r>
              <a:rPr lang="en-US" sz="2000" dirty="0"/>
              <a:t>If on UC land, is a long-term commitment of that land to a private developer appropriate? </a:t>
            </a:r>
          </a:p>
          <a:p>
            <a:r>
              <a:rPr lang="en-US" sz="2000" dirty="0"/>
              <a:t>Can UC reasonably expect to manage/meet its goals for this project? </a:t>
            </a:r>
          </a:p>
          <a:p>
            <a:r>
              <a:rPr lang="en-US" sz="2000" dirty="0"/>
              <a:t>Are design and functionality requirements thoroughly vetted/sufficiently detailed? </a:t>
            </a:r>
          </a:p>
          <a:p>
            <a:r>
              <a:rPr lang="en-US" sz="2000" dirty="0"/>
              <a:t>Is transfer of risk (construction and/or facility operations) necessary or desired? </a:t>
            </a:r>
          </a:p>
          <a:p>
            <a:r>
              <a:rPr lang="en-US" sz="2000" dirty="0"/>
              <a:t>Does the PPP approach offset UC financing advantage and PPP profit requirements? </a:t>
            </a:r>
          </a:p>
          <a:p>
            <a:endParaRPr lang="en-US" dirty="0"/>
          </a:p>
        </p:txBody>
      </p:sp>
      <p:sp>
        <p:nvSpPr>
          <p:cNvPr id="4" name="Slide Number Placeholder 3"/>
          <p:cNvSpPr>
            <a:spLocks noGrp="1"/>
          </p:cNvSpPr>
          <p:nvPr>
            <p:ph type="sldNum" sz="quarter" idx="12"/>
          </p:nvPr>
        </p:nvSpPr>
        <p:spPr/>
        <p:txBody>
          <a:bodyPr/>
          <a:lstStyle/>
          <a:p>
            <a:fld id="{C9BAAC24-CCA9-6142-B5D8-487B50D11333}" type="slidenum">
              <a:rPr lang="en-US" smtClean="0"/>
              <a:t>13</a:t>
            </a:fld>
            <a:endParaRPr lang="en-US" dirty="0"/>
          </a:p>
        </p:txBody>
      </p:sp>
    </p:spTree>
    <p:extLst>
      <p:ext uri="{BB962C8B-B14F-4D97-AF65-F5344CB8AC3E}">
        <p14:creationId xmlns:p14="http://schemas.microsoft.com/office/powerpoint/2010/main" val="388775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Issues Applicable to “Programmatic Use” Projects: </a:t>
            </a:r>
          </a:p>
        </p:txBody>
      </p:sp>
      <p:sp>
        <p:nvSpPr>
          <p:cNvPr id="3" name="Content Placeholder 2"/>
          <p:cNvSpPr>
            <a:spLocks noGrp="1"/>
          </p:cNvSpPr>
          <p:nvPr>
            <p:ph idx="1"/>
          </p:nvPr>
        </p:nvSpPr>
        <p:spPr/>
        <p:txBody>
          <a:bodyPr/>
          <a:lstStyle/>
          <a:p>
            <a:endParaRPr lang="en-US" dirty="0"/>
          </a:p>
          <a:p>
            <a:r>
              <a:rPr lang="en-US" dirty="0"/>
              <a:t>If developed on UC land, what difficulties will be encountered in creating a legal transaction structure, while still achieving the potential benefits afforded by privatized delivery? </a:t>
            </a:r>
          </a:p>
          <a:p>
            <a:endParaRPr lang="en-US" dirty="0"/>
          </a:p>
          <a:p>
            <a:r>
              <a:rPr lang="en-US" dirty="0"/>
              <a:t>Does the project include third-party users and/or donor-driven concerns that favor privatized delivery? </a:t>
            </a:r>
          </a:p>
        </p:txBody>
      </p:sp>
      <p:sp>
        <p:nvSpPr>
          <p:cNvPr id="4" name="Slide Number Placeholder 3"/>
          <p:cNvSpPr>
            <a:spLocks noGrp="1"/>
          </p:cNvSpPr>
          <p:nvPr>
            <p:ph type="sldNum" sz="quarter" idx="12"/>
          </p:nvPr>
        </p:nvSpPr>
        <p:spPr/>
        <p:txBody>
          <a:bodyPr/>
          <a:lstStyle/>
          <a:p>
            <a:fld id="{C9BAAC24-CCA9-6142-B5D8-487B50D11333}" type="slidenum">
              <a:rPr lang="en-US" smtClean="0"/>
              <a:t>14</a:t>
            </a:fld>
            <a:endParaRPr lang="en-US" dirty="0"/>
          </a:p>
        </p:txBody>
      </p:sp>
    </p:spTree>
    <p:extLst>
      <p:ext uri="{BB962C8B-B14F-4D97-AF65-F5344CB8AC3E}">
        <p14:creationId xmlns:p14="http://schemas.microsoft.com/office/powerpoint/2010/main" val="159621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Issues Applicable to “Auxiliary Use” Projects: </a:t>
            </a:r>
          </a:p>
        </p:txBody>
      </p:sp>
      <p:sp>
        <p:nvSpPr>
          <p:cNvPr id="3" name="Content Placeholder 2"/>
          <p:cNvSpPr>
            <a:spLocks noGrp="1"/>
          </p:cNvSpPr>
          <p:nvPr>
            <p:ph idx="1"/>
          </p:nvPr>
        </p:nvSpPr>
        <p:spPr/>
        <p:txBody>
          <a:bodyPr/>
          <a:lstStyle/>
          <a:p>
            <a:r>
              <a:rPr lang="en-US" sz="2200" dirty="0"/>
              <a:t>Is there sufficient project demand and potential income for a financially feasible project? </a:t>
            </a:r>
          </a:p>
          <a:p>
            <a:r>
              <a:rPr lang="en-US" sz="2200" dirty="0"/>
              <a:t>Is isolation of the financial operations of the new project from existing operations desirable</a:t>
            </a:r>
          </a:p>
          <a:p>
            <a:r>
              <a:rPr lang="en-US" sz="2200" dirty="0"/>
              <a:t>Differing rates for privatized product acceptable? </a:t>
            </a:r>
          </a:p>
          <a:p>
            <a:r>
              <a:rPr lang="en-US" sz="2200" dirty="0"/>
              <a:t>Should project be off of UC balance sheet, and can that goal be achieved with privatized delivery while meeting other project goals? </a:t>
            </a:r>
          </a:p>
          <a:p>
            <a:r>
              <a:rPr lang="en-US" sz="2200" dirty="0"/>
              <a:t>Can UC structure a privatized transaction in such a manner as to preserve UC’s project entitlement advantages and property tax exemption? </a:t>
            </a:r>
          </a:p>
          <a:p>
            <a:endParaRPr lang="en-US" dirty="0"/>
          </a:p>
        </p:txBody>
      </p:sp>
      <p:sp>
        <p:nvSpPr>
          <p:cNvPr id="4" name="Slide Number Placeholder 3"/>
          <p:cNvSpPr>
            <a:spLocks noGrp="1"/>
          </p:cNvSpPr>
          <p:nvPr>
            <p:ph type="sldNum" sz="quarter" idx="12"/>
          </p:nvPr>
        </p:nvSpPr>
        <p:spPr/>
        <p:txBody>
          <a:bodyPr/>
          <a:lstStyle/>
          <a:p>
            <a:fld id="{C9BAAC24-CCA9-6142-B5D8-487B50D11333}" type="slidenum">
              <a:rPr lang="en-US" smtClean="0"/>
              <a:t>15</a:t>
            </a:fld>
            <a:endParaRPr lang="en-US" dirty="0"/>
          </a:p>
        </p:txBody>
      </p:sp>
    </p:spTree>
    <p:extLst>
      <p:ext uri="{BB962C8B-B14F-4D97-AF65-F5344CB8AC3E}">
        <p14:creationId xmlns:p14="http://schemas.microsoft.com/office/powerpoint/2010/main" val="1954062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Case Studies</a:t>
            </a:r>
          </a:p>
        </p:txBody>
      </p:sp>
      <p:sp>
        <p:nvSpPr>
          <p:cNvPr id="3" name="Content Placeholder 2"/>
          <p:cNvSpPr>
            <a:spLocks noGrp="1"/>
          </p:cNvSpPr>
          <p:nvPr>
            <p:ph idx="1"/>
          </p:nvPr>
        </p:nvSpPr>
        <p:spPr/>
        <p:txBody>
          <a:bodyPr>
            <a:normAutofit/>
          </a:bodyPr>
          <a:lstStyle/>
          <a:p>
            <a:r>
              <a:rPr lang="en-US" sz="2000" dirty="0"/>
              <a:t>Student rental housing project utilizing a ground lease</a:t>
            </a:r>
            <a:r>
              <a:rPr lang="en-US" sz="2000" dirty="0" smtClean="0"/>
              <a:t>;</a:t>
            </a:r>
          </a:p>
          <a:p>
            <a:r>
              <a:rPr lang="en-US" sz="2000" dirty="0" smtClean="0"/>
              <a:t>Research </a:t>
            </a:r>
            <a:r>
              <a:rPr lang="en-US" sz="2000" dirty="0"/>
              <a:t>laboratory building utilizing a ground lease-leaseback with tax exempt financing ; and </a:t>
            </a:r>
          </a:p>
          <a:p>
            <a:r>
              <a:rPr lang="en-US" sz="2000" dirty="0"/>
              <a:t>Medical office building utilizing a build-to-suit mechanism</a:t>
            </a:r>
          </a:p>
          <a:p>
            <a:r>
              <a:rPr lang="en-US" sz="2000" dirty="0"/>
              <a:t>Campus Concessionaire Arrangement </a:t>
            </a:r>
          </a:p>
          <a:p>
            <a:pPr lvl="0"/>
            <a:r>
              <a:rPr lang="en-US" sz="2000" dirty="0"/>
              <a:t>Energy Biosciences Institute (research)</a:t>
            </a:r>
          </a:p>
          <a:p>
            <a:pPr lvl="0"/>
            <a:r>
              <a:rPr lang="en-US" sz="2000" dirty="0"/>
              <a:t>Laboratory Joint Venture in China (laboratory; international)</a:t>
            </a:r>
          </a:p>
          <a:p>
            <a:pPr lvl="0"/>
            <a:r>
              <a:rPr lang="en-US" sz="2000" dirty="0"/>
              <a:t>Growth Areas – Beyond transportation</a:t>
            </a:r>
          </a:p>
          <a:p>
            <a:r>
              <a:rPr lang="en-US" sz="2000" dirty="0" smtClean="0"/>
              <a:t>Wastewater </a:t>
            </a:r>
            <a:r>
              <a:rPr lang="en-US" sz="2000" dirty="0"/>
              <a:t>Treatment Plant Construction and Operation (Arvin)</a:t>
            </a:r>
          </a:p>
          <a:p>
            <a:r>
              <a:rPr lang="en-US" sz="2000" dirty="0" smtClean="0"/>
              <a:t>Utility </a:t>
            </a:r>
            <a:r>
              <a:rPr lang="en-US" sz="2000" dirty="0"/>
              <a:t>Concession for Water and Wastewater Systems (Rialto)</a:t>
            </a:r>
          </a:p>
          <a:p>
            <a:endParaRPr lang="en-US" dirty="0"/>
          </a:p>
        </p:txBody>
      </p:sp>
      <p:sp>
        <p:nvSpPr>
          <p:cNvPr id="4" name="Slide Number Placeholder 3"/>
          <p:cNvSpPr>
            <a:spLocks noGrp="1"/>
          </p:cNvSpPr>
          <p:nvPr>
            <p:ph type="sldNum" sz="quarter" idx="12"/>
          </p:nvPr>
        </p:nvSpPr>
        <p:spPr/>
        <p:txBody>
          <a:bodyPr/>
          <a:lstStyle/>
          <a:p>
            <a:fld id="{C9BAAC24-CCA9-6142-B5D8-487B50D11333}" type="slidenum">
              <a:rPr lang="en-US" smtClean="0"/>
              <a:t>16</a:t>
            </a:fld>
            <a:endParaRPr lang="en-US" dirty="0"/>
          </a:p>
        </p:txBody>
      </p:sp>
    </p:spTree>
    <p:extLst>
      <p:ext uri="{BB962C8B-B14F-4D97-AF65-F5344CB8AC3E}">
        <p14:creationId xmlns:p14="http://schemas.microsoft.com/office/powerpoint/2010/main" val="1598629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East Campus </a:t>
            </a:r>
            <a:r>
              <a:rPr lang="en-US" sz="2800" b="1" dirty="0"/>
              <a:t>II </a:t>
            </a:r>
            <a:r>
              <a:rPr lang="en-US" sz="2800" b="1" dirty="0" smtClean="0"/>
              <a:t>Student Housing, Vista Del Norte, </a:t>
            </a:r>
            <a:r>
              <a:rPr lang="en-US" sz="2800" b="1" dirty="0"/>
              <a:t>UC </a:t>
            </a:r>
            <a:r>
              <a:rPr lang="en-US" sz="2800" b="1" dirty="0" smtClean="0"/>
              <a:t>Irvine </a:t>
            </a:r>
            <a:endParaRPr lang="en-US" sz="2800" b="1"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1983112" y="1600200"/>
            <a:ext cx="5177775" cy="4525963"/>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C9BAAC24-CCA9-6142-B5D8-487B50D11333}" type="slidenum">
              <a:rPr lang="en-US" smtClean="0"/>
              <a:t>17</a:t>
            </a:fld>
            <a:endParaRPr lang="en-US" dirty="0"/>
          </a:p>
        </p:txBody>
      </p:sp>
    </p:spTree>
    <p:extLst>
      <p:ext uri="{BB962C8B-B14F-4D97-AF65-F5344CB8AC3E}">
        <p14:creationId xmlns:p14="http://schemas.microsoft.com/office/powerpoint/2010/main" val="16651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Ground Lease Transaction Structure </a:t>
            </a:r>
            <a:endParaRPr lang="en-US" sz="28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4232" y="1888077"/>
            <a:ext cx="6955536" cy="3950208"/>
          </a:xfrm>
        </p:spPr>
      </p:pic>
      <p:sp>
        <p:nvSpPr>
          <p:cNvPr id="3" name="Slide Number Placeholder 2"/>
          <p:cNvSpPr>
            <a:spLocks noGrp="1"/>
          </p:cNvSpPr>
          <p:nvPr>
            <p:ph type="sldNum" sz="quarter" idx="12"/>
          </p:nvPr>
        </p:nvSpPr>
        <p:spPr/>
        <p:txBody>
          <a:bodyPr/>
          <a:lstStyle/>
          <a:p>
            <a:fld id="{C9BAAC24-CCA9-6142-B5D8-487B50D11333}" type="slidenum">
              <a:rPr lang="en-US" smtClean="0"/>
              <a:t>18</a:t>
            </a:fld>
            <a:endParaRPr lang="en-US" dirty="0"/>
          </a:p>
        </p:txBody>
      </p:sp>
    </p:spTree>
    <p:extLst>
      <p:ext uri="{BB962C8B-B14F-4D97-AF65-F5344CB8AC3E}">
        <p14:creationId xmlns:p14="http://schemas.microsoft.com/office/powerpoint/2010/main" val="358654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Ground Lease Transaction Structure </a:t>
            </a:r>
          </a:p>
        </p:txBody>
      </p:sp>
      <p:sp>
        <p:nvSpPr>
          <p:cNvPr id="3" name="Content Placeholder 2"/>
          <p:cNvSpPr>
            <a:spLocks noGrp="1"/>
          </p:cNvSpPr>
          <p:nvPr>
            <p:ph idx="1"/>
          </p:nvPr>
        </p:nvSpPr>
        <p:spPr/>
        <p:txBody>
          <a:bodyPr/>
          <a:lstStyle/>
          <a:p>
            <a:r>
              <a:rPr lang="en-US" dirty="0"/>
              <a:t>Private Party designed, “financed”, constructed, owned and operated </a:t>
            </a:r>
          </a:p>
          <a:p>
            <a:r>
              <a:rPr lang="en-US" dirty="0"/>
              <a:t>May be taxable or tax exempt </a:t>
            </a:r>
          </a:p>
          <a:p>
            <a:r>
              <a:rPr lang="en-US" dirty="0"/>
              <a:t>Taxable with private equity at risk may be off balance sheet </a:t>
            </a:r>
          </a:p>
          <a:p>
            <a:r>
              <a:rPr lang="en-US" dirty="0"/>
              <a:t>Tax exempt may revert to UC when debt is repaid typically at the end of a 30-year period vs. 55-65 years if developed for profit </a:t>
            </a:r>
          </a:p>
          <a:p>
            <a:r>
              <a:rPr lang="en-US" dirty="0"/>
              <a:t>Financing Trust Structure (FTS)1 financing available for tax exempt transactions </a:t>
            </a:r>
          </a:p>
          <a:p>
            <a:pPr marL="0" indent="0">
              <a:buNone/>
            </a:pPr>
            <a:endParaRPr lang="en-US" dirty="0"/>
          </a:p>
        </p:txBody>
      </p:sp>
      <p:sp>
        <p:nvSpPr>
          <p:cNvPr id="4" name="Slide Number Placeholder 3"/>
          <p:cNvSpPr>
            <a:spLocks noGrp="1"/>
          </p:cNvSpPr>
          <p:nvPr>
            <p:ph type="sldNum" sz="quarter" idx="12"/>
          </p:nvPr>
        </p:nvSpPr>
        <p:spPr/>
        <p:txBody>
          <a:bodyPr/>
          <a:lstStyle/>
          <a:p>
            <a:fld id="{C9BAAC24-CCA9-6142-B5D8-487B50D11333}" type="slidenum">
              <a:rPr lang="en-US" smtClean="0"/>
              <a:t>19</a:t>
            </a:fld>
            <a:endParaRPr lang="en-US" dirty="0"/>
          </a:p>
        </p:txBody>
      </p:sp>
    </p:spTree>
    <p:extLst>
      <p:ext uri="{BB962C8B-B14F-4D97-AF65-F5344CB8AC3E}">
        <p14:creationId xmlns:p14="http://schemas.microsoft.com/office/powerpoint/2010/main" val="2083232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The University of California Capital Program</a:t>
            </a:r>
          </a:p>
        </p:txBody>
      </p:sp>
      <p:sp>
        <p:nvSpPr>
          <p:cNvPr id="3" name="Content Placeholder 2"/>
          <p:cNvSpPr>
            <a:spLocks noGrp="1"/>
          </p:cNvSpPr>
          <p:nvPr>
            <p:ph idx="1"/>
          </p:nvPr>
        </p:nvSpPr>
        <p:spPr/>
        <p:txBody>
          <a:bodyPr/>
          <a:lstStyle/>
          <a:p>
            <a:r>
              <a:rPr lang="en-US" dirty="0"/>
              <a:t>10 campuses/3 Labs/5 Medical Centers</a:t>
            </a:r>
          </a:p>
          <a:p>
            <a:r>
              <a:rPr lang="en-US" dirty="0"/>
              <a:t>$9+ billion/350+ average yearly projects Capital Program</a:t>
            </a:r>
          </a:p>
          <a:p>
            <a:r>
              <a:rPr lang="en-US" dirty="0"/>
              <a:t>Third Largest Employer in State of California</a:t>
            </a:r>
          </a:p>
          <a:p>
            <a:r>
              <a:rPr lang="en-US" dirty="0"/>
              <a:t>Largest educational institution in the United States</a:t>
            </a:r>
          </a:p>
          <a:p>
            <a:r>
              <a:rPr lang="en-US" dirty="0"/>
              <a:t>Constitutional Amendment in 1976 required competitive bidding for capital projects over $50,000; since amended to $100,000 </a:t>
            </a:r>
          </a:p>
          <a:p>
            <a:r>
              <a:rPr lang="en-US" dirty="0"/>
              <a:t>State funding reduced 80%</a:t>
            </a:r>
          </a:p>
          <a:p>
            <a:endParaRPr lang="en-US" dirty="0"/>
          </a:p>
        </p:txBody>
      </p:sp>
      <p:sp>
        <p:nvSpPr>
          <p:cNvPr id="4" name="Slide Number Placeholder 3"/>
          <p:cNvSpPr>
            <a:spLocks noGrp="1"/>
          </p:cNvSpPr>
          <p:nvPr>
            <p:ph type="sldNum" sz="quarter" idx="12"/>
          </p:nvPr>
        </p:nvSpPr>
        <p:spPr/>
        <p:txBody>
          <a:bodyPr/>
          <a:lstStyle/>
          <a:p>
            <a:fld id="{C9BAAC24-CCA9-6142-B5D8-487B50D11333}" type="slidenum">
              <a:rPr lang="en-US" smtClean="0"/>
              <a:t>2</a:t>
            </a:fld>
            <a:endParaRPr lang="en-US" dirty="0"/>
          </a:p>
        </p:txBody>
      </p:sp>
    </p:spTree>
    <p:extLst>
      <p:ext uri="{BB962C8B-B14F-4D97-AF65-F5344CB8AC3E}">
        <p14:creationId xmlns:p14="http://schemas.microsoft.com/office/powerpoint/2010/main" val="3513656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East </a:t>
            </a:r>
            <a:r>
              <a:rPr lang="en-US" sz="2800" b="1" dirty="0"/>
              <a:t>Campus II Student Housing, Vista Del Norte, UC Irvine </a:t>
            </a:r>
          </a:p>
        </p:txBody>
      </p:sp>
      <p:sp>
        <p:nvSpPr>
          <p:cNvPr id="3" name="Content Placeholder 2"/>
          <p:cNvSpPr>
            <a:spLocks noGrp="1"/>
          </p:cNvSpPr>
          <p:nvPr>
            <p:ph idx="1"/>
          </p:nvPr>
        </p:nvSpPr>
        <p:spPr/>
        <p:txBody>
          <a:bodyPr>
            <a:normAutofit fontScale="92500"/>
          </a:bodyPr>
          <a:lstStyle/>
          <a:p>
            <a:r>
              <a:rPr lang="en-US" b="1" dirty="0"/>
              <a:t>Ground Rent: </a:t>
            </a:r>
            <a:r>
              <a:rPr lang="en-US" dirty="0"/>
              <a:t>1.0 million in 2008/09) and accelerated debt reduction as the project matures. </a:t>
            </a:r>
          </a:p>
          <a:p>
            <a:r>
              <a:rPr lang="en-US" b="1" dirty="0"/>
              <a:t>Lease Term: </a:t>
            </a:r>
            <a:r>
              <a:rPr lang="en-US" dirty="0"/>
              <a:t>40 years, subject to earlier or later termination upon payoff of bonds (amortized over 30 years following completion).  </a:t>
            </a:r>
          </a:p>
          <a:p>
            <a:r>
              <a:rPr lang="en-US" b="1" dirty="0"/>
              <a:t>Tenant: </a:t>
            </a:r>
            <a:r>
              <a:rPr lang="en-US" dirty="0"/>
              <a:t>Collegiate Housing Foundation, Irvine, L.L.C., (CHF), a non-profit </a:t>
            </a:r>
          </a:p>
          <a:p>
            <a:r>
              <a:rPr lang="en-US" b="1" dirty="0"/>
              <a:t>Financing: </a:t>
            </a:r>
            <a:r>
              <a:rPr lang="en-US" dirty="0"/>
              <a:t>Tax-Exempt Bonds issued on behalf of a non-profit buyer through conduit issuer. </a:t>
            </a:r>
          </a:p>
          <a:p>
            <a:r>
              <a:rPr lang="en-US" b="1" dirty="0"/>
              <a:t>Comparator: </a:t>
            </a:r>
            <a:r>
              <a:rPr lang="en-US" dirty="0"/>
              <a:t>Total project cost (excluding underwriting and reserves) of $91,016,466 or $58,195/bed (significantly less than the cost of a comparable University-developed project). </a:t>
            </a:r>
          </a:p>
          <a:p>
            <a:endParaRPr lang="en-US" dirty="0"/>
          </a:p>
        </p:txBody>
      </p:sp>
      <p:sp>
        <p:nvSpPr>
          <p:cNvPr id="4" name="Slide Number Placeholder 3"/>
          <p:cNvSpPr>
            <a:spLocks noGrp="1"/>
          </p:cNvSpPr>
          <p:nvPr>
            <p:ph type="sldNum" sz="quarter" idx="12"/>
          </p:nvPr>
        </p:nvSpPr>
        <p:spPr/>
        <p:txBody>
          <a:bodyPr/>
          <a:lstStyle/>
          <a:p>
            <a:fld id="{C9BAAC24-CCA9-6142-B5D8-487B50D11333}" type="slidenum">
              <a:rPr lang="en-US" smtClean="0"/>
              <a:t>20</a:t>
            </a:fld>
            <a:endParaRPr lang="en-US" dirty="0"/>
          </a:p>
        </p:txBody>
      </p:sp>
    </p:spTree>
    <p:extLst>
      <p:ext uri="{BB962C8B-B14F-4D97-AF65-F5344CB8AC3E}">
        <p14:creationId xmlns:p14="http://schemas.microsoft.com/office/powerpoint/2010/main" val="677736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East Campus II Student Housing, Vista Del Norte, UC Irvine </a:t>
            </a:r>
          </a:p>
        </p:txBody>
      </p:sp>
      <p:sp>
        <p:nvSpPr>
          <p:cNvPr id="3" name="Content Placeholder 2"/>
          <p:cNvSpPr>
            <a:spLocks noGrp="1"/>
          </p:cNvSpPr>
          <p:nvPr>
            <p:ph idx="1"/>
          </p:nvPr>
        </p:nvSpPr>
        <p:spPr/>
        <p:txBody>
          <a:bodyPr>
            <a:normAutofit lnSpcReduction="10000"/>
          </a:bodyPr>
          <a:lstStyle/>
          <a:p>
            <a:r>
              <a:rPr lang="en-US" b="1" dirty="0"/>
              <a:t>Project Type: </a:t>
            </a:r>
            <a:r>
              <a:rPr lang="en-US" dirty="0"/>
              <a:t>Student Rental Housing </a:t>
            </a:r>
          </a:p>
          <a:p>
            <a:r>
              <a:rPr lang="en-US" b="1" dirty="0"/>
              <a:t>Project Goal: </a:t>
            </a:r>
            <a:r>
              <a:rPr lang="en-US" dirty="0"/>
              <a:t>Deliver large number of beds at competitive rate without impact on rates for existing UCI housing or significant impact on debt capacity. </a:t>
            </a:r>
          </a:p>
          <a:p>
            <a:r>
              <a:rPr lang="en-US" b="1" dirty="0"/>
              <a:t>Land Area: </a:t>
            </a:r>
            <a:r>
              <a:rPr lang="en-US" dirty="0"/>
              <a:t>24 acres. </a:t>
            </a:r>
          </a:p>
          <a:p>
            <a:r>
              <a:rPr lang="en-US" b="1" dirty="0"/>
              <a:t>Unit Mix: </a:t>
            </a:r>
            <a:r>
              <a:rPr lang="en-US" dirty="0"/>
              <a:t>545 units, 1,564 beds. The 404 unit undergraduate community comprises a mix of three-bedroom and one-bedroom units. The 141 unit graduate community comprises a mix of two-bedroom and one-bedroom units. </a:t>
            </a:r>
          </a:p>
          <a:p>
            <a:r>
              <a:rPr lang="en-US" b="1" dirty="0"/>
              <a:t>Target Market: </a:t>
            </a:r>
            <a:r>
              <a:rPr lang="en-US" dirty="0"/>
              <a:t>Single sophomore, upper-division and graduate students. </a:t>
            </a:r>
          </a:p>
          <a:p>
            <a:endParaRPr lang="en-US" dirty="0"/>
          </a:p>
        </p:txBody>
      </p:sp>
      <p:sp>
        <p:nvSpPr>
          <p:cNvPr id="4" name="Slide Number Placeholder 3"/>
          <p:cNvSpPr>
            <a:spLocks noGrp="1"/>
          </p:cNvSpPr>
          <p:nvPr>
            <p:ph type="sldNum" sz="quarter" idx="12"/>
          </p:nvPr>
        </p:nvSpPr>
        <p:spPr/>
        <p:txBody>
          <a:bodyPr/>
          <a:lstStyle/>
          <a:p>
            <a:fld id="{C9BAAC24-CCA9-6142-B5D8-487B50D11333}" type="slidenum">
              <a:rPr lang="en-US" smtClean="0"/>
              <a:t>21</a:t>
            </a:fld>
            <a:endParaRPr lang="en-US" dirty="0"/>
          </a:p>
        </p:txBody>
      </p:sp>
    </p:spTree>
    <p:extLst>
      <p:ext uri="{BB962C8B-B14F-4D97-AF65-F5344CB8AC3E}">
        <p14:creationId xmlns:p14="http://schemas.microsoft.com/office/powerpoint/2010/main" val="3122908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Neurosciences </a:t>
            </a:r>
            <a:r>
              <a:rPr lang="en-US" sz="2800" b="1" dirty="0"/>
              <a:t>Building, Mission Bay Campus, UC San Francisco</a:t>
            </a:r>
          </a:p>
        </p:txBody>
      </p:sp>
      <p:pic>
        <p:nvPicPr>
          <p:cNvPr id="4" name="Picture 2"/>
          <p:cNvPicPr>
            <a:picLocks noGrp="1" noChangeAspect="1" noChangeArrowheads="1"/>
          </p:cNvPicPr>
          <p:nvPr>
            <p:ph idx="1"/>
          </p:nvPr>
        </p:nvPicPr>
        <p:blipFill>
          <a:blip r:embed="rId3" cstate="print"/>
          <a:srcRect/>
          <a:stretch>
            <a:fillRect/>
          </a:stretch>
        </p:blipFill>
        <p:spPr bwMode="auto">
          <a:xfrm>
            <a:off x="93950" y="1417638"/>
            <a:ext cx="3095625" cy="1857375"/>
          </a:xfrm>
          <a:prstGeom prst="rect">
            <a:avLst/>
          </a:prstGeom>
          <a:noFill/>
          <a:ln w="9525">
            <a:noFill/>
            <a:miter lim="800000"/>
            <a:headEnd/>
            <a:tailEnd/>
          </a:ln>
        </p:spPr>
      </p:pic>
      <p:pic>
        <p:nvPicPr>
          <p:cNvPr id="5" name="Content Placeholder 3"/>
          <p:cNvPicPr>
            <a:picLocks noChangeAspect="1"/>
          </p:cNvPicPr>
          <p:nvPr/>
        </p:nvPicPr>
        <p:blipFill>
          <a:blip r:embed="rId4" cstate="print"/>
          <a:srcRect/>
          <a:stretch>
            <a:fillRect/>
          </a:stretch>
        </p:blipFill>
        <p:spPr>
          <a:xfrm>
            <a:off x="5409768" y="1417637"/>
            <a:ext cx="3100387" cy="1857375"/>
          </a:xfrm>
          <a:prstGeom prst="rect">
            <a:avLst/>
          </a:prstGeom>
        </p:spPr>
      </p:pic>
      <p:pic>
        <p:nvPicPr>
          <p:cNvPr id="6" name="Picture 4"/>
          <p:cNvPicPr>
            <a:picLocks noChangeAspect="1"/>
          </p:cNvPicPr>
          <p:nvPr/>
        </p:nvPicPr>
        <p:blipFill>
          <a:blip r:embed="rId5" cstate="print"/>
          <a:srcRect/>
          <a:stretch>
            <a:fillRect/>
          </a:stretch>
        </p:blipFill>
        <p:spPr bwMode="auto">
          <a:xfrm>
            <a:off x="93950" y="3950423"/>
            <a:ext cx="3124200" cy="2297112"/>
          </a:xfrm>
          <a:prstGeom prst="rect">
            <a:avLst/>
          </a:prstGeom>
          <a:noFill/>
          <a:ln w="9525">
            <a:noFill/>
            <a:miter lim="800000"/>
            <a:headEnd/>
            <a:tailEnd/>
          </a:ln>
        </p:spPr>
      </p:pic>
      <p:pic>
        <p:nvPicPr>
          <p:cNvPr id="7" name="Picture 7"/>
          <p:cNvPicPr>
            <a:picLocks noChangeAspect="1"/>
          </p:cNvPicPr>
          <p:nvPr/>
        </p:nvPicPr>
        <p:blipFill>
          <a:blip r:embed="rId6" cstate="print"/>
          <a:srcRect/>
          <a:stretch>
            <a:fillRect/>
          </a:stretch>
        </p:blipFill>
        <p:spPr bwMode="auto">
          <a:xfrm>
            <a:off x="5562600" y="3950423"/>
            <a:ext cx="3124200" cy="2297112"/>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C9BAAC24-CCA9-6142-B5D8-487B50D11333}" type="slidenum">
              <a:rPr lang="en-US" smtClean="0"/>
              <a:t>22</a:t>
            </a:fld>
            <a:endParaRPr lang="en-US" dirty="0"/>
          </a:p>
        </p:txBody>
      </p:sp>
    </p:spTree>
    <p:extLst>
      <p:ext uri="{BB962C8B-B14F-4D97-AF65-F5344CB8AC3E}">
        <p14:creationId xmlns:p14="http://schemas.microsoft.com/office/powerpoint/2010/main" val="393836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Ground Lease-Leaseback with Tax Exempt Financing</a:t>
            </a:r>
            <a:endParaRPr lang="en-US" sz="2800" b="1" dirty="0"/>
          </a:p>
        </p:txBody>
      </p:sp>
      <p:pic>
        <p:nvPicPr>
          <p:cNvPr id="4" name="Picture 1"/>
          <p:cNvPicPr>
            <a:picLocks noGrp="1" noChangeAspect="1"/>
          </p:cNvPicPr>
          <p:nvPr>
            <p:ph idx="1"/>
          </p:nvPr>
        </p:nvPicPr>
        <p:blipFill>
          <a:blip r:embed="rId3" cstate="print"/>
          <a:srcRect/>
          <a:stretch>
            <a:fillRect/>
          </a:stretch>
        </p:blipFill>
        <p:spPr bwMode="auto">
          <a:xfrm>
            <a:off x="825246" y="1858359"/>
            <a:ext cx="7493508" cy="4009644"/>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C9BAAC24-CCA9-6142-B5D8-487B50D11333}" type="slidenum">
              <a:rPr lang="en-US" smtClean="0"/>
              <a:t>23</a:t>
            </a:fld>
            <a:endParaRPr lang="en-US" dirty="0"/>
          </a:p>
        </p:txBody>
      </p:sp>
    </p:spTree>
    <p:extLst>
      <p:ext uri="{BB962C8B-B14F-4D97-AF65-F5344CB8AC3E}">
        <p14:creationId xmlns:p14="http://schemas.microsoft.com/office/powerpoint/2010/main" val="250665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Ground Lease-Leaseback with Tax Exempt Financing</a:t>
            </a:r>
          </a:p>
        </p:txBody>
      </p:sp>
      <p:sp>
        <p:nvSpPr>
          <p:cNvPr id="3" name="Content Placeholder 2"/>
          <p:cNvSpPr>
            <a:spLocks noGrp="1"/>
          </p:cNvSpPr>
          <p:nvPr>
            <p:ph idx="1"/>
          </p:nvPr>
        </p:nvSpPr>
        <p:spPr/>
        <p:txBody>
          <a:bodyPr/>
          <a:lstStyle/>
          <a:p>
            <a:r>
              <a:rPr lang="en-US" dirty="0"/>
              <a:t>Most applicable to “Commercial” Projects </a:t>
            </a:r>
          </a:p>
          <a:p>
            <a:r>
              <a:rPr lang="en-US" dirty="0"/>
              <a:t>UC may have first rights of offer/refusal &amp; possibly options but developer must bear risk in transaction </a:t>
            </a:r>
          </a:p>
          <a:p>
            <a:r>
              <a:rPr lang="en-US" dirty="0"/>
              <a:t>Set price/rent early based on Performance Specifications --or-- Compete fees, UC at risk for pricing &amp; rent resulting from subcontractor bids. </a:t>
            </a:r>
          </a:p>
          <a:p>
            <a:r>
              <a:rPr lang="en-US" dirty="0"/>
              <a:t>Potentially costly carrying cost for developer financing and equity until option exercised unless tax exempt financing employed. </a:t>
            </a:r>
          </a:p>
        </p:txBody>
      </p:sp>
      <p:sp>
        <p:nvSpPr>
          <p:cNvPr id="4" name="Slide Number Placeholder 3"/>
          <p:cNvSpPr>
            <a:spLocks noGrp="1"/>
          </p:cNvSpPr>
          <p:nvPr>
            <p:ph type="sldNum" sz="quarter" idx="12"/>
          </p:nvPr>
        </p:nvSpPr>
        <p:spPr/>
        <p:txBody>
          <a:bodyPr/>
          <a:lstStyle/>
          <a:p>
            <a:fld id="{C9BAAC24-CCA9-6142-B5D8-487B50D11333}" type="slidenum">
              <a:rPr lang="en-US" smtClean="0"/>
              <a:t>24</a:t>
            </a:fld>
            <a:endParaRPr lang="en-US" dirty="0"/>
          </a:p>
        </p:txBody>
      </p:sp>
    </p:spTree>
    <p:extLst>
      <p:ext uri="{BB962C8B-B14F-4D97-AF65-F5344CB8AC3E}">
        <p14:creationId xmlns:p14="http://schemas.microsoft.com/office/powerpoint/2010/main" val="636874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Neurosciences Building, Mission Bay Campus, </a:t>
            </a:r>
            <a:r>
              <a:rPr lang="en-US" sz="2800" b="1" dirty="0"/>
              <a:t>UC </a:t>
            </a:r>
            <a:r>
              <a:rPr lang="en-US" sz="2800" b="1" dirty="0" smtClean="0"/>
              <a:t>San Francisco</a:t>
            </a:r>
            <a:endParaRPr lang="en-US" sz="2800" b="1" dirty="0"/>
          </a:p>
        </p:txBody>
      </p:sp>
      <p:sp>
        <p:nvSpPr>
          <p:cNvPr id="3" name="Content Placeholder 2"/>
          <p:cNvSpPr>
            <a:spLocks noGrp="1"/>
          </p:cNvSpPr>
          <p:nvPr>
            <p:ph idx="1"/>
          </p:nvPr>
        </p:nvSpPr>
        <p:spPr/>
        <p:txBody>
          <a:bodyPr/>
          <a:lstStyle/>
          <a:p>
            <a:r>
              <a:rPr lang="en-US" b="1" dirty="0"/>
              <a:t>Project Type: </a:t>
            </a:r>
            <a:r>
              <a:rPr lang="en-US" dirty="0"/>
              <a:t>A major research building with laboratories, vivarium, and clinical spaces. </a:t>
            </a:r>
          </a:p>
          <a:p>
            <a:r>
              <a:rPr lang="en-US" b="1" dirty="0"/>
              <a:t>Project Goals: </a:t>
            </a:r>
            <a:r>
              <a:rPr lang="en-US" dirty="0"/>
              <a:t>Ground lease leaseback approach was chosen in order to reduce delivery and operating cost. </a:t>
            </a:r>
          </a:p>
          <a:p>
            <a:r>
              <a:rPr lang="en-US" b="1" dirty="0"/>
              <a:t>Land Area: </a:t>
            </a:r>
            <a:r>
              <a:rPr lang="en-US" dirty="0"/>
              <a:t>The building footprint comprises approximately 35,000 SF on Block 19A. </a:t>
            </a:r>
          </a:p>
          <a:p>
            <a:r>
              <a:rPr lang="en-US" b="1" dirty="0"/>
              <a:t>Configuration &amp; Use: </a:t>
            </a:r>
            <a:r>
              <a:rPr lang="en-US" dirty="0"/>
              <a:t>6-story research building including full build out of user-specified tenant improvements. UC responsible for developing on-site utilities, equipment, furnishings and landscaping. </a:t>
            </a:r>
          </a:p>
          <a:p>
            <a:r>
              <a:rPr lang="en-US" b="1" dirty="0"/>
              <a:t>Completion Date: </a:t>
            </a:r>
            <a:r>
              <a:rPr lang="en-US" dirty="0" smtClean="0"/>
              <a:t>Completed Summer </a:t>
            </a:r>
            <a:r>
              <a:rPr lang="en-US" dirty="0"/>
              <a:t>2012 </a:t>
            </a:r>
          </a:p>
          <a:p>
            <a:endParaRPr lang="en-US" dirty="0"/>
          </a:p>
        </p:txBody>
      </p:sp>
      <p:sp>
        <p:nvSpPr>
          <p:cNvPr id="4" name="Slide Number Placeholder 3"/>
          <p:cNvSpPr>
            <a:spLocks noGrp="1"/>
          </p:cNvSpPr>
          <p:nvPr>
            <p:ph type="sldNum" sz="quarter" idx="12"/>
          </p:nvPr>
        </p:nvSpPr>
        <p:spPr/>
        <p:txBody>
          <a:bodyPr/>
          <a:lstStyle/>
          <a:p>
            <a:fld id="{C9BAAC24-CCA9-6142-B5D8-487B50D11333}" type="slidenum">
              <a:rPr lang="en-US" smtClean="0"/>
              <a:t>25</a:t>
            </a:fld>
            <a:endParaRPr lang="en-US" dirty="0"/>
          </a:p>
        </p:txBody>
      </p:sp>
    </p:spTree>
    <p:extLst>
      <p:ext uri="{BB962C8B-B14F-4D97-AF65-F5344CB8AC3E}">
        <p14:creationId xmlns:p14="http://schemas.microsoft.com/office/powerpoint/2010/main" val="4021097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Neurosciences Building, Mission Bay Campus, UC San Francisco</a:t>
            </a:r>
          </a:p>
        </p:txBody>
      </p:sp>
      <p:sp>
        <p:nvSpPr>
          <p:cNvPr id="3" name="Content Placeholder 2"/>
          <p:cNvSpPr>
            <a:spLocks noGrp="1"/>
          </p:cNvSpPr>
          <p:nvPr>
            <p:ph idx="1"/>
          </p:nvPr>
        </p:nvSpPr>
        <p:spPr/>
        <p:txBody>
          <a:bodyPr>
            <a:normAutofit fontScale="92500" lnSpcReduction="10000"/>
          </a:bodyPr>
          <a:lstStyle/>
          <a:p>
            <a:r>
              <a:rPr lang="en-US" b="1" dirty="0"/>
              <a:t>Financing: </a:t>
            </a:r>
            <a:r>
              <a:rPr lang="en-US" dirty="0"/>
              <a:t>Hybrid tax exempt finance available through a nonprofit and a conduit issuer based on the University’s use and eventual ownership. University at risk for cumulative design costs in the event final Regental approval was not obtained or the financing could not be consummated. </a:t>
            </a:r>
            <a:endParaRPr lang="en-US" dirty="0" smtClean="0"/>
          </a:p>
          <a:p>
            <a:pPr marL="0" indent="0">
              <a:buNone/>
            </a:pPr>
            <a:endParaRPr lang="en-US" dirty="0"/>
          </a:p>
          <a:p>
            <a:r>
              <a:rPr lang="en-US" b="1" dirty="0"/>
              <a:t>Comparator: </a:t>
            </a:r>
            <a:r>
              <a:rPr lang="en-US" dirty="0"/>
              <a:t>The essential trade off for this project was giving up control in order to reduce risk and manage user expectations through the design process. Despite the tax exempt financing facility, the front end capitalized interest was substantially higher than in UC’s conventional approach and the long term interest rate diluted the University’s underlying credit on the order of 30 basis points. </a:t>
            </a:r>
          </a:p>
          <a:p>
            <a:endParaRPr lang="en-US" dirty="0"/>
          </a:p>
        </p:txBody>
      </p:sp>
      <p:sp>
        <p:nvSpPr>
          <p:cNvPr id="4" name="Slide Number Placeholder 3"/>
          <p:cNvSpPr>
            <a:spLocks noGrp="1"/>
          </p:cNvSpPr>
          <p:nvPr>
            <p:ph type="sldNum" sz="quarter" idx="12"/>
          </p:nvPr>
        </p:nvSpPr>
        <p:spPr/>
        <p:txBody>
          <a:bodyPr/>
          <a:lstStyle/>
          <a:p>
            <a:fld id="{C9BAAC24-CCA9-6142-B5D8-487B50D11333}" type="slidenum">
              <a:rPr lang="en-US" smtClean="0"/>
              <a:t>26</a:t>
            </a:fld>
            <a:endParaRPr lang="en-US" dirty="0"/>
          </a:p>
        </p:txBody>
      </p:sp>
    </p:spTree>
    <p:extLst>
      <p:ext uri="{BB962C8B-B14F-4D97-AF65-F5344CB8AC3E}">
        <p14:creationId xmlns:p14="http://schemas.microsoft.com/office/powerpoint/2010/main" val="4134597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Mt. Zion Medical Office Building</a:t>
            </a:r>
            <a:br>
              <a:rPr lang="en-US" sz="2800" b="1" dirty="0"/>
            </a:br>
            <a:r>
              <a:rPr lang="en-US" sz="2800" b="1" dirty="0"/>
              <a:t>UCSF Campus</a:t>
            </a:r>
          </a:p>
        </p:txBody>
      </p:sp>
      <p:pic>
        <p:nvPicPr>
          <p:cNvPr id="4" name="Picture 2"/>
          <p:cNvPicPr>
            <a:picLocks noGrp="1" noChangeAspect="1" noChangeArrowheads="1"/>
          </p:cNvPicPr>
          <p:nvPr>
            <p:ph idx="1"/>
          </p:nvPr>
        </p:nvPicPr>
        <p:blipFill>
          <a:blip r:embed="rId3" cstate="print"/>
          <a:srcRect/>
          <a:stretch>
            <a:fillRect/>
          </a:stretch>
        </p:blipFill>
        <p:spPr bwMode="auto">
          <a:xfrm>
            <a:off x="2379518" y="1704556"/>
            <a:ext cx="4384964" cy="3544513"/>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C9BAAC24-CCA9-6142-B5D8-487B50D11333}" type="slidenum">
              <a:rPr lang="en-US" smtClean="0"/>
              <a:t>27</a:t>
            </a:fld>
            <a:endParaRPr lang="en-US" dirty="0"/>
          </a:p>
        </p:txBody>
      </p:sp>
    </p:spTree>
    <p:extLst>
      <p:ext uri="{BB962C8B-B14F-4D97-AF65-F5344CB8AC3E}">
        <p14:creationId xmlns:p14="http://schemas.microsoft.com/office/powerpoint/2010/main" val="2216508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D</a:t>
            </a:r>
            <a:r>
              <a:rPr lang="en-US" sz="2800" b="1" dirty="0" smtClean="0"/>
              <a:t>EVELOPER </a:t>
            </a:r>
            <a:r>
              <a:rPr lang="en-US" sz="2800" b="1" dirty="0"/>
              <a:t>BUILD-TO-SUIT </a:t>
            </a:r>
          </a:p>
        </p:txBody>
      </p:sp>
      <p:sp>
        <p:nvSpPr>
          <p:cNvPr id="3" name="Content Placeholder 2"/>
          <p:cNvSpPr>
            <a:spLocks noGrp="1"/>
          </p:cNvSpPr>
          <p:nvPr>
            <p:ph idx="1"/>
          </p:nvPr>
        </p:nvSpPr>
        <p:spPr/>
        <p:txBody>
          <a:bodyPr/>
          <a:lstStyle/>
          <a:p>
            <a:pPr>
              <a:lnSpc>
                <a:spcPct val="150000"/>
              </a:lnSpc>
            </a:pPr>
            <a:r>
              <a:rPr lang="en-US" dirty="0"/>
              <a:t>Most applicable to “Commercial” Projects. </a:t>
            </a:r>
          </a:p>
          <a:p>
            <a:pPr>
              <a:lnSpc>
                <a:spcPct val="150000"/>
              </a:lnSpc>
            </a:pPr>
            <a:r>
              <a:rPr lang="en-US" dirty="0" smtClean="0"/>
              <a:t>Analogous </a:t>
            </a:r>
            <a:r>
              <a:rPr lang="en-US" dirty="0"/>
              <a:t>to Design-Build Delivery. </a:t>
            </a:r>
          </a:p>
          <a:p>
            <a:r>
              <a:rPr lang="en-US" dirty="0" smtClean="0"/>
              <a:t>Good </a:t>
            </a:r>
            <a:r>
              <a:rPr lang="en-US" dirty="0"/>
              <a:t>technique for Privatized Development on Private Land. </a:t>
            </a:r>
          </a:p>
          <a:p>
            <a:r>
              <a:rPr lang="en-US" dirty="0" smtClean="0"/>
              <a:t>Possible </a:t>
            </a:r>
            <a:r>
              <a:rPr lang="en-US" dirty="0"/>
              <a:t>on UC land but challenging solicitation process/requirements in public contract code. </a:t>
            </a:r>
          </a:p>
          <a:p>
            <a:pPr marL="0" indent="0">
              <a:buNone/>
            </a:pPr>
            <a:endParaRPr lang="en-US" dirty="0"/>
          </a:p>
        </p:txBody>
      </p:sp>
      <p:sp>
        <p:nvSpPr>
          <p:cNvPr id="4" name="Slide Number Placeholder 3"/>
          <p:cNvSpPr>
            <a:spLocks noGrp="1"/>
          </p:cNvSpPr>
          <p:nvPr>
            <p:ph type="sldNum" sz="quarter" idx="12"/>
          </p:nvPr>
        </p:nvSpPr>
        <p:spPr/>
        <p:txBody>
          <a:bodyPr/>
          <a:lstStyle/>
          <a:p>
            <a:fld id="{C9BAAC24-CCA9-6142-B5D8-487B50D11333}" type="slidenum">
              <a:rPr lang="en-US" smtClean="0"/>
              <a:t>28</a:t>
            </a:fld>
            <a:endParaRPr lang="en-US" dirty="0"/>
          </a:p>
        </p:txBody>
      </p:sp>
    </p:spTree>
    <p:extLst>
      <p:ext uri="{BB962C8B-B14F-4D97-AF65-F5344CB8AC3E}">
        <p14:creationId xmlns:p14="http://schemas.microsoft.com/office/powerpoint/2010/main" val="1254436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DEVELOPER BUILD-TO-SUIT </a:t>
            </a:r>
          </a:p>
        </p:txBody>
      </p:sp>
      <p:pic>
        <p:nvPicPr>
          <p:cNvPr id="4" name="Picture 1"/>
          <p:cNvPicPr>
            <a:picLocks noGrp="1" noChangeAspect="1"/>
          </p:cNvPicPr>
          <p:nvPr>
            <p:ph idx="1"/>
          </p:nvPr>
        </p:nvPicPr>
        <p:blipFill>
          <a:blip r:embed="rId3" cstate="print"/>
          <a:srcRect/>
          <a:stretch>
            <a:fillRect/>
          </a:stretch>
        </p:blipFill>
        <p:spPr bwMode="auto">
          <a:xfrm>
            <a:off x="1148405" y="1600200"/>
            <a:ext cx="6847190" cy="4525963"/>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C9BAAC24-CCA9-6142-B5D8-487B50D11333}" type="slidenum">
              <a:rPr lang="en-US" smtClean="0"/>
              <a:t>29</a:t>
            </a:fld>
            <a:endParaRPr lang="en-US" dirty="0"/>
          </a:p>
        </p:txBody>
      </p:sp>
    </p:spTree>
    <p:extLst>
      <p:ext uri="{BB962C8B-B14F-4D97-AF65-F5344CB8AC3E}">
        <p14:creationId xmlns:p14="http://schemas.microsoft.com/office/powerpoint/2010/main" val="3778728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Historical context for UC Public Private Partnerships</a:t>
            </a:r>
          </a:p>
        </p:txBody>
      </p:sp>
      <p:sp>
        <p:nvSpPr>
          <p:cNvPr id="3" name="Content Placeholder 2"/>
          <p:cNvSpPr>
            <a:spLocks noGrp="1"/>
          </p:cNvSpPr>
          <p:nvPr>
            <p:ph idx="1"/>
          </p:nvPr>
        </p:nvSpPr>
        <p:spPr/>
        <p:txBody>
          <a:bodyPr/>
          <a:lstStyle/>
          <a:p>
            <a:r>
              <a:rPr lang="en-US" dirty="0"/>
              <a:t>60 + Projects </a:t>
            </a:r>
          </a:p>
          <a:p>
            <a:r>
              <a:rPr lang="en-US" dirty="0"/>
              <a:t>$2 million - $250 million</a:t>
            </a:r>
          </a:p>
          <a:p>
            <a:r>
              <a:rPr lang="en-US" dirty="0"/>
              <a:t>Medical Office Buildings</a:t>
            </a:r>
          </a:p>
          <a:p>
            <a:r>
              <a:rPr lang="en-US" dirty="0"/>
              <a:t>Research Facilities</a:t>
            </a:r>
          </a:p>
          <a:p>
            <a:r>
              <a:rPr lang="en-US" dirty="0"/>
              <a:t>Student Apartments</a:t>
            </a:r>
          </a:p>
          <a:p>
            <a:r>
              <a:rPr lang="en-US" dirty="0"/>
              <a:t>Hotels</a:t>
            </a:r>
          </a:p>
          <a:p>
            <a:r>
              <a:rPr lang="en-US" dirty="0"/>
              <a:t>Residential Communities (revenue generating)</a:t>
            </a:r>
          </a:p>
          <a:p>
            <a:r>
              <a:rPr lang="en-US" dirty="0"/>
              <a:t>Parking Structures</a:t>
            </a:r>
          </a:p>
          <a:p>
            <a:r>
              <a:rPr lang="en-US" dirty="0"/>
              <a:t>Cogeneration Facilities</a:t>
            </a:r>
          </a:p>
          <a:p>
            <a:r>
              <a:rPr lang="en-US" dirty="0"/>
              <a:t>Infrastructure*</a:t>
            </a:r>
          </a:p>
          <a:p>
            <a:pPr marL="0" indent="0">
              <a:buNone/>
            </a:pPr>
            <a:endParaRPr lang="en-US" dirty="0"/>
          </a:p>
        </p:txBody>
      </p:sp>
      <p:sp>
        <p:nvSpPr>
          <p:cNvPr id="4" name="Slide Number Placeholder 3"/>
          <p:cNvSpPr>
            <a:spLocks noGrp="1"/>
          </p:cNvSpPr>
          <p:nvPr>
            <p:ph type="sldNum" sz="quarter" idx="12"/>
          </p:nvPr>
        </p:nvSpPr>
        <p:spPr/>
        <p:txBody>
          <a:bodyPr/>
          <a:lstStyle/>
          <a:p>
            <a:fld id="{C9BAAC24-CCA9-6142-B5D8-487B50D11333}" type="slidenum">
              <a:rPr lang="en-US" smtClean="0"/>
              <a:t>3</a:t>
            </a:fld>
            <a:endParaRPr lang="en-US" dirty="0"/>
          </a:p>
        </p:txBody>
      </p:sp>
    </p:spTree>
    <p:extLst>
      <p:ext uri="{BB962C8B-B14F-4D97-AF65-F5344CB8AC3E}">
        <p14:creationId xmlns:p14="http://schemas.microsoft.com/office/powerpoint/2010/main" val="20885614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Mt. Zion Medical Office Building, </a:t>
            </a:r>
            <a:br>
              <a:rPr lang="en-US" sz="2800" b="1" dirty="0" smtClean="0"/>
            </a:br>
            <a:r>
              <a:rPr lang="en-US" sz="2800" b="1" dirty="0" smtClean="0"/>
              <a:t>UC San Francisco </a:t>
            </a:r>
            <a:endParaRPr lang="en-US" sz="2800" b="1" dirty="0"/>
          </a:p>
        </p:txBody>
      </p:sp>
      <p:sp>
        <p:nvSpPr>
          <p:cNvPr id="3" name="Content Placeholder 2"/>
          <p:cNvSpPr>
            <a:spLocks noGrp="1"/>
          </p:cNvSpPr>
          <p:nvPr>
            <p:ph idx="1"/>
          </p:nvPr>
        </p:nvSpPr>
        <p:spPr/>
        <p:txBody>
          <a:bodyPr>
            <a:normAutofit fontScale="92500"/>
          </a:bodyPr>
          <a:lstStyle/>
          <a:p>
            <a:r>
              <a:rPr lang="en-US" b="1" dirty="0"/>
              <a:t>Project Type: </a:t>
            </a:r>
            <a:r>
              <a:rPr lang="en-US" dirty="0"/>
              <a:t>A medical office building on private land proximate to UCSF’s Mt. Zion Hospital. </a:t>
            </a:r>
          </a:p>
          <a:p>
            <a:r>
              <a:rPr lang="en-US" b="1" dirty="0"/>
              <a:t>Project Goals</a:t>
            </a:r>
            <a:r>
              <a:rPr lang="en-US" dirty="0"/>
              <a:t>: Developer turnkey for conventional delivery at competitive rate on private land. Developer responsible for securing and entitling the site, as well as for the design, financing and construction of the facility for a fixed price. </a:t>
            </a:r>
          </a:p>
          <a:p>
            <a:r>
              <a:rPr lang="en-US" b="1" dirty="0"/>
              <a:t>Land Area: </a:t>
            </a:r>
            <a:r>
              <a:rPr lang="en-US" dirty="0"/>
              <a:t>13,750 GSF at the NW Corner of Divisadero and Sutter Streets, San Francisco. </a:t>
            </a:r>
          </a:p>
          <a:p>
            <a:r>
              <a:rPr lang="en-US" b="1" dirty="0"/>
              <a:t>Configuration: </a:t>
            </a:r>
            <a:r>
              <a:rPr lang="en-US" dirty="0"/>
              <a:t>Medical office building of approximately 49,000 rentable square feet over a multilevel 150 space subterranean garage. </a:t>
            </a:r>
          </a:p>
          <a:p>
            <a:r>
              <a:rPr lang="en-US" b="1" dirty="0"/>
              <a:t>Use: </a:t>
            </a:r>
            <a:r>
              <a:rPr lang="en-US" dirty="0"/>
              <a:t>Clinical space and physicians offices. </a:t>
            </a:r>
          </a:p>
          <a:p>
            <a:endParaRPr lang="en-US" dirty="0"/>
          </a:p>
        </p:txBody>
      </p:sp>
      <p:sp>
        <p:nvSpPr>
          <p:cNvPr id="4" name="Slide Number Placeholder 3"/>
          <p:cNvSpPr>
            <a:spLocks noGrp="1"/>
          </p:cNvSpPr>
          <p:nvPr>
            <p:ph type="sldNum" sz="quarter" idx="12"/>
          </p:nvPr>
        </p:nvSpPr>
        <p:spPr/>
        <p:txBody>
          <a:bodyPr/>
          <a:lstStyle/>
          <a:p>
            <a:fld id="{C9BAAC24-CCA9-6142-B5D8-487B50D11333}" type="slidenum">
              <a:rPr lang="en-US" smtClean="0"/>
              <a:t>30</a:t>
            </a:fld>
            <a:endParaRPr lang="en-US" dirty="0"/>
          </a:p>
        </p:txBody>
      </p:sp>
    </p:spTree>
    <p:extLst>
      <p:ext uri="{BB962C8B-B14F-4D97-AF65-F5344CB8AC3E}">
        <p14:creationId xmlns:p14="http://schemas.microsoft.com/office/powerpoint/2010/main" val="2658360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Mt. Zion Medical Office Building, </a:t>
            </a:r>
            <a:br>
              <a:rPr lang="en-US" sz="2800" b="1" dirty="0"/>
            </a:br>
            <a:r>
              <a:rPr lang="en-US" sz="2800" b="1" dirty="0"/>
              <a:t>UC San Francisco </a:t>
            </a:r>
          </a:p>
        </p:txBody>
      </p:sp>
      <p:sp>
        <p:nvSpPr>
          <p:cNvPr id="3" name="Content Placeholder 2"/>
          <p:cNvSpPr>
            <a:spLocks noGrp="1"/>
          </p:cNvSpPr>
          <p:nvPr>
            <p:ph idx="1"/>
          </p:nvPr>
        </p:nvSpPr>
        <p:spPr/>
        <p:txBody>
          <a:bodyPr/>
          <a:lstStyle/>
          <a:p>
            <a:r>
              <a:rPr lang="en-US" b="1" dirty="0" smtClean="0"/>
              <a:t>Completion </a:t>
            </a:r>
            <a:r>
              <a:rPr lang="en-US" b="1" dirty="0"/>
              <a:t>Date: </a:t>
            </a:r>
            <a:r>
              <a:rPr lang="en-US" dirty="0"/>
              <a:t>circa 1995. </a:t>
            </a:r>
          </a:p>
          <a:p>
            <a:r>
              <a:rPr lang="en-US" b="1" dirty="0"/>
              <a:t>Lender(s): </a:t>
            </a:r>
            <a:r>
              <a:rPr lang="en-US" dirty="0"/>
              <a:t>Taxable construction debt obtained by developer</a:t>
            </a:r>
          </a:p>
          <a:p>
            <a:r>
              <a:rPr lang="en-US" b="1" dirty="0"/>
              <a:t>Analysis: </a:t>
            </a:r>
            <a:r>
              <a:rPr lang="en-US" dirty="0"/>
              <a:t>Price included entitled land for the development. Savings in the overall cost were achieved by allowing the developer to use commercial specifications; the building systems are not as robust as comparable UC-developed facility. This project was solicited via an open competition as UC did not have land on which to develop the facilities. </a:t>
            </a:r>
          </a:p>
        </p:txBody>
      </p:sp>
      <p:sp>
        <p:nvSpPr>
          <p:cNvPr id="4" name="Slide Number Placeholder 3"/>
          <p:cNvSpPr>
            <a:spLocks noGrp="1"/>
          </p:cNvSpPr>
          <p:nvPr>
            <p:ph type="sldNum" sz="quarter" idx="12"/>
          </p:nvPr>
        </p:nvSpPr>
        <p:spPr/>
        <p:txBody>
          <a:bodyPr/>
          <a:lstStyle/>
          <a:p>
            <a:fld id="{C9BAAC24-CCA9-6142-B5D8-487B50D11333}" type="slidenum">
              <a:rPr lang="en-US" smtClean="0"/>
              <a:t>31</a:t>
            </a:fld>
            <a:endParaRPr lang="en-US" dirty="0"/>
          </a:p>
        </p:txBody>
      </p:sp>
    </p:spTree>
    <p:extLst>
      <p:ext uri="{BB962C8B-B14F-4D97-AF65-F5344CB8AC3E}">
        <p14:creationId xmlns:p14="http://schemas.microsoft.com/office/powerpoint/2010/main" val="3487095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Merced 2020 Project – Concession Agreement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79184" y="1326293"/>
            <a:ext cx="6785631" cy="467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C9BAAC24-CCA9-6142-B5D8-487B50D11333}" type="slidenum">
              <a:rPr lang="en-US" smtClean="0"/>
              <a:t>32</a:t>
            </a:fld>
            <a:endParaRPr lang="en-US" dirty="0"/>
          </a:p>
        </p:txBody>
      </p:sp>
    </p:spTree>
    <p:extLst>
      <p:ext uri="{BB962C8B-B14F-4D97-AF65-F5344CB8AC3E}">
        <p14:creationId xmlns:p14="http://schemas.microsoft.com/office/powerpoint/2010/main" val="3641040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Merced 2020 Project – Concession Agreement </a:t>
            </a:r>
          </a:p>
        </p:txBody>
      </p:sp>
      <p:sp>
        <p:nvSpPr>
          <p:cNvPr id="3" name="Content Placeholder 2"/>
          <p:cNvSpPr>
            <a:spLocks noGrp="1"/>
          </p:cNvSpPr>
          <p:nvPr>
            <p:ph idx="1"/>
          </p:nvPr>
        </p:nvSpPr>
        <p:spPr/>
        <p:txBody>
          <a:bodyPr/>
          <a:lstStyle/>
          <a:p>
            <a:pPr marL="0" indent="0">
              <a:buNone/>
            </a:pPr>
            <a:r>
              <a:rPr lang="en-US" sz="2200" b="1" dirty="0"/>
              <a:t>The 2020 Project is an ambitious initiative to develop and finance the next phase of capital projects at the University of California, Merced. </a:t>
            </a:r>
            <a:endParaRPr lang="en-US" sz="2200" b="1" dirty="0" smtClean="0"/>
          </a:p>
          <a:p>
            <a:pPr marL="0" indent="0">
              <a:buNone/>
            </a:pPr>
            <a:endParaRPr lang="en-US" sz="2200" b="1" dirty="0"/>
          </a:p>
          <a:p>
            <a:pPr marL="0" indent="0">
              <a:buNone/>
            </a:pPr>
            <a:r>
              <a:rPr lang="en-US" sz="2200" b="1" dirty="0"/>
              <a:t>A 21st Century Research University for 10,000 Students</a:t>
            </a:r>
          </a:p>
          <a:p>
            <a:pPr marL="0" indent="0">
              <a:buNone/>
            </a:pPr>
            <a:endParaRPr lang="en-US" sz="2200" b="1" dirty="0" smtClean="0"/>
          </a:p>
          <a:p>
            <a:pPr marL="0" indent="0">
              <a:buNone/>
            </a:pPr>
            <a:r>
              <a:rPr lang="en-US" sz="2200" b="1" dirty="0" smtClean="0"/>
              <a:t>The </a:t>
            </a:r>
            <a:r>
              <a:rPr lang="en-US" sz="2200" b="1" dirty="0"/>
              <a:t>2020 Project will provide significant amounts of new teaching and research facilities, housing, athletics and support space for UC Merced.  </a:t>
            </a:r>
          </a:p>
          <a:p>
            <a:pPr marL="0" indent="0">
              <a:buNone/>
            </a:pPr>
            <a:endParaRPr lang="en-US" sz="2200" b="1" dirty="0" smtClean="0"/>
          </a:p>
          <a:p>
            <a:pPr marL="0" indent="0">
              <a:buNone/>
            </a:pPr>
            <a:r>
              <a:rPr lang="en-US" sz="2200" b="1" dirty="0" smtClean="0"/>
              <a:t>The </a:t>
            </a:r>
            <a:r>
              <a:rPr lang="en-US" sz="2200" b="1" dirty="0"/>
              <a:t>ultimate result will be a vibrant, collaborative and sustainable campus for 10,000 students.</a:t>
            </a:r>
          </a:p>
          <a:p>
            <a:endParaRPr lang="en-US" sz="2200" dirty="0"/>
          </a:p>
        </p:txBody>
      </p:sp>
      <p:sp>
        <p:nvSpPr>
          <p:cNvPr id="4" name="Slide Number Placeholder 3"/>
          <p:cNvSpPr>
            <a:spLocks noGrp="1"/>
          </p:cNvSpPr>
          <p:nvPr>
            <p:ph type="sldNum" sz="quarter" idx="12"/>
          </p:nvPr>
        </p:nvSpPr>
        <p:spPr/>
        <p:txBody>
          <a:bodyPr/>
          <a:lstStyle/>
          <a:p>
            <a:fld id="{C9BAAC24-CCA9-6142-B5D8-487B50D11333}" type="slidenum">
              <a:rPr lang="en-US" smtClean="0"/>
              <a:t>33</a:t>
            </a:fld>
            <a:endParaRPr lang="en-US" dirty="0"/>
          </a:p>
        </p:txBody>
      </p:sp>
    </p:spTree>
    <p:extLst>
      <p:ext uri="{BB962C8B-B14F-4D97-AF65-F5344CB8AC3E}">
        <p14:creationId xmlns:p14="http://schemas.microsoft.com/office/powerpoint/2010/main" val="2624553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Energy Biosciences Institute</a:t>
            </a:r>
            <a:endParaRPr lang="en-US" sz="2800" b="1" dirty="0"/>
          </a:p>
        </p:txBody>
      </p:sp>
      <p:sp>
        <p:nvSpPr>
          <p:cNvPr id="3" name="Content Placeholder 2"/>
          <p:cNvSpPr>
            <a:spLocks noGrp="1"/>
          </p:cNvSpPr>
          <p:nvPr>
            <p:ph idx="1"/>
          </p:nvPr>
        </p:nvSpPr>
        <p:spPr/>
        <p:txBody>
          <a:bodyPr>
            <a:normAutofit fontScale="70000" lnSpcReduction="20000"/>
          </a:bodyPr>
          <a:lstStyle/>
          <a:p>
            <a:r>
              <a:rPr lang="en-US" dirty="0" smtClean="0"/>
              <a:t>BP is the largest producer of oil and natural gas in the U.S.</a:t>
            </a:r>
          </a:p>
          <a:p>
            <a:r>
              <a:rPr lang="en-US" dirty="0"/>
              <a:t>EBI is a partnership between UC Berkeley and BP for the development of sustainable, economically viable, and environmentally friendly energy sources.</a:t>
            </a:r>
          </a:p>
          <a:p>
            <a:r>
              <a:rPr lang="en-US" dirty="0" smtClean="0"/>
              <a:t>BP wanted to explore the use of biology and biotechnology.  Specifically, they wanted to develop bioenergy from cellulosic fuels (non-edible plants) and fossil fuel microbiology.  But, BP but </a:t>
            </a:r>
            <a:r>
              <a:rPr lang="en-US" dirty="0"/>
              <a:t>had no expertise in the </a:t>
            </a:r>
            <a:r>
              <a:rPr lang="en-US" dirty="0" smtClean="0"/>
              <a:t>biosciences, and knew they couldn’t build the expertise in a corporate lab.</a:t>
            </a:r>
          </a:p>
          <a:p>
            <a:r>
              <a:rPr lang="en-US" dirty="0" smtClean="0"/>
              <a:t>In 2006, BP invited an international competition, looking for:</a:t>
            </a:r>
          </a:p>
          <a:p>
            <a:pPr lvl="1"/>
            <a:r>
              <a:rPr lang="en-US" dirty="0" smtClean="0"/>
              <a:t>expertise in bioscience</a:t>
            </a:r>
          </a:p>
          <a:p>
            <a:pPr lvl="1"/>
            <a:r>
              <a:rPr lang="en-US" dirty="0"/>
              <a:t>a</a:t>
            </a:r>
            <a:r>
              <a:rPr lang="en-US" dirty="0" smtClean="0"/>
              <a:t>ccess to the broader biotech ecosystem </a:t>
            </a:r>
          </a:p>
          <a:p>
            <a:pPr lvl="1"/>
            <a:r>
              <a:rPr lang="en-US" dirty="0" smtClean="0"/>
              <a:t>competencies to undertake </a:t>
            </a:r>
            <a:r>
              <a:rPr lang="en-US" dirty="0"/>
              <a:t>inter-disciplinary work </a:t>
            </a:r>
            <a:r>
              <a:rPr lang="en-US" dirty="0" smtClean="0"/>
              <a:t>(agriculture</a:t>
            </a:r>
            <a:r>
              <a:rPr lang="en-US" dirty="0"/>
              <a:t>, economics, agronomy, etc.)</a:t>
            </a:r>
          </a:p>
          <a:p>
            <a:pPr lvl="1"/>
            <a:r>
              <a:rPr lang="en-US" dirty="0" smtClean="0"/>
              <a:t>world-class talent</a:t>
            </a:r>
          </a:p>
          <a:p>
            <a:pPr lvl="1"/>
            <a:r>
              <a:rPr lang="en-US" dirty="0" smtClean="0"/>
              <a:t>the ability to do research on the premises</a:t>
            </a:r>
          </a:p>
          <a:p>
            <a:pPr lvl="1"/>
            <a:r>
              <a:rPr lang="en-US" dirty="0" smtClean="0"/>
              <a:t>ability to minimize the effective cost of delivery, taking into account lab costs, overhead, etc.</a:t>
            </a:r>
          </a:p>
          <a:p>
            <a:r>
              <a:rPr lang="en-US" dirty="0" smtClean="0"/>
              <a:t>UC Berkeley was looking for funding; declining government sources </a:t>
            </a:r>
          </a:p>
          <a:p>
            <a:r>
              <a:rPr lang="en-US" dirty="0" smtClean="0"/>
              <a:t>Public-private partnership in this context is consistent with the mission to translate basic, academic research, and allows translation to happen in an expedited manner</a:t>
            </a:r>
            <a:endParaRPr lang="en-US" dirty="0"/>
          </a:p>
        </p:txBody>
      </p:sp>
      <p:sp>
        <p:nvSpPr>
          <p:cNvPr id="4" name="Slide Number Placeholder 3"/>
          <p:cNvSpPr>
            <a:spLocks noGrp="1"/>
          </p:cNvSpPr>
          <p:nvPr>
            <p:ph type="sldNum" sz="quarter" idx="12"/>
          </p:nvPr>
        </p:nvSpPr>
        <p:spPr/>
        <p:txBody>
          <a:bodyPr/>
          <a:lstStyle/>
          <a:p>
            <a:fld id="{C9BAAC24-CCA9-6142-B5D8-487B50D11333}" type="slidenum">
              <a:rPr lang="en-US" smtClean="0"/>
              <a:t>34</a:t>
            </a:fld>
            <a:endParaRPr lang="en-US" dirty="0"/>
          </a:p>
        </p:txBody>
      </p:sp>
    </p:spTree>
    <p:extLst>
      <p:ext uri="{BB962C8B-B14F-4D97-AF65-F5344CB8AC3E}">
        <p14:creationId xmlns:p14="http://schemas.microsoft.com/office/powerpoint/2010/main" val="2321885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Energy Biosciences Institute</a:t>
            </a:r>
          </a:p>
        </p:txBody>
      </p:sp>
      <p:sp>
        <p:nvSpPr>
          <p:cNvPr id="3" name="Content Placeholder 2"/>
          <p:cNvSpPr>
            <a:spLocks noGrp="1"/>
          </p:cNvSpPr>
          <p:nvPr>
            <p:ph idx="1"/>
          </p:nvPr>
        </p:nvSpPr>
        <p:spPr/>
        <p:txBody>
          <a:bodyPr>
            <a:normAutofit fontScale="70000" lnSpcReduction="20000"/>
          </a:bodyPr>
          <a:lstStyle/>
          <a:p>
            <a:r>
              <a:rPr lang="en-US" dirty="0" smtClean="0"/>
              <a:t>In 2007, UC Berkeley was selected among 46 applicants.</a:t>
            </a:r>
          </a:p>
          <a:p>
            <a:r>
              <a:rPr lang="en-US" dirty="0" smtClean="0"/>
              <a:t>The agreement:</a:t>
            </a:r>
          </a:p>
          <a:p>
            <a:pPr lvl="1"/>
            <a:r>
              <a:rPr lang="en-US" dirty="0" smtClean="0"/>
              <a:t>Term of 10 years</a:t>
            </a:r>
          </a:p>
          <a:p>
            <a:pPr lvl="1"/>
            <a:r>
              <a:rPr lang="en-US" dirty="0" smtClean="0"/>
              <a:t>$500 million, with $350 million (or $35 million/year) for public institutions</a:t>
            </a:r>
          </a:p>
          <a:p>
            <a:pPr lvl="2"/>
            <a:r>
              <a:rPr lang="en-US" dirty="0" smtClean="0"/>
              <a:t>Includes both an open research component, and a proprietary research component.</a:t>
            </a:r>
          </a:p>
          <a:p>
            <a:pPr lvl="1"/>
            <a:r>
              <a:rPr lang="en-US" dirty="0" smtClean="0"/>
              <a:t>UC Berkeley is the host institution, but has subcontracts with Lawrence Berkeley National Laboratory and University of Illinois at Urbana Champaign; complementary research</a:t>
            </a:r>
          </a:p>
          <a:p>
            <a:pPr lvl="1"/>
            <a:r>
              <a:rPr lang="en-US" dirty="0" smtClean="0"/>
              <a:t>EBI is located in a dedicated building on the Berkeley campus; BP is collocated</a:t>
            </a:r>
          </a:p>
          <a:p>
            <a:pPr lvl="1"/>
            <a:r>
              <a:rPr lang="en-US" dirty="0" smtClean="0"/>
              <a:t>Similar to typical sponsored research agreement:</a:t>
            </a:r>
          </a:p>
          <a:p>
            <a:pPr lvl="2"/>
            <a:r>
              <a:rPr lang="en-US" dirty="0" smtClean="0"/>
              <a:t>UCB conducts basic academic research</a:t>
            </a:r>
          </a:p>
          <a:p>
            <a:pPr lvl="2"/>
            <a:r>
              <a:rPr lang="en-US" dirty="0" smtClean="0"/>
              <a:t>UCB can publish results; owns IP that BP licenses</a:t>
            </a:r>
          </a:p>
          <a:p>
            <a:pPr lvl="2"/>
            <a:r>
              <a:rPr lang="en-US" dirty="0" smtClean="0"/>
              <a:t>NERF or exclusive at pre-negotiated, capped fees; UCB is reimbursed for patent costs</a:t>
            </a:r>
          </a:p>
          <a:p>
            <a:pPr lvl="3"/>
            <a:r>
              <a:rPr lang="en-US" dirty="0" smtClean="0"/>
              <a:t>To date, BP has always chosen an exclusive license</a:t>
            </a:r>
          </a:p>
          <a:p>
            <a:pPr lvl="1"/>
            <a:r>
              <a:rPr lang="en-US" dirty="0" smtClean="0"/>
              <a:t>Unique:</a:t>
            </a:r>
          </a:p>
          <a:p>
            <a:pPr lvl="2"/>
            <a:r>
              <a:rPr lang="en-US" dirty="0" smtClean="0"/>
              <a:t>Proprietary research component </a:t>
            </a:r>
            <a:endParaRPr lang="en-US" dirty="0"/>
          </a:p>
          <a:p>
            <a:pPr lvl="3"/>
            <a:r>
              <a:rPr lang="en-US" dirty="0" smtClean="0"/>
              <a:t>Conducted in leased space, by BP employees; results are confidential and owned by BP</a:t>
            </a:r>
          </a:p>
          <a:p>
            <a:pPr lvl="2"/>
            <a:r>
              <a:rPr lang="en-US" dirty="0" smtClean="0"/>
              <a:t>EBI funds faculty positions</a:t>
            </a:r>
          </a:p>
          <a:p>
            <a:pPr lvl="2"/>
            <a:r>
              <a:rPr lang="en-US" dirty="0" smtClean="0"/>
              <a:t>Not specific pre-defined research project; grant awarding</a:t>
            </a:r>
          </a:p>
          <a:p>
            <a:pPr lvl="2"/>
            <a:r>
              <a:rPr lang="en-US" dirty="0" smtClean="0"/>
              <a:t>BP is hands off on what projects are funded</a:t>
            </a:r>
          </a:p>
          <a:p>
            <a:pPr lvl="2"/>
            <a:r>
              <a:rPr lang="en-US" dirty="0" smtClean="0"/>
              <a:t>First time that UC Berkeley has rented space to industry (at FMV)</a:t>
            </a:r>
          </a:p>
          <a:p>
            <a:r>
              <a:rPr lang="en-US" dirty="0" smtClean="0"/>
              <a:t>Industry-sponsored research increasing</a:t>
            </a:r>
          </a:p>
          <a:p>
            <a:pPr lvl="1"/>
            <a:endParaRPr lang="en-US" dirty="0"/>
          </a:p>
        </p:txBody>
      </p:sp>
      <p:sp>
        <p:nvSpPr>
          <p:cNvPr id="4" name="Slide Number Placeholder 3"/>
          <p:cNvSpPr>
            <a:spLocks noGrp="1"/>
          </p:cNvSpPr>
          <p:nvPr>
            <p:ph type="sldNum" sz="quarter" idx="12"/>
          </p:nvPr>
        </p:nvSpPr>
        <p:spPr/>
        <p:txBody>
          <a:bodyPr/>
          <a:lstStyle/>
          <a:p>
            <a:fld id="{C9BAAC24-CCA9-6142-B5D8-487B50D11333}" type="slidenum">
              <a:rPr lang="en-US" smtClean="0"/>
              <a:t>35</a:t>
            </a:fld>
            <a:endParaRPr lang="en-US" dirty="0"/>
          </a:p>
        </p:txBody>
      </p:sp>
    </p:spTree>
    <p:extLst>
      <p:ext uri="{BB962C8B-B14F-4D97-AF65-F5344CB8AC3E}">
        <p14:creationId xmlns:p14="http://schemas.microsoft.com/office/powerpoint/2010/main" val="1408603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Laboratory Joint Venture</a:t>
            </a:r>
            <a:r>
              <a:rPr lang="en-US" sz="2800" b="1" dirty="0"/>
              <a:t> </a:t>
            </a:r>
            <a:r>
              <a:rPr lang="en-US" sz="2800" b="1" dirty="0" smtClean="0"/>
              <a:t>- China</a:t>
            </a:r>
            <a:endParaRPr lang="en-US" sz="2800" b="1" dirty="0"/>
          </a:p>
        </p:txBody>
      </p:sp>
      <p:sp>
        <p:nvSpPr>
          <p:cNvPr id="3" name="Content Placeholder 2"/>
          <p:cNvSpPr>
            <a:spLocks noGrp="1"/>
          </p:cNvSpPr>
          <p:nvPr>
            <p:ph idx="1"/>
          </p:nvPr>
        </p:nvSpPr>
        <p:spPr/>
        <p:txBody>
          <a:bodyPr>
            <a:normAutofit lnSpcReduction="10000"/>
          </a:bodyPr>
          <a:lstStyle/>
          <a:p>
            <a:r>
              <a:rPr lang="en-US" dirty="0"/>
              <a:t>Historically, Chinese medicine focused on treatment, rather diagnosis.  Consistent with that history, there are few pathologists in China.  </a:t>
            </a:r>
            <a:endParaRPr lang="en-US" dirty="0" smtClean="0"/>
          </a:p>
          <a:p>
            <a:r>
              <a:rPr lang="en-US" dirty="0" smtClean="0"/>
              <a:t>But </a:t>
            </a:r>
            <a:r>
              <a:rPr lang="en-US" dirty="0"/>
              <a:t>with the increase in a more-informed middle class, the focus is shifting to diagnosis.</a:t>
            </a:r>
          </a:p>
          <a:p>
            <a:r>
              <a:rPr lang="en-US" dirty="0" smtClean="0"/>
              <a:t>CTI is a publicly traded company that provides product testing, inspection and certification for consumer products.  CTI wanted to establish a lab in Shanghai, and sought a U.S. academic partner to run the lab.</a:t>
            </a:r>
          </a:p>
          <a:p>
            <a:r>
              <a:rPr lang="en-US" dirty="0"/>
              <a:t>In 2014, UCLA Health System and Centre Testing International (CTI) entered into a joint venture to form a company that will operate a lab in Shanghai.</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C9BAAC24-CCA9-6142-B5D8-487B50D11333}" type="slidenum">
              <a:rPr lang="en-US" smtClean="0"/>
              <a:t>36</a:t>
            </a:fld>
            <a:endParaRPr lang="en-US" dirty="0"/>
          </a:p>
        </p:txBody>
      </p:sp>
    </p:spTree>
    <p:extLst>
      <p:ext uri="{BB962C8B-B14F-4D97-AF65-F5344CB8AC3E}">
        <p14:creationId xmlns:p14="http://schemas.microsoft.com/office/powerpoint/2010/main" val="3031383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Laboratory Joint </a:t>
            </a:r>
            <a:r>
              <a:rPr lang="en-US" sz="2800" b="1" dirty="0" smtClean="0"/>
              <a:t>Venture</a:t>
            </a:r>
            <a:r>
              <a:rPr lang="en-US" sz="2800" b="1" dirty="0"/>
              <a:t> </a:t>
            </a:r>
            <a:r>
              <a:rPr lang="en-US" sz="2800" b="1" dirty="0" smtClean="0"/>
              <a:t>- </a:t>
            </a:r>
            <a:r>
              <a:rPr lang="en-US" sz="2800" b="1" dirty="0"/>
              <a:t>China</a:t>
            </a:r>
          </a:p>
        </p:txBody>
      </p:sp>
      <p:sp>
        <p:nvSpPr>
          <p:cNvPr id="3" name="Content Placeholder 2"/>
          <p:cNvSpPr>
            <a:spLocks noGrp="1"/>
          </p:cNvSpPr>
          <p:nvPr>
            <p:ph idx="1"/>
          </p:nvPr>
        </p:nvSpPr>
        <p:spPr/>
        <p:txBody>
          <a:bodyPr>
            <a:normAutofit fontScale="85000" lnSpcReduction="20000"/>
          </a:bodyPr>
          <a:lstStyle/>
          <a:p>
            <a:r>
              <a:rPr lang="en-US" dirty="0"/>
              <a:t>The UCLA/CTI joint venture is the first partnership between a Chinese company and a U.S. academic medical center to create a specialized lab in China.</a:t>
            </a:r>
          </a:p>
          <a:p>
            <a:pPr lvl="1"/>
            <a:r>
              <a:rPr lang="en-US" dirty="0"/>
              <a:t>The lab will offer genetic and molecular diagnostics and other sophisticated tests.</a:t>
            </a:r>
          </a:p>
          <a:p>
            <a:pPr lvl="1"/>
            <a:r>
              <a:rPr lang="en-US" dirty="0"/>
              <a:t>The lab will enhance medical care for Chinese patients by allowing physicians to accurately diagnose and treat patients</a:t>
            </a:r>
            <a:r>
              <a:rPr lang="en-US" dirty="0" smtClean="0"/>
              <a:t>.</a:t>
            </a:r>
          </a:p>
          <a:p>
            <a:pPr marL="457200" lvl="1" indent="0">
              <a:buNone/>
            </a:pPr>
            <a:endParaRPr lang="en-US" dirty="0"/>
          </a:p>
          <a:p>
            <a:r>
              <a:rPr lang="en-US" dirty="0"/>
              <a:t>Terms:</a:t>
            </a:r>
          </a:p>
          <a:p>
            <a:pPr lvl="1"/>
            <a:r>
              <a:rPr lang="en-US" dirty="0"/>
              <a:t>CTI will provide capital funding and marketing expertise.</a:t>
            </a:r>
          </a:p>
          <a:p>
            <a:pPr lvl="1"/>
            <a:r>
              <a:rPr lang="en-US" dirty="0"/>
              <a:t>UCLA will train Chinese lab specialists, provide test procedures and protocols, and oversee management of the lab to ensure compliance with international quality standards</a:t>
            </a:r>
            <a:r>
              <a:rPr lang="en-US" dirty="0" smtClean="0"/>
              <a:t>.</a:t>
            </a:r>
          </a:p>
          <a:p>
            <a:pPr lvl="1"/>
            <a:endParaRPr lang="en-US" dirty="0"/>
          </a:p>
          <a:p>
            <a:r>
              <a:rPr lang="en-US" dirty="0"/>
              <a:t>The joint venture furthers UCLA’s mission of improving the health of people and communities </a:t>
            </a:r>
            <a:r>
              <a:rPr lang="en-US" dirty="0" smtClean="0"/>
              <a:t>worldwide through education, research and service.</a:t>
            </a:r>
            <a:endParaRPr lang="en-US" dirty="0"/>
          </a:p>
          <a:p>
            <a:endParaRPr lang="en-US" dirty="0"/>
          </a:p>
        </p:txBody>
      </p:sp>
      <p:sp>
        <p:nvSpPr>
          <p:cNvPr id="4" name="Slide Number Placeholder 3"/>
          <p:cNvSpPr>
            <a:spLocks noGrp="1"/>
          </p:cNvSpPr>
          <p:nvPr>
            <p:ph type="sldNum" sz="quarter" idx="12"/>
          </p:nvPr>
        </p:nvSpPr>
        <p:spPr/>
        <p:txBody>
          <a:bodyPr/>
          <a:lstStyle/>
          <a:p>
            <a:fld id="{C9BAAC24-CCA9-6142-B5D8-487B50D11333}" type="slidenum">
              <a:rPr lang="en-US" smtClean="0"/>
              <a:t>37</a:t>
            </a:fld>
            <a:endParaRPr lang="en-US" dirty="0"/>
          </a:p>
        </p:txBody>
      </p:sp>
    </p:spTree>
    <p:extLst>
      <p:ext uri="{BB962C8B-B14F-4D97-AF65-F5344CB8AC3E}">
        <p14:creationId xmlns:p14="http://schemas.microsoft.com/office/powerpoint/2010/main" val="41211963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a:bodyPr>
          <a:lstStyle/>
          <a:p>
            <a:pPr marL="0" indent="0" algn="ctr">
              <a:buNone/>
            </a:pPr>
            <a:r>
              <a:rPr lang="en-US" sz="2400" b="1" dirty="0" smtClean="0">
                <a:solidFill>
                  <a:srgbClr val="691A24"/>
                </a:solidFill>
                <a:latin typeface="Avenir Heavy"/>
                <a:cs typeface="Arial" panose="020B0604020202020204" pitchFamily="34" charset="0"/>
              </a:rPr>
              <a:t>Growth Areas – Beyond Transportation</a:t>
            </a:r>
          </a:p>
          <a:p>
            <a:pPr marL="0" indent="0">
              <a:buNone/>
            </a:pPr>
            <a:endParaRPr lang="en-US" sz="2400" dirty="0" smtClean="0">
              <a:latin typeface="Arial" panose="020B0604020202020204" pitchFamily="34" charset="0"/>
              <a:cs typeface="Arial" panose="020B0604020202020204" pitchFamily="34" charset="0"/>
            </a:endParaRPr>
          </a:p>
          <a:p>
            <a:pPr>
              <a:buClrTx/>
              <a:buFont typeface="Arial" panose="020B0604020202020204" pitchFamily="34" charset="0"/>
              <a:buChar char="•"/>
            </a:pPr>
            <a:r>
              <a:rPr lang="en-US" sz="2400" dirty="0" smtClean="0">
                <a:cs typeface="Arial" panose="020B0604020202020204" pitchFamily="34" charset="0"/>
              </a:rPr>
              <a:t>Social Infrastructure</a:t>
            </a:r>
          </a:p>
          <a:p>
            <a:pPr>
              <a:buClrTx/>
              <a:buFont typeface="Arial" panose="020B0604020202020204" pitchFamily="34" charset="0"/>
              <a:buChar char="•"/>
            </a:pPr>
            <a:r>
              <a:rPr lang="en-US" sz="2400" dirty="0" smtClean="0">
                <a:cs typeface="Arial" panose="020B0604020202020204" pitchFamily="34" charset="0"/>
              </a:rPr>
              <a:t>Water</a:t>
            </a:r>
            <a:endParaRPr lang="en-US" sz="2400" dirty="0">
              <a:cs typeface="Arial" panose="020B0604020202020204" pitchFamily="34" charset="0"/>
            </a:endParaRPr>
          </a:p>
          <a:p>
            <a:pPr>
              <a:buClrTx/>
              <a:buFont typeface="Arial" panose="020B0604020202020204" pitchFamily="34" charset="0"/>
              <a:buChar char="•"/>
            </a:pPr>
            <a:r>
              <a:rPr lang="en-US" sz="2400" dirty="0" smtClean="0">
                <a:cs typeface="Arial" panose="020B0604020202020204" pitchFamily="34" charset="0"/>
              </a:rPr>
              <a:t>Wastewater Treatment and Reclamation</a:t>
            </a:r>
          </a:p>
          <a:p>
            <a:pPr>
              <a:buClrTx/>
              <a:buFont typeface="Arial" panose="020B0604020202020204" pitchFamily="34" charset="0"/>
              <a:buChar char="•"/>
            </a:pPr>
            <a:r>
              <a:rPr lang="en-US" sz="2400" dirty="0" smtClean="0">
                <a:cs typeface="Arial" panose="020B0604020202020204" pitchFamily="34" charset="0"/>
              </a:rPr>
              <a:t>Energy</a:t>
            </a:r>
          </a:p>
          <a:p>
            <a:pPr>
              <a:buClrTx/>
              <a:buFont typeface="Arial" panose="020B0604020202020204" pitchFamily="34" charset="0"/>
              <a:buChar char="•"/>
            </a:pPr>
            <a:r>
              <a:rPr lang="en-US" sz="2400" dirty="0" smtClean="0">
                <a:cs typeface="Arial" panose="020B0604020202020204" pitchFamily="34" charset="0"/>
              </a:rPr>
              <a:t>Waste to Energy</a:t>
            </a:r>
          </a:p>
          <a:p>
            <a:pPr>
              <a:buClrTx/>
              <a:buFont typeface="Arial" panose="020B0604020202020204" pitchFamily="34" charset="0"/>
              <a:buChar char="•"/>
            </a:pPr>
            <a:r>
              <a:rPr lang="en-US" sz="2400" dirty="0" smtClean="0">
                <a:cs typeface="Arial" panose="020B0604020202020204" pitchFamily="34" charset="0"/>
              </a:rPr>
              <a:t>Data Centers</a:t>
            </a:r>
          </a:p>
        </p:txBody>
      </p:sp>
      <p:sp>
        <p:nvSpPr>
          <p:cNvPr id="3" name="Title 2"/>
          <p:cNvSpPr>
            <a:spLocks noGrp="1"/>
          </p:cNvSpPr>
          <p:nvPr>
            <p:ph type="title"/>
          </p:nvPr>
        </p:nvSpPr>
        <p:spPr>
          <a:xfrm>
            <a:off x="203644" y="469556"/>
            <a:ext cx="8748000" cy="1005015"/>
          </a:xfrm>
        </p:spPr>
        <p:txBody>
          <a:bodyPr>
            <a:normAutofit fontScale="90000"/>
          </a:bodyPr>
          <a:lstStyle/>
          <a:p>
            <a:r>
              <a:rPr lang="en-US" dirty="0" smtClean="0">
                <a:solidFill>
                  <a:schemeClr val="bg1"/>
                </a:solidFill>
              </a:rPr>
              <a:t>New Opportunities for Infrastructure PPPs</a:t>
            </a:r>
            <a:endParaRPr lang="en-US" dirty="0">
              <a:solidFill>
                <a:schemeClr val="bg1"/>
              </a:solidFill>
            </a:endParaRPr>
          </a:p>
        </p:txBody>
      </p:sp>
      <p:sp>
        <p:nvSpPr>
          <p:cNvPr id="4" name="Slide Number Placeholder 3"/>
          <p:cNvSpPr>
            <a:spLocks noGrp="1"/>
          </p:cNvSpPr>
          <p:nvPr>
            <p:ph type="sldNum" sz="quarter" idx="4"/>
          </p:nvPr>
        </p:nvSpPr>
        <p:spPr/>
        <p:txBody>
          <a:bodyPr/>
          <a:lstStyle/>
          <a:p>
            <a:fld id="{B176D8CF-CB63-3F46-849E-14D1C99437C2}" type="slidenum">
              <a:rPr lang="fr-FR" smtClean="0"/>
              <a:pPr/>
              <a:t>38</a:t>
            </a:fld>
            <a:endParaRPr lang="fr-FR" dirty="0"/>
          </a:p>
        </p:txBody>
      </p:sp>
    </p:spTree>
    <p:extLst>
      <p:ext uri="{BB962C8B-B14F-4D97-AF65-F5344CB8AC3E}">
        <p14:creationId xmlns:p14="http://schemas.microsoft.com/office/powerpoint/2010/main" val="21090864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02" y="487350"/>
            <a:ext cx="8748000" cy="972172"/>
          </a:xfrm>
        </p:spPr>
        <p:txBody>
          <a:bodyPr>
            <a:normAutofit/>
          </a:bodyPr>
          <a:lstStyle/>
          <a:p>
            <a:r>
              <a:rPr lang="en-US" sz="2800" dirty="0" smtClean="0">
                <a:solidFill>
                  <a:schemeClr val="bg1"/>
                </a:solidFill>
                <a:cs typeface="Arial" panose="020B0604020202020204" pitchFamily="34" charset="0"/>
              </a:rPr>
              <a:t>Balancing the Many Priorities of Public Service</a:t>
            </a:r>
            <a:endParaRPr lang="en-US" sz="2800" dirty="0">
              <a:solidFill>
                <a:schemeClr val="bg1"/>
              </a:solidFill>
              <a:cs typeface="Arial" panose="020B0604020202020204" pitchFamily="34" charset="0"/>
            </a:endParaRPr>
          </a:p>
        </p:txBody>
      </p:sp>
      <p:sp>
        <p:nvSpPr>
          <p:cNvPr id="6" name="Slide Number Placeholder 5"/>
          <p:cNvSpPr>
            <a:spLocks noGrp="1"/>
          </p:cNvSpPr>
          <p:nvPr>
            <p:ph type="sldNum" sz="quarter" idx="4"/>
          </p:nvPr>
        </p:nvSpPr>
        <p:spPr/>
        <p:txBody>
          <a:bodyPr/>
          <a:lstStyle/>
          <a:p>
            <a:fld id="{B564289A-934A-4168-855F-6F7951709596}" type="slidenum">
              <a:rPr lang="en-US" smtClean="0"/>
              <a:pPr/>
              <a:t>39</a:t>
            </a:fld>
            <a:endParaRPr lang="en-US"/>
          </a:p>
        </p:txBody>
      </p:sp>
      <p:sp>
        <p:nvSpPr>
          <p:cNvPr id="4" name="TextBox 3"/>
          <p:cNvSpPr txBox="1"/>
          <p:nvPr/>
        </p:nvSpPr>
        <p:spPr>
          <a:xfrm>
            <a:off x="837065" y="5493219"/>
            <a:ext cx="7600336" cy="461665"/>
          </a:xfrm>
          <a:prstGeom prst="rect">
            <a:avLst/>
          </a:prstGeom>
          <a:noFill/>
          <a:ln>
            <a:noFill/>
          </a:ln>
        </p:spPr>
        <p:txBody>
          <a:bodyPr wrap="square" rtlCol="0">
            <a:spAutoFit/>
          </a:bodyPr>
          <a:lstStyle/>
          <a:p>
            <a:pPr algn="ctr"/>
            <a:endParaRPr lang="en-US" sz="2400" b="1" dirty="0" smtClean="0">
              <a:solidFill>
                <a:schemeClr val="tx2"/>
              </a:solidFill>
              <a:latin typeface="Arial" panose="020B0604020202020204" pitchFamily="34" charset="0"/>
              <a:ea typeface="+mj-ea"/>
              <a:cs typeface="Arial" panose="020B0604020202020204" pitchFamily="34" charset="0"/>
            </a:endParaRPr>
          </a:p>
        </p:txBody>
      </p:sp>
      <p:pic>
        <p:nvPicPr>
          <p:cNvPr id="1026" name="Picture 2" descr="https://bariatricbeginnings.files.wordpress.com/2011/09/th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1515" y="2747770"/>
            <a:ext cx="1967975" cy="147204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537741" y="4328927"/>
            <a:ext cx="2012216" cy="646331"/>
          </a:xfrm>
          <a:prstGeom prst="rect">
            <a:avLst/>
          </a:prstGeom>
          <a:noFill/>
          <a:ln>
            <a:noFill/>
          </a:ln>
        </p:spPr>
        <p:txBody>
          <a:bodyPr wrap="square" rtlCol="0">
            <a:spAutoFit/>
          </a:bodyPr>
          <a:lstStyle/>
          <a:p>
            <a:pPr algn="ctr"/>
            <a:r>
              <a:rPr lang="en-US" dirty="0" smtClean="0">
                <a:solidFill>
                  <a:schemeClr val="tx2"/>
                </a:solidFill>
                <a:latin typeface="Avenir Book"/>
                <a:cs typeface="Arial" panose="020B0604020202020204" pitchFamily="34" charset="0"/>
              </a:rPr>
              <a:t>System </a:t>
            </a:r>
            <a:endParaRPr lang="en-US" dirty="0">
              <a:solidFill>
                <a:schemeClr val="tx2"/>
              </a:solidFill>
              <a:latin typeface="Avenir Book"/>
              <a:cs typeface="Arial" panose="020B0604020202020204" pitchFamily="34" charset="0"/>
            </a:endParaRPr>
          </a:p>
          <a:p>
            <a:pPr algn="ctr"/>
            <a:r>
              <a:rPr lang="en-US" dirty="0" smtClean="0">
                <a:solidFill>
                  <a:schemeClr val="tx2"/>
                </a:solidFill>
                <a:latin typeface="Avenir Book"/>
                <a:cs typeface="Arial" panose="020B0604020202020204" pitchFamily="34" charset="0"/>
              </a:rPr>
              <a:t>  Reliability</a:t>
            </a:r>
          </a:p>
        </p:txBody>
      </p:sp>
      <p:sp>
        <p:nvSpPr>
          <p:cNvPr id="14" name="TextBox 13"/>
          <p:cNvSpPr txBox="1"/>
          <p:nvPr/>
        </p:nvSpPr>
        <p:spPr>
          <a:xfrm>
            <a:off x="4736839" y="1649033"/>
            <a:ext cx="1736373" cy="646331"/>
          </a:xfrm>
          <a:prstGeom prst="rect">
            <a:avLst/>
          </a:prstGeom>
          <a:noFill/>
          <a:ln>
            <a:noFill/>
          </a:ln>
        </p:spPr>
        <p:txBody>
          <a:bodyPr wrap="none" rtlCol="0">
            <a:spAutoFit/>
          </a:bodyPr>
          <a:lstStyle/>
          <a:p>
            <a:pPr algn="ctr"/>
            <a:r>
              <a:rPr lang="en-US" dirty="0" smtClean="0">
                <a:solidFill>
                  <a:schemeClr val="tx2"/>
                </a:solidFill>
                <a:latin typeface="Avenir Book"/>
                <a:cs typeface="Arial" panose="020B0604020202020204" pitchFamily="34" charset="0"/>
              </a:rPr>
              <a:t>User/Customer</a:t>
            </a:r>
          </a:p>
          <a:p>
            <a:pPr algn="ctr"/>
            <a:r>
              <a:rPr lang="en-US" dirty="0" smtClean="0">
                <a:solidFill>
                  <a:schemeClr val="tx2"/>
                </a:solidFill>
                <a:latin typeface="Avenir Book"/>
                <a:cs typeface="Arial" panose="020B0604020202020204" pitchFamily="34" charset="0"/>
              </a:rPr>
              <a:t>Satisfaction</a:t>
            </a:r>
          </a:p>
        </p:txBody>
      </p:sp>
      <p:sp>
        <p:nvSpPr>
          <p:cNvPr id="15" name="TextBox 14"/>
          <p:cNvSpPr txBox="1"/>
          <p:nvPr/>
        </p:nvSpPr>
        <p:spPr>
          <a:xfrm>
            <a:off x="2807832" y="1653534"/>
            <a:ext cx="1172116" cy="646331"/>
          </a:xfrm>
          <a:prstGeom prst="rect">
            <a:avLst/>
          </a:prstGeom>
          <a:noFill/>
          <a:ln>
            <a:noFill/>
          </a:ln>
        </p:spPr>
        <p:txBody>
          <a:bodyPr wrap="none" rtlCol="0">
            <a:spAutoFit/>
          </a:bodyPr>
          <a:lstStyle/>
          <a:p>
            <a:pPr algn="ctr"/>
            <a:r>
              <a:rPr lang="en-US" dirty="0" smtClean="0">
                <a:solidFill>
                  <a:schemeClr val="tx2"/>
                </a:solidFill>
                <a:latin typeface="Avenir Book"/>
                <a:cs typeface="Arial" panose="020B0604020202020204" pitchFamily="34" charset="0"/>
              </a:rPr>
              <a:t>Public</a:t>
            </a:r>
          </a:p>
          <a:p>
            <a:r>
              <a:rPr lang="en-US" dirty="0" smtClean="0">
                <a:solidFill>
                  <a:schemeClr val="tx2"/>
                </a:solidFill>
                <a:latin typeface="Avenir Book"/>
                <a:cs typeface="Arial" panose="020B0604020202020204" pitchFamily="34" charset="0"/>
              </a:rPr>
              <a:t>Oversight</a:t>
            </a:r>
          </a:p>
        </p:txBody>
      </p:sp>
      <p:sp>
        <p:nvSpPr>
          <p:cNvPr id="16" name="TextBox 15"/>
          <p:cNvSpPr txBox="1"/>
          <p:nvPr/>
        </p:nvSpPr>
        <p:spPr>
          <a:xfrm>
            <a:off x="1694343" y="2939062"/>
            <a:ext cx="1210588" cy="646331"/>
          </a:xfrm>
          <a:prstGeom prst="rect">
            <a:avLst/>
          </a:prstGeom>
          <a:noFill/>
          <a:ln>
            <a:noFill/>
          </a:ln>
        </p:spPr>
        <p:txBody>
          <a:bodyPr wrap="none" rtlCol="0">
            <a:spAutoFit/>
          </a:bodyPr>
          <a:lstStyle/>
          <a:p>
            <a:pPr algn="ctr"/>
            <a:r>
              <a:rPr lang="en-US" dirty="0" smtClean="0">
                <a:solidFill>
                  <a:schemeClr val="tx2"/>
                </a:solidFill>
                <a:latin typeface="Avenir Book"/>
                <a:cs typeface="Arial" panose="020B0604020202020204" pitchFamily="34" charset="0"/>
              </a:rPr>
              <a:t>Cost/Rate</a:t>
            </a:r>
          </a:p>
          <a:p>
            <a:pPr algn="ctr"/>
            <a:r>
              <a:rPr lang="en-US" dirty="0" smtClean="0">
                <a:solidFill>
                  <a:schemeClr val="tx2"/>
                </a:solidFill>
                <a:latin typeface="Avenir Book"/>
                <a:cs typeface="Arial" panose="020B0604020202020204" pitchFamily="34" charset="0"/>
              </a:rPr>
              <a:t>Mitigation</a:t>
            </a:r>
            <a:endParaRPr lang="en-US" dirty="0">
              <a:solidFill>
                <a:schemeClr val="tx2"/>
              </a:solidFill>
              <a:latin typeface="Avenir Book"/>
              <a:cs typeface="Arial" panose="020B0604020202020204" pitchFamily="34" charset="0"/>
            </a:endParaRPr>
          </a:p>
        </p:txBody>
      </p:sp>
      <p:sp>
        <p:nvSpPr>
          <p:cNvPr id="17" name="TextBox 16"/>
          <p:cNvSpPr txBox="1"/>
          <p:nvPr/>
        </p:nvSpPr>
        <p:spPr>
          <a:xfrm>
            <a:off x="1276351" y="4328927"/>
            <a:ext cx="2797338" cy="646331"/>
          </a:xfrm>
          <a:prstGeom prst="rect">
            <a:avLst/>
          </a:prstGeom>
          <a:noFill/>
          <a:ln>
            <a:noFill/>
          </a:ln>
        </p:spPr>
        <p:txBody>
          <a:bodyPr wrap="square" rtlCol="0">
            <a:spAutoFit/>
          </a:bodyPr>
          <a:lstStyle/>
          <a:p>
            <a:pPr algn="ctr"/>
            <a:r>
              <a:rPr lang="en-US" dirty="0" smtClean="0">
                <a:solidFill>
                  <a:schemeClr val="tx2"/>
                </a:solidFill>
                <a:latin typeface="Avenir Book"/>
                <a:cs typeface="Arial" panose="020B0604020202020204" pitchFamily="34" charset="0"/>
              </a:rPr>
              <a:t>Owner Finances </a:t>
            </a:r>
          </a:p>
          <a:p>
            <a:pPr algn="ctr"/>
            <a:r>
              <a:rPr lang="en-US" dirty="0" err="1" smtClean="0">
                <a:solidFill>
                  <a:schemeClr val="tx2"/>
                </a:solidFill>
                <a:latin typeface="Avenir Book"/>
                <a:cs typeface="Arial" panose="020B0604020202020204" pitchFamily="34" charset="0"/>
              </a:rPr>
              <a:t>OpEx</a:t>
            </a:r>
            <a:r>
              <a:rPr lang="en-US" dirty="0" smtClean="0">
                <a:solidFill>
                  <a:schemeClr val="tx2"/>
                </a:solidFill>
                <a:latin typeface="Avenir Book"/>
                <a:cs typeface="Arial" panose="020B0604020202020204" pitchFamily="34" charset="0"/>
              </a:rPr>
              <a:t> + </a:t>
            </a:r>
            <a:r>
              <a:rPr lang="en-US" dirty="0" err="1" smtClean="0">
                <a:solidFill>
                  <a:schemeClr val="tx2"/>
                </a:solidFill>
                <a:latin typeface="Avenir Book"/>
                <a:cs typeface="Arial" panose="020B0604020202020204" pitchFamily="34" charset="0"/>
              </a:rPr>
              <a:t>CapEx</a:t>
            </a:r>
            <a:endParaRPr lang="en-US" dirty="0" smtClean="0">
              <a:solidFill>
                <a:schemeClr val="tx2"/>
              </a:solidFill>
              <a:latin typeface="Avenir Book"/>
              <a:cs typeface="Arial" panose="020B0604020202020204" pitchFamily="34" charset="0"/>
            </a:endParaRPr>
          </a:p>
        </p:txBody>
      </p:sp>
      <p:cxnSp>
        <p:nvCxnSpPr>
          <p:cNvPr id="18" name="Straight Connector 17"/>
          <p:cNvCxnSpPr/>
          <p:nvPr/>
        </p:nvCxnSpPr>
        <p:spPr>
          <a:xfrm flipH="1">
            <a:off x="5056178" y="2362492"/>
            <a:ext cx="383312" cy="397102"/>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3569007" y="2403777"/>
            <a:ext cx="218461" cy="355817"/>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6" idx="3"/>
          </p:cNvCxnSpPr>
          <p:nvPr/>
        </p:nvCxnSpPr>
        <p:spPr>
          <a:xfrm>
            <a:off x="2904931" y="3262228"/>
            <a:ext cx="593555" cy="0"/>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3048440" y="3792568"/>
            <a:ext cx="690900" cy="506149"/>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4993150" y="3887855"/>
            <a:ext cx="308674" cy="398829"/>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439490" y="3262228"/>
            <a:ext cx="593555" cy="0"/>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096545" y="2869238"/>
            <a:ext cx="1723549" cy="923330"/>
          </a:xfrm>
          <a:prstGeom prst="rect">
            <a:avLst/>
          </a:prstGeom>
          <a:noFill/>
          <a:ln>
            <a:noFill/>
          </a:ln>
        </p:spPr>
        <p:txBody>
          <a:bodyPr wrap="none" rtlCol="0">
            <a:spAutoFit/>
          </a:bodyPr>
          <a:lstStyle/>
          <a:p>
            <a:pPr algn="ctr"/>
            <a:r>
              <a:rPr lang="en-US" dirty="0" smtClean="0">
                <a:solidFill>
                  <a:schemeClr val="tx2"/>
                </a:solidFill>
                <a:latin typeface="Avenir Book"/>
                <a:cs typeface="Arial" panose="020B0604020202020204" pitchFamily="34" charset="0"/>
              </a:rPr>
              <a:t>Social and </a:t>
            </a:r>
          </a:p>
          <a:p>
            <a:pPr algn="ctr"/>
            <a:r>
              <a:rPr lang="en-US" dirty="0" smtClean="0">
                <a:solidFill>
                  <a:schemeClr val="tx2"/>
                </a:solidFill>
                <a:latin typeface="Avenir Book"/>
                <a:cs typeface="Arial" panose="020B0604020202020204" pitchFamily="34" charset="0"/>
              </a:rPr>
              <a:t>Environmental </a:t>
            </a:r>
          </a:p>
          <a:p>
            <a:pPr algn="ctr"/>
            <a:r>
              <a:rPr lang="en-US" dirty="0" smtClean="0">
                <a:solidFill>
                  <a:schemeClr val="tx2"/>
                </a:solidFill>
                <a:latin typeface="Avenir Book"/>
                <a:cs typeface="Arial" panose="020B0604020202020204" pitchFamily="34" charset="0"/>
              </a:rPr>
              <a:t>Responsibility</a:t>
            </a:r>
          </a:p>
        </p:txBody>
      </p:sp>
      <p:pic>
        <p:nvPicPr>
          <p:cNvPr id="27" name="Picture 3" descr="C:\Users\griffet.anne\Desktop\veolia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4975258"/>
            <a:ext cx="3269943" cy="118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613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PPPs – Student Rental Housing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8217351"/>
              </p:ext>
            </p:extLst>
          </p:nvPr>
        </p:nvGraphicFramePr>
        <p:xfrm>
          <a:off x="457200" y="1417634"/>
          <a:ext cx="8229600" cy="4495485"/>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51581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effectLst/>
                          <a:latin typeface="Avenir Book"/>
                        </a:rPr>
                        <a:t>PROJECT</a:t>
                      </a:r>
                      <a:endParaRPr lang="en-US" dirty="0">
                        <a:solidFill>
                          <a:schemeClr val="tx1"/>
                        </a:solidFill>
                        <a:latin typeface="Avenir Book"/>
                      </a:endParaRPr>
                    </a:p>
                  </a:txBody>
                  <a:tcPr/>
                </a:tc>
                <a:tc>
                  <a:txBody>
                    <a:bodyPr/>
                    <a:lstStyle/>
                    <a:p>
                      <a:pPr marL="0" marR="0" algn="ctr">
                        <a:lnSpc>
                          <a:spcPct val="115000"/>
                        </a:lnSpc>
                        <a:spcBef>
                          <a:spcPts val="0"/>
                        </a:spcBef>
                        <a:spcAft>
                          <a:spcPts val="0"/>
                        </a:spcAft>
                      </a:pPr>
                      <a:r>
                        <a:rPr lang="en-US" sz="1800" dirty="0" smtClean="0">
                          <a:solidFill>
                            <a:sysClr val="windowText" lastClr="000000"/>
                          </a:solidFill>
                          <a:effectLst/>
                          <a:latin typeface="Avenir Book"/>
                        </a:rPr>
                        <a:t>TRANSACTION TYPE</a:t>
                      </a:r>
                      <a:endParaRPr lang="en-US" sz="2000" dirty="0">
                        <a:solidFill>
                          <a:sysClr val="windowText" lastClr="000000"/>
                        </a:solidFill>
                        <a:effectLst/>
                        <a:latin typeface="Avenir Book"/>
                        <a:ea typeface="Calibri"/>
                        <a:cs typeface="Times New Roman"/>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ysClr val="windowText" lastClr="000000"/>
                          </a:solidFill>
                          <a:effectLst/>
                          <a:latin typeface="Avenir Book"/>
                        </a:rPr>
                        <a:t>PROJECT COST/YEAR </a:t>
                      </a:r>
                      <a:endParaRPr lang="en-US" dirty="0">
                        <a:solidFill>
                          <a:sysClr val="windowText" lastClr="000000"/>
                        </a:solidFill>
                        <a:latin typeface="Avenir Book"/>
                      </a:endParaRPr>
                    </a:p>
                  </a:txBody>
                  <a:tcPr/>
                </a:tc>
                <a:extLst>
                  <a:ext uri="{0D108BD9-81ED-4DB2-BD59-A6C34878D82A}">
                    <a16:rowId xmlns:a16="http://schemas.microsoft.com/office/drawing/2014/main" val="10000"/>
                  </a:ext>
                </a:extLst>
              </a:tr>
              <a:tr h="393496">
                <a:tc>
                  <a:txBody>
                    <a:bodyPr/>
                    <a:lstStyle/>
                    <a:p>
                      <a:pPr marL="0" marR="0">
                        <a:lnSpc>
                          <a:spcPct val="115000"/>
                        </a:lnSpc>
                        <a:spcBef>
                          <a:spcPts val="0"/>
                        </a:spcBef>
                        <a:spcAft>
                          <a:spcPts val="0"/>
                        </a:spcAft>
                      </a:pPr>
                      <a:r>
                        <a:rPr lang="en-US" sz="1200" dirty="0" smtClean="0">
                          <a:effectLst/>
                          <a:latin typeface="Avenir Book"/>
                        </a:rPr>
                        <a:t>La Rue Apartments (UCD) </a:t>
                      </a:r>
                      <a:endParaRPr lang="en-US" sz="1200" dirty="0">
                        <a:solidFill>
                          <a:srgbClr val="000000"/>
                        </a:solidFill>
                        <a:effectLst/>
                        <a:latin typeface="Avenir Book"/>
                        <a:ea typeface="Calibri"/>
                        <a:cs typeface="Times New Roman"/>
                      </a:endParaRPr>
                    </a:p>
                  </a:txBody>
                  <a:tcPr/>
                </a:tc>
                <a:tc>
                  <a:txBody>
                    <a:bodyPr/>
                    <a:lstStyle/>
                    <a:p>
                      <a:pPr marL="0" marR="0">
                        <a:lnSpc>
                          <a:spcPct val="115000"/>
                        </a:lnSpc>
                        <a:spcBef>
                          <a:spcPts val="0"/>
                        </a:spcBef>
                        <a:spcAft>
                          <a:spcPts val="0"/>
                        </a:spcAft>
                      </a:pPr>
                      <a:r>
                        <a:rPr lang="en-US" sz="1200" dirty="0">
                          <a:effectLst/>
                          <a:latin typeface="Avenir Book"/>
                        </a:rPr>
                        <a:t>Ground lease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NA/1986 </a:t>
                      </a:r>
                      <a:endParaRPr lang="en-US" sz="1200" dirty="0">
                        <a:solidFill>
                          <a:srgbClr val="000000"/>
                        </a:solidFill>
                        <a:effectLst/>
                        <a:latin typeface="Avenir Book"/>
                        <a:ea typeface="Calibri"/>
                        <a:cs typeface="Times New Roman"/>
                      </a:endParaRPr>
                    </a:p>
                  </a:txBody>
                  <a:tcPr marL="68580" marR="68580" marT="0" marB="0"/>
                </a:tc>
                <a:extLst>
                  <a:ext uri="{0D108BD9-81ED-4DB2-BD59-A6C34878D82A}">
                    <a16:rowId xmlns:a16="http://schemas.microsoft.com/office/drawing/2014/main" val="10001"/>
                  </a:ext>
                </a:extLst>
              </a:tr>
              <a:tr h="358617">
                <a:tc>
                  <a:txBody>
                    <a:bodyPr/>
                    <a:lstStyle/>
                    <a:p>
                      <a:pPr marL="0" marR="0">
                        <a:lnSpc>
                          <a:spcPct val="115000"/>
                        </a:lnSpc>
                        <a:spcBef>
                          <a:spcPts val="0"/>
                        </a:spcBef>
                        <a:spcAft>
                          <a:spcPts val="0"/>
                        </a:spcAft>
                      </a:pPr>
                      <a:r>
                        <a:rPr lang="en-US" sz="1200" dirty="0">
                          <a:effectLst/>
                          <a:latin typeface="Avenir Book"/>
                        </a:rPr>
                        <a:t>Russell Park Apartments (UCD)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Ground lease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NA/1986 </a:t>
                      </a:r>
                      <a:endParaRPr lang="en-US" sz="1200" dirty="0">
                        <a:solidFill>
                          <a:srgbClr val="000000"/>
                        </a:solidFill>
                        <a:effectLst/>
                        <a:latin typeface="Avenir Book"/>
                        <a:ea typeface="Calibri"/>
                        <a:cs typeface="Times New Roman"/>
                      </a:endParaRPr>
                    </a:p>
                  </a:txBody>
                  <a:tcPr marL="68580" marR="68580" marT="0" marB="0"/>
                </a:tc>
                <a:extLst>
                  <a:ext uri="{0D108BD9-81ED-4DB2-BD59-A6C34878D82A}">
                    <a16:rowId xmlns:a16="http://schemas.microsoft.com/office/drawing/2014/main" val="10002"/>
                  </a:ext>
                </a:extLst>
              </a:tr>
              <a:tr h="358617">
                <a:tc>
                  <a:txBody>
                    <a:bodyPr/>
                    <a:lstStyle/>
                    <a:p>
                      <a:pPr marL="0" marR="0">
                        <a:lnSpc>
                          <a:spcPct val="115000"/>
                        </a:lnSpc>
                        <a:spcBef>
                          <a:spcPts val="0"/>
                        </a:spcBef>
                        <a:spcAft>
                          <a:spcPts val="0"/>
                        </a:spcAft>
                      </a:pPr>
                      <a:r>
                        <a:rPr lang="en-US" sz="1200" dirty="0">
                          <a:effectLst/>
                          <a:latin typeface="Avenir Book"/>
                        </a:rPr>
                        <a:t>Primero Grove (UCD )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Ground lease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NA/1998 </a:t>
                      </a:r>
                      <a:endParaRPr lang="en-US" sz="1200" dirty="0">
                        <a:solidFill>
                          <a:srgbClr val="000000"/>
                        </a:solidFill>
                        <a:effectLst/>
                        <a:latin typeface="Avenir Book"/>
                        <a:ea typeface="Calibri"/>
                        <a:cs typeface="Times New Roman"/>
                      </a:endParaRPr>
                    </a:p>
                  </a:txBody>
                  <a:tcPr marL="68580" marR="68580" marT="0" marB="0"/>
                </a:tc>
                <a:extLst>
                  <a:ext uri="{0D108BD9-81ED-4DB2-BD59-A6C34878D82A}">
                    <a16:rowId xmlns:a16="http://schemas.microsoft.com/office/drawing/2014/main" val="10003"/>
                  </a:ext>
                </a:extLst>
              </a:tr>
              <a:tr h="358617">
                <a:tc>
                  <a:txBody>
                    <a:bodyPr/>
                    <a:lstStyle/>
                    <a:p>
                      <a:pPr marL="0" marR="0">
                        <a:lnSpc>
                          <a:spcPct val="115000"/>
                        </a:lnSpc>
                        <a:spcBef>
                          <a:spcPts val="0"/>
                        </a:spcBef>
                        <a:spcAft>
                          <a:spcPts val="0"/>
                        </a:spcAft>
                      </a:pPr>
                      <a:r>
                        <a:rPr lang="en-US" sz="1200" dirty="0">
                          <a:effectLst/>
                          <a:latin typeface="Avenir Book"/>
                        </a:rPr>
                        <a:t>Colleges at La Rue (UCD)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Ground lease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NA/2000 </a:t>
                      </a:r>
                      <a:endParaRPr lang="en-US" sz="1200" dirty="0">
                        <a:solidFill>
                          <a:srgbClr val="000000"/>
                        </a:solidFill>
                        <a:effectLst/>
                        <a:latin typeface="Avenir Book"/>
                        <a:ea typeface="Calibri"/>
                        <a:cs typeface="Times New Roman"/>
                      </a:endParaRPr>
                    </a:p>
                  </a:txBody>
                  <a:tcPr marL="68580" marR="68580" marT="0" marB="0"/>
                </a:tc>
                <a:extLst>
                  <a:ext uri="{0D108BD9-81ED-4DB2-BD59-A6C34878D82A}">
                    <a16:rowId xmlns:a16="http://schemas.microsoft.com/office/drawing/2014/main" val="10004"/>
                  </a:ext>
                </a:extLst>
              </a:tr>
              <a:tr h="358617">
                <a:tc>
                  <a:txBody>
                    <a:bodyPr/>
                    <a:lstStyle/>
                    <a:p>
                      <a:pPr marL="0" marR="0">
                        <a:lnSpc>
                          <a:spcPct val="115000"/>
                        </a:lnSpc>
                        <a:spcBef>
                          <a:spcPts val="0"/>
                        </a:spcBef>
                        <a:spcAft>
                          <a:spcPts val="0"/>
                        </a:spcAft>
                      </a:pPr>
                      <a:r>
                        <a:rPr lang="en-US" sz="1200" dirty="0">
                          <a:effectLst/>
                          <a:latin typeface="Avenir Book"/>
                        </a:rPr>
                        <a:t>Stonehaven (UCR)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Ground lease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~$8.5MM/2000 </a:t>
                      </a:r>
                      <a:endParaRPr lang="en-US" sz="1200" dirty="0">
                        <a:solidFill>
                          <a:srgbClr val="000000"/>
                        </a:solidFill>
                        <a:effectLst/>
                        <a:latin typeface="Avenir Book"/>
                        <a:ea typeface="Calibri"/>
                        <a:cs typeface="Times New Roman"/>
                      </a:endParaRPr>
                    </a:p>
                  </a:txBody>
                  <a:tcPr marL="68580" marR="68580" marT="0" marB="0"/>
                </a:tc>
                <a:extLst>
                  <a:ext uri="{0D108BD9-81ED-4DB2-BD59-A6C34878D82A}">
                    <a16:rowId xmlns:a16="http://schemas.microsoft.com/office/drawing/2014/main" val="10005"/>
                  </a:ext>
                </a:extLst>
              </a:tr>
              <a:tr h="358617">
                <a:tc>
                  <a:txBody>
                    <a:bodyPr/>
                    <a:lstStyle/>
                    <a:p>
                      <a:pPr marL="0" marR="0">
                        <a:lnSpc>
                          <a:spcPct val="115000"/>
                        </a:lnSpc>
                        <a:spcBef>
                          <a:spcPts val="0"/>
                        </a:spcBef>
                        <a:spcAft>
                          <a:spcPts val="0"/>
                        </a:spcAft>
                      </a:pPr>
                      <a:r>
                        <a:rPr lang="en-US" sz="1200" dirty="0">
                          <a:effectLst/>
                          <a:latin typeface="Avenir Book"/>
                        </a:rPr>
                        <a:t>International Village UCR (UCR)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Ground lease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~$11MM/2002 </a:t>
                      </a:r>
                      <a:endParaRPr lang="en-US" sz="1200" dirty="0">
                        <a:solidFill>
                          <a:srgbClr val="000000"/>
                        </a:solidFill>
                        <a:effectLst/>
                        <a:latin typeface="Avenir Book"/>
                        <a:ea typeface="Calibri"/>
                        <a:cs typeface="Times New Roman"/>
                      </a:endParaRPr>
                    </a:p>
                  </a:txBody>
                  <a:tcPr marL="68580" marR="68580" marT="0" marB="0"/>
                </a:tc>
                <a:extLst>
                  <a:ext uri="{0D108BD9-81ED-4DB2-BD59-A6C34878D82A}">
                    <a16:rowId xmlns:a16="http://schemas.microsoft.com/office/drawing/2014/main" val="10006"/>
                  </a:ext>
                </a:extLst>
              </a:tr>
              <a:tr h="358617">
                <a:tc>
                  <a:txBody>
                    <a:bodyPr/>
                    <a:lstStyle/>
                    <a:p>
                      <a:pPr marL="0" marR="0">
                        <a:lnSpc>
                          <a:spcPct val="115000"/>
                        </a:lnSpc>
                        <a:spcBef>
                          <a:spcPts val="0"/>
                        </a:spcBef>
                        <a:spcAft>
                          <a:spcPts val="0"/>
                        </a:spcAft>
                      </a:pPr>
                      <a:r>
                        <a:rPr lang="en-US" sz="1200" dirty="0">
                          <a:effectLst/>
                          <a:latin typeface="Avenir Book"/>
                        </a:rPr>
                        <a:t>Holiday Inn Dormitory (UCSC)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Master lease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$16.2MM (10 Yr. Rent PV)/2001 </a:t>
                      </a:r>
                      <a:endParaRPr lang="en-US" sz="1200" dirty="0">
                        <a:solidFill>
                          <a:srgbClr val="000000"/>
                        </a:solidFill>
                        <a:effectLst/>
                        <a:latin typeface="Avenir Book"/>
                        <a:ea typeface="Calibri"/>
                        <a:cs typeface="Times New Roman"/>
                      </a:endParaRPr>
                    </a:p>
                  </a:txBody>
                  <a:tcPr marL="68580" marR="68580" marT="0" marB="0"/>
                </a:tc>
                <a:extLst>
                  <a:ext uri="{0D108BD9-81ED-4DB2-BD59-A6C34878D82A}">
                    <a16:rowId xmlns:a16="http://schemas.microsoft.com/office/drawing/2014/main" val="10007"/>
                  </a:ext>
                </a:extLst>
              </a:tr>
              <a:tr h="358617">
                <a:tc>
                  <a:txBody>
                    <a:bodyPr/>
                    <a:lstStyle/>
                    <a:p>
                      <a:pPr marL="0" marR="0">
                        <a:lnSpc>
                          <a:spcPct val="115000"/>
                        </a:lnSpc>
                        <a:spcBef>
                          <a:spcPts val="0"/>
                        </a:spcBef>
                        <a:spcAft>
                          <a:spcPts val="0"/>
                        </a:spcAft>
                      </a:pPr>
                      <a:r>
                        <a:rPr lang="en-US" sz="1200" dirty="0">
                          <a:effectLst/>
                          <a:latin typeface="Avenir Book"/>
                        </a:rPr>
                        <a:t>Vista Del Campo I (UCI )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Ground lease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$76.7MM/2004 </a:t>
                      </a:r>
                      <a:endParaRPr lang="en-US" sz="1200" dirty="0">
                        <a:solidFill>
                          <a:srgbClr val="000000"/>
                        </a:solidFill>
                        <a:effectLst/>
                        <a:latin typeface="Avenir Book"/>
                        <a:ea typeface="Calibri"/>
                        <a:cs typeface="Times New Roman"/>
                      </a:endParaRPr>
                    </a:p>
                  </a:txBody>
                  <a:tcPr marL="68580" marR="68580" marT="0" marB="0"/>
                </a:tc>
                <a:extLst>
                  <a:ext uri="{0D108BD9-81ED-4DB2-BD59-A6C34878D82A}">
                    <a16:rowId xmlns:a16="http://schemas.microsoft.com/office/drawing/2014/main" val="10008"/>
                  </a:ext>
                </a:extLst>
              </a:tr>
              <a:tr h="358617">
                <a:tc>
                  <a:txBody>
                    <a:bodyPr/>
                    <a:lstStyle/>
                    <a:p>
                      <a:pPr marL="0" marR="0">
                        <a:lnSpc>
                          <a:spcPct val="115000"/>
                        </a:lnSpc>
                        <a:spcBef>
                          <a:spcPts val="0"/>
                        </a:spcBef>
                        <a:spcAft>
                          <a:spcPts val="0"/>
                        </a:spcAft>
                      </a:pPr>
                      <a:r>
                        <a:rPr lang="en-US" sz="1200" dirty="0">
                          <a:effectLst/>
                          <a:latin typeface="Avenir Book"/>
                        </a:rPr>
                        <a:t>Vista Del Campo II (UCI)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Ground lease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$91.0MM/2006 </a:t>
                      </a:r>
                      <a:endParaRPr lang="en-US" sz="1200" dirty="0">
                        <a:solidFill>
                          <a:srgbClr val="000000"/>
                        </a:solidFill>
                        <a:effectLst/>
                        <a:latin typeface="Avenir Book"/>
                        <a:ea typeface="Calibri"/>
                        <a:cs typeface="Times New Roman"/>
                      </a:endParaRPr>
                    </a:p>
                  </a:txBody>
                  <a:tcPr marL="68580" marR="68580" marT="0" marB="0"/>
                </a:tc>
                <a:extLst>
                  <a:ext uri="{0D108BD9-81ED-4DB2-BD59-A6C34878D82A}">
                    <a16:rowId xmlns:a16="http://schemas.microsoft.com/office/drawing/2014/main" val="10009"/>
                  </a:ext>
                </a:extLst>
              </a:tr>
              <a:tr h="358617">
                <a:tc>
                  <a:txBody>
                    <a:bodyPr/>
                    <a:lstStyle/>
                    <a:p>
                      <a:pPr marL="0" marR="0">
                        <a:lnSpc>
                          <a:spcPct val="115000"/>
                        </a:lnSpc>
                        <a:spcBef>
                          <a:spcPts val="0"/>
                        </a:spcBef>
                        <a:spcAft>
                          <a:spcPts val="0"/>
                        </a:spcAft>
                      </a:pPr>
                      <a:r>
                        <a:rPr lang="en-US" sz="1200" dirty="0">
                          <a:effectLst/>
                          <a:latin typeface="Avenir Book"/>
                        </a:rPr>
                        <a:t>East Campus III (UCI)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Ground lease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$172.5MM/2010 </a:t>
                      </a:r>
                      <a:endParaRPr lang="en-US" sz="1200" dirty="0">
                        <a:solidFill>
                          <a:srgbClr val="000000"/>
                        </a:solidFill>
                        <a:effectLst/>
                        <a:latin typeface="Avenir Book"/>
                        <a:ea typeface="Calibri"/>
                        <a:cs typeface="Times New Roman"/>
                      </a:endParaRPr>
                    </a:p>
                  </a:txBody>
                  <a:tcPr marL="68580" marR="68580" marT="0" marB="0"/>
                </a:tc>
                <a:extLst>
                  <a:ext uri="{0D108BD9-81ED-4DB2-BD59-A6C34878D82A}">
                    <a16:rowId xmlns:a16="http://schemas.microsoft.com/office/drawing/2014/main" val="10010"/>
                  </a:ext>
                </a:extLst>
              </a:tr>
              <a:tr h="358617">
                <a:tc>
                  <a:txBody>
                    <a:bodyPr/>
                    <a:lstStyle/>
                    <a:p>
                      <a:pPr marL="0" marR="0">
                        <a:lnSpc>
                          <a:spcPct val="115000"/>
                        </a:lnSpc>
                        <a:spcBef>
                          <a:spcPts val="0"/>
                        </a:spcBef>
                        <a:spcAft>
                          <a:spcPts val="0"/>
                        </a:spcAft>
                      </a:pPr>
                      <a:r>
                        <a:rPr lang="en-US" sz="1200" dirty="0">
                          <a:effectLst/>
                          <a:latin typeface="Avenir Book"/>
                        </a:rPr>
                        <a:t>West Village Housing (UCD)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Ground lease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$112.7MM/2011 (1st phases) </a:t>
                      </a:r>
                      <a:endParaRPr lang="en-US" sz="1200" dirty="0">
                        <a:solidFill>
                          <a:srgbClr val="000000"/>
                        </a:solidFill>
                        <a:effectLst/>
                        <a:latin typeface="Avenir Book"/>
                        <a:ea typeface="Calibri"/>
                        <a:cs typeface="Times New Roman"/>
                      </a:endParaRPr>
                    </a:p>
                  </a:txBody>
                  <a:tcPr marL="68580" marR="68580" marT="0" marB="0"/>
                </a:tc>
                <a:extLst>
                  <a:ext uri="{0D108BD9-81ED-4DB2-BD59-A6C34878D82A}">
                    <a16:rowId xmlns:a16="http://schemas.microsoft.com/office/drawing/2014/main" val="10011"/>
                  </a:ext>
                </a:extLst>
              </a:tr>
            </a:tbl>
          </a:graphicData>
        </a:graphic>
      </p:graphicFrame>
      <p:sp>
        <p:nvSpPr>
          <p:cNvPr id="3" name="Slide Number Placeholder 2"/>
          <p:cNvSpPr>
            <a:spLocks noGrp="1"/>
          </p:cNvSpPr>
          <p:nvPr>
            <p:ph type="sldNum" sz="quarter" idx="12"/>
          </p:nvPr>
        </p:nvSpPr>
        <p:spPr/>
        <p:txBody>
          <a:bodyPr/>
          <a:lstStyle/>
          <a:p>
            <a:fld id="{C9BAAC24-CCA9-6142-B5D8-487B50D11333}" type="slidenum">
              <a:rPr lang="en-US" smtClean="0"/>
              <a:t>4</a:t>
            </a:fld>
            <a:endParaRPr lang="en-US" dirty="0"/>
          </a:p>
        </p:txBody>
      </p:sp>
    </p:spTree>
    <p:extLst>
      <p:ext uri="{BB962C8B-B14F-4D97-AF65-F5344CB8AC3E}">
        <p14:creationId xmlns:p14="http://schemas.microsoft.com/office/powerpoint/2010/main" val="38674670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2"/>
          <p:cNvSpPr txBox="1">
            <a:spLocks noGrp="1"/>
          </p:cNvSpPr>
          <p:nvPr/>
        </p:nvSpPr>
        <p:spPr bwMode="auto">
          <a:xfrm>
            <a:off x="8775700" y="6496050"/>
            <a:ext cx="777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spcBef>
                <a:spcPct val="35000"/>
              </a:spcBef>
            </a:pPr>
            <a:fld id="{43A2046D-C407-49BB-8E7B-CBED13AA8348}" type="slidenum">
              <a:rPr lang="en-GB" altLang="en-US" sz="1200" b="1">
                <a:solidFill>
                  <a:schemeClr val="bg1"/>
                </a:solidFill>
                <a:latin typeface="Calibri" pitchFamily="34" charset="0"/>
                <a:cs typeface="Arial" charset="0"/>
              </a:rPr>
              <a:pPr algn="ctr">
                <a:lnSpc>
                  <a:spcPct val="90000"/>
                </a:lnSpc>
                <a:spcBef>
                  <a:spcPct val="35000"/>
                </a:spcBef>
              </a:pPr>
              <a:t>40</a:t>
            </a:fld>
            <a:endParaRPr lang="en-GB" altLang="en-US" sz="1200" b="1">
              <a:solidFill>
                <a:schemeClr val="bg1"/>
              </a:solidFill>
              <a:latin typeface="Calibri" pitchFamily="34" charset="0"/>
              <a:cs typeface="Arial" charset="0"/>
            </a:endParaRPr>
          </a:p>
        </p:txBody>
      </p:sp>
      <p:graphicFrame>
        <p:nvGraphicFramePr>
          <p:cNvPr id="3137" name="Group 65"/>
          <p:cNvGraphicFramePr>
            <a:graphicFrameLocks noGrp="1"/>
          </p:cNvGraphicFramePr>
          <p:nvPr>
            <p:extLst>
              <p:ext uri="{D42A27DB-BD31-4B8C-83A1-F6EECF244321}">
                <p14:modId xmlns:p14="http://schemas.microsoft.com/office/powerpoint/2010/main" val="1561027743"/>
              </p:ext>
            </p:extLst>
          </p:nvPr>
        </p:nvGraphicFramePr>
        <p:xfrm>
          <a:off x="792519" y="1711326"/>
          <a:ext cx="7596187" cy="2566035"/>
        </p:xfrm>
        <a:graphic>
          <a:graphicData uri="http://schemas.openxmlformats.org/drawingml/2006/table">
            <a:tbl>
              <a:tblPr/>
              <a:tblGrid>
                <a:gridCol w="1898650">
                  <a:extLst>
                    <a:ext uri="{9D8B030D-6E8A-4147-A177-3AD203B41FA5}">
                      <a16:colId xmlns:a16="http://schemas.microsoft.com/office/drawing/2014/main" val="20000"/>
                    </a:ext>
                  </a:extLst>
                </a:gridCol>
                <a:gridCol w="1898650">
                  <a:extLst>
                    <a:ext uri="{9D8B030D-6E8A-4147-A177-3AD203B41FA5}">
                      <a16:colId xmlns:a16="http://schemas.microsoft.com/office/drawing/2014/main" val="20001"/>
                    </a:ext>
                  </a:extLst>
                </a:gridCol>
                <a:gridCol w="1900237">
                  <a:extLst>
                    <a:ext uri="{9D8B030D-6E8A-4147-A177-3AD203B41FA5}">
                      <a16:colId xmlns:a16="http://schemas.microsoft.com/office/drawing/2014/main" val="20002"/>
                    </a:ext>
                  </a:extLst>
                </a:gridCol>
                <a:gridCol w="1898650">
                  <a:extLst>
                    <a:ext uri="{9D8B030D-6E8A-4147-A177-3AD203B41FA5}">
                      <a16:colId xmlns:a16="http://schemas.microsoft.com/office/drawing/2014/main" val="20003"/>
                    </a:ext>
                  </a:extLst>
                </a:gridCol>
              </a:tblGrid>
              <a:tr h="371475">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venir Book"/>
                        </a:rPr>
                        <a:t>Concession</a:t>
                      </a:r>
                    </a:p>
                  </a:txBody>
                  <a:tcPr anchor="ctr" horzOverflow="overflow">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2"/>
                    </a:solid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Avenir Book"/>
                        </a:rPr>
                        <a:t>O&amp;M</a:t>
                      </a:r>
                    </a:p>
                  </a:txBody>
                  <a:tcPr anchor="ctr" horzOverflow="overflow">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5"/>
                    </a:solidFill>
                  </a:tcPr>
                </a:tc>
                <a:tc>
                  <a:txBody>
                    <a:bodyPr/>
                    <a:lstStyle>
                      <a:lvl1pPr defTabSz="457200">
                        <a:spcBef>
                          <a:spcPct val="20000"/>
                        </a:spcBef>
                        <a:defRPr sz="2800">
                          <a:solidFill>
                            <a:schemeClr val="tx1"/>
                          </a:solidFill>
                          <a:latin typeface="Arial" charset="0"/>
                        </a:defRPr>
                      </a:lvl1pPr>
                      <a:lvl2pPr marL="742950" indent="-285750" defTabSz="457200">
                        <a:spcBef>
                          <a:spcPct val="20000"/>
                        </a:spcBef>
                        <a:defRPr sz="2400">
                          <a:solidFill>
                            <a:schemeClr val="tx1"/>
                          </a:solidFill>
                          <a:latin typeface="Arial" charset="0"/>
                        </a:defRPr>
                      </a:lvl2pPr>
                      <a:lvl3pPr marL="1143000" indent="-228600" defTabSz="457200">
                        <a:spcBef>
                          <a:spcPct val="20000"/>
                        </a:spcBef>
                        <a:defRPr sz="2000">
                          <a:solidFill>
                            <a:schemeClr val="tx1"/>
                          </a:solidFill>
                          <a:latin typeface="Arial" charset="0"/>
                        </a:defRPr>
                      </a:lvl3pPr>
                      <a:lvl4pPr marL="1600200" indent="-228600" defTabSz="457200">
                        <a:spcBef>
                          <a:spcPct val="20000"/>
                        </a:spcBef>
                        <a:defRPr>
                          <a:solidFill>
                            <a:schemeClr val="tx1"/>
                          </a:solidFill>
                          <a:latin typeface="Arial" charset="0"/>
                        </a:defRPr>
                      </a:lvl4pPr>
                      <a:lvl5pPr marL="2057400" indent="-228600" defTabSz="457200">
                        <a:spcBef>
                          <a:spcPct val="20000"/>
                        </a:spcBef>
                        <a:defRPr>
                          <a:solidFill>
                            <a:schemeClr val="tx1"/>
                          </a:solidFill>
                          <a:latin typeface="Arial" charset="0"/>
                        </a:defRPr>
                      </a:lvl5pPr>
                      <a:lvl6pPr marL="2514600" indent="-228600" defTabSz="457200" fontAlgn="base">
                        <a:spcBef>
                          <a:spcPct val="20000"/>
                        </a:spcBef>
                        <a:spcAft>
                          <a:spcPct val="0"/>
                        </a:spcAft>
                        <a:defRPr>
                          <a:solidFill>
                            <a:schemeClr val="tx1"/>
                          </a:solidFill>
                          <a:latin typeface="Arial" charset="0"/>
                        </a:defRPr>
                      </a:lvl6pPr>
                      <a:lvl7pPr marL="2971800" indent="-228600" defTabSz="457200" fontAlgn="base">
                        <a:spcBef>
                          <a:spcPct val="20000"/>
                        </a:spcBef>
                        <a:spcAft>
                          <a:spcPct val="0"/>
                        </a:spcAft>
                        <a:defRPr>
                          <a:solidFill>
                            <a:schemeClr val="tx1"/>
                          </a:solidFill>
                          <a:latin typeface="Arial" charset="0"/>
                        </a:defRPr>
                      </a:lvl7pPr>
                      <a:lvl8pPr marL="3429000" indent="-228600" defTabSz="457200" fontAlgn="base">
                        <a:spcBef>
                          <a:spcPct val="20000"/>
                        </a:spcBef>
                        <a:spcAft>
                          <a:spcPct val="0"/>
                        </a:spcAft>
                        <a:defRPr>
                          <a:solidFill>
                            <a:schemeClr val="tx1"/>
                          </a:solidFill>
                          <a:latin typeface="Arial" charset="0"/>
                        </a:defRPr>
                      </a:lvl8pPr>
                      <a:lvl9pPr marL="3886200" indent="-228600" defTabSz="457200" fontAlgn="base">
                        <a:spcBef>
                          <a:spcPct val="20000"/>
                        </a:spcBef>
                        <a:spcAft>
                          <a:spcPct val="0"/>
                        </a:spcAft>
                        <a:defRPr>
                          <a:solidFill>
                            <a:schemeClr val="tx1"/>
                          </a:solidFill>
                          <a:latin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Avenir Book"/>
                        </a:rPr>
                        <a:t>Delegated Mgmt.</a:t>
                      </a:r>
                    </a:p>
                  </a:txBody>
                  <a:tcPr anchor="b" horzOverflow="overflow">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2">
                        <a:lumMod val="25000"/>
                      </a:schemeClr>
                    </a:solid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Avenir Book"/>
                        </a:rPr>
                        <a:t>PPS Consulting</a:t>
                      </a:r>
                    </a:p>
                  </a:txBody>
                  <a:tcPr anchor="b" horzOverflow="overflow">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0"/>
                  </a:ext>
                </a:extLst>
              </a:tr>
              <a:tr h="371475">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595959"/>
                          </a:solidFill>
                          <a:effectLst/>
                          <a:latin typeface="Avenir Book"/>
                        </a:rPr>
                        <a:t>Injection of cash</a:t>
                      </a:r>
                    </a:p>
                  </a:txBody>
                  <a:tcPr anchor="ctr" horzOverflow="overflow">
                    <a:lnL>
                      <a:noFill/>
                    </a:lnL>
                    <a:lnR>
                      <a:noFill/>
                    </a:lnR>
                    <a:lnT w="28575" cap="flat" cmpd="sng" algn="ctr">
                      <a:no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defRPr sz="2800">
                          <a:solidFill>
                            <a:schemeClr val="tx1"/>
                          </a:solidFill>
                          <a:latin typeface="Arial" charset="0"/>
                        </a:defRPr>
                      </a:lvl1pPr>
                      <a:lvl2pPr marL="742950" indent="-285750" defTabSz="457200">
                        <a:spcBef>
                          <a:spcPct val="20000"/>
                        </a:spcBef>
                        <a:defRPr sz="2400">
                          <a:solidFill>
                            <a:schemeClr val="tx1"/>
                          </a:solidFill>
                          <a:latin typeface="Arial" charset="0"/>
                        </a:defRPr>
                      </a:lvl2pPr>
                      <a:lvl3pPr marL="1143000" indent="-228600" defTabSz="457200">
                        <a:spcBef>
                          <a:spcPct val="20000"/>
                        </a:spcBef>
                        <a:defRPr sz="2000">
                          <a:solidFill>
                            <a:schemeClr val="tx1"/>
                          </a:solidFill>
                          <a:latin typeface="Arial" charset="0"/>
                        </a:defRPr>
                      </a:lvl3pPr>
                      <a:lvl4pPr marL="1600200" indent="-228600" defTabSz="457200">
                        <a:spcBef>
                          <a:spcPct val="20000"/>
                        </a:spcBef>
                        <a:defRPr>
                          <a:solidFill>
                            <a:schemeClr val="tx1"/>
                          </a:solidFill>
                          <a:latin typeface="Arial" charset="0"/>
                        </a:defRPr>
                      </a:lvl4pPr>
                      <a:lvl5pPr marL="2057400" indent="-228600" defTabSz="457200">
                        <a:spcBef>
                          <a:spcPct val="20000"/>
                        </a:spcBef>
                        <a:defRPr>
                          <a:solidFill>
                            <a:schemeClr val="tx1"/>
                          </a:solidFill>
                          <a:latin typeface="Arial" charset="0"/>
                        </a:defRPr>
                      </a:lvl5pPr>
                      <a:lvl6pPr marL="2514600" indent="-228600" defTabSz="457200" fontAlgn="base">
                        <a:spcBef>
                          <a:spcPct val="20000"/>
                        </a:spcBef>
                        <a:spcAft>
                          <a:spcPct val="0"/>
                        </a:spcAft>
                        <a:defRPr>
                          <a:solidFill>
                            <a:schemeClr val="tx1"/>
                          </a:solidFill>
                          <a:latin typeface="Arial" charset="0"/>
                        </a:defRPr>
                      </a:lvl6pPr>
                      <a:lvl7pPr marL="2971800" indent="-228600" defTabSz="457200" fontAlgn="base">
                        <a:spcBef>
                          <a:spcPct val="20000"/>
                        </a:spcBef>
                        <a:spcAft>
                          <a:spcPct val="0"/>
                        </a:spcAft>
                        <a:defRPr>
                          <a:solidFill>
                            <a:schemeClr val="tx1"/>
                          </a:solidFill>
                          <a:latin typeface="Arial" charset="0"/>
                        </a:defRPr>
                      </a:lvl7pPr>
                      <a:lvl8pPr marL="3429000" indent="-228600" defTabSz="457200" fontAlgn="base">
                        <a:spcBef>
                          <a:spcPct val="20000"/>
                        </a:spcBef>
                        <a:spcAft>
                          <a:spcPct val="0"/>
                        </a:spcAft>
                        <a:defRPr>
                          <a:solidFill>
                            <a:schemeClr val="tx1"/>
                          </a:solidFill>
                          <a:latin typeface="Arial" charset="0"/>
                        </a:defRPr>
                      </a:lvl8pPr>
                      <a:lvl9pPr marL="3886200" indent="-228600" defTabSz="457200" fontAlgn="base">
                        <a:spcBef>
                          <a:spcPct val="20000"/>
                        </a:spcBef>
                        <a:spcAft>
                          <a:spcPct val="0"/>
                        </a:spcAft>
                        <a:defRPr>
                          <a:solidFill>
                            <a:schemeClr val="tx1"/>
                          </a:solidFill>
                          <a:latin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595959"/>
                          </a:solidFill>
                          <a:effectLst/>
                          <a:latin typeface="Avenir Book"/>
                        </a:rPr>
                        <a:t>Operating costs reduced</a:t>
                      </a:r>
                    </a:p>
                  </a:txBody>
                  <a:tcPr anchor="ctr" horzOverflow="overflow">
                    <a:lnL>
                      <a:noFill/>
                    </a:lnL>
                    <a:lnR>
                      <a:noFill/>
                    </a:lnR>
                    <a:lnT w="28575" cap="flat" cmpd="sng" algn="ctr">
                      <a:no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defRPr sz="2800">
                          <a:solidFill>
                            <a:schemeClr val="tx1"/>
                          </a:solidFill>
                          <a:latin typeface="Arial" charset="0"/>
                        </a:defRPr>
                      </a:lvl1pPr>
                      <a:lvl2pPr marL="742950" indent="-285750" defTabSz="457200">
                        <a:spcBef>
                          <a:spcPct val="20000"/>
                        </a:spcBef>
                        <a:defRPr sz="2400">
                          <a:solidFill>
                            <a:schemeClr val="tx1"/>
                          </a:solidFill>
                          <a:latin typeface="Arial" charset="0"/>
                        </a:defRPr>
                      </a:lvl2pPr>
                      <a:lvl3pPr marL="1143000" indent="-228600" defTabSz="457200">
                        <a:spcBef>
                          <a:spcPct val="20000"/>
                        </a:spcBef>
                        <a:defRPr sz="2000">
                          <a:solidFill>
                            <a:schemeClr val="tx1"/>
                          </a:solidFill>
                          <a:latin typeface="Arial" charset="0"/>
                        </a:defRPr>
                      </a:lvl3pPr>
                      <a:lvl4pPr marL="1600200" indent="-228600" defTabSz="457200">
                        <a:spcBef>
                          <a:spcPct val="20000"/>
                        </a:spcBef>
                        <a:defRPr>
                          <a:solidFill>
                            <a:schemeClr val="tx1"/>
                          </a:solidFill>
                          <a:latin typeface="Arial" charset="0"/>
                        </a:defRPr>
                      </a:lvl4pPr>
                      <a:lvl5pPr marL="2057400" indent="-228600" defTabSz="457200">
                        <a:spcBef>
                          <a:spcPct val="20000"/>
                        </a:spcBef>
                        <a:defRPr>
                          <a:solidFill>
                            <a:schemeClr val="tx1"/>
                          </a:solidFill>
                          <a:latin typeface="Arial" charset="0"/>
                        </a:defRPr>
                      </a:lvl5pPr>
                      <a:lvl6pPr marL="2514600" indent="-228600" defTabSz="457200" fontAlgn="base">
                        <a:spcBef>
                          <a:spcPct val="20000"/>
                        </a:spcBef>
                        <a:spcAft>
                          <a:spcPct val="0"/>
                        </a:spcAft>
                        <a:defRPr>
                          <a:solidFill>
                            <a:schemeClr val="tx1"/>
                          </a:solidFill>
                          <a:latin typeface="Arial" charset="0"/>
                        </a:defRPr>
                      </a:lvl6pPr>
                      <a:lvl7pPr marL="2971800" indent="-228600" defTabSz="457200" fontAlgn="base">
                        <a:spcBef>
                          <a:spcPct val="20000"/>
                        </a:spcBef>
                        <a:spcAft>
                          <a:spcPct val="0"/>
                        </a:spcAft>
                        <a:defRPr>
                          <a:solidFill>
                            <a:schemeClr val="tx1"/>
                          </a:solidFill>
                          <a:latin typeface="Arial" charset="0"/>
                        </a:defRPr>
                      </a:lvl7pPr>
                      <a:lvl8pPr marL="3429000" indent="-228600" defTabSz="457200" fontAlgn="base">
                        <a:spcBef>
                          <a:spcPct val="20000"/>
                        </a:spcBef>
                        <a:spcAft>
                          <a:spcPct val="0"/>
                        </a:spcAft>
                        <a:defRPr>
                          <a:solidFill>
                            <a:schemeClr val="tx1"/>
                          </a:solidFill>
                          <a:latin typeface="Arial" charset="0"/>
                        </a:defRPr>
                      </a:lvl8pPr>
                      <a:lvl9pPr marL="3886200" indent="-228600" defTabSz="457200" fontAlgn="base">
                        <a:spcBef>
                          <a:spcPct val="20000"/>
                        </a:spcBef>
                        <a:spcAft>
                          <a:spcPct val="0"/>
                        </a:spcAft>
                        <a:defRPr>
                          <a:solidFill>
                            <a:schemeClr val="tx1"/>
                          </a:solidFill>
                          <a:latin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595959"/>
                          </a:solidFill>
                          <a:effectLst/>
                          <a:latin typeface="Avenir Book"/>
                        </a:rPr>
                        <a:t>Performance-focus for management</a:t>
                      </a:r>
                    </a:p>
                  </a:txBody>
                  <a:tcPr anchor="ctr" horzOverflow="overflow">
                    <a:lnL>
                      <a:noFill/>
                    </a:lnL>
                    <a:lnR>
                      <a:noFill/>
                    </a:lnR>
                    <a:lnT w="28575" cap="flat" cmpd="sng" algn="ctr">
                      <a:no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defRPr sz="2800">
                          <a:solidFill>
                            <a:schemeClr val="tx1"/>
                          </a:solidFill>
                          <a:latin typeface="Arial" charset="0"/>
                        </a:defRPr>
                      </a:lvl1pPr>
                      <a:lvl2pPr marL="742950" indent="-285750" defTabSz="457200">
                        <a:spcBef>
                          <a:spcPct val="20000"/>
                        </a:spcBef>
                        <a:defRPr sz="2400">
                          <a:solidFill>
                            <a:schemeClr val="tx1"/>
                          </a:solidFill>
                          <a:latin typeface="Arial" charset="0"/>
                        </a:defRPr>
                      </a:lvl2pPr>
                      <a:lvl3pPr marL="1143000" indent="-228600" defTabSz="457200">
                        <a:spcBef>
                          <a:spcPct val="20000"/>
                        </a:spcBef>
                        <a:defRPr sz="2000">
                          <a:solidFill>
                            <a:schemeClr val="tx1"/>
                          </a:solidFill>
                          <a:latin typeface="Arial" charset="0"/>
                        </a:defRPr>
                      </a:lvl3pPr>
                      <a:lvl4pPr marL="1600200" indent="-228600" defTabSz="457200">
                        <a:spcBef>
                          <a:spcPct val="20000"/>
                        </a:spcBef>
                        <a:defRPr>
                          <a:solidFill>
                            <a:schemeClr val="tx1"/>
                          </a:solidFill>
                          <a:latin typeface="Arial" charset="0"/>
                        </a:defRPr>
                      </a:lvl4pPr>
                      <a:lvl5pPr marL="2057400" indent="-228600" defTabSz="457200">
                        <a:spcBef>
                          <a:spcPct val="20000"/>
                        </a:spcBef>
                        <a:defRPr>
                          <a:solidFill>
                            <a:schemeClr val="tx1"/>
                          </a:solidFill>
                          <a:latin typeface="Arial" charset="0"/>
                        </a:defRPr>
                      </a:lvl5pPr>
                      <a:lvl6pPr marL="2514600" indent="-228600" defTabSz="457200" fontAlgn="base">
                        <a:spcBef>
                          <a:spcPct val="20000"/>
                        </a:spcBef>
                        <a:spcAft>
                          <a:spcPct val="0"/>
                        </a:spcAft>
                        <a:defRPr>
                          <a:solidFill>
                            <a:schemeClr val="tx1"/>
                          </a:solidFill>
                          <a:latin typeface="Arial" charset="0"/>
                        </a:defRPr>
                      </a:lvl6pPr>
                      <a:lvl7pPr marL="2971800" indent="-228600" defTabSz="457200" fontAlgn="base">
                        <a:spcBef>
                          <a:spcPct val="20000"/>
                        </a:spcBef>
                        <a:spcAft>
                          <a:spcPct val="0"/>
                        </a:spcAft>
                        <a:defRPr>
                          <a:solidFill>
                            <a:schemeClr val="tx1"/>
                          </a:solidFill>
                          <a:latin typeface="Arial" charset="0"/>
                        </a:defRPr>
                      </a:lvl7pPr>
                      <a:lvl8pPr marL="3429000" indent="-228600" defTabSz="457200" fontAlgn="base">
                        <a:spcBef>
                          <a:spcPct val="20000"/>
                        </a:spcBef>
                        <a:spcAft>
                          <a:spcPct val="0"/>
                        </a:spcAft>
                        <a:defRPr>
                          <a:solidFill>
                            <a:schemeClr val="tx1"/>
                          </a:solidFill>
                          <a:latin typeface="Arial" charset="0"/>
                        </a:defRPr>
                      </a:lvl8pPr>
                      <a:lvl9pPr marL="3886200" indent="-228600" defTabSz="457200" fontAlgn="base">
                        <a:spcBef>
                          <a:spcPct val="20000"/>
                        </a:spcBef>
                        <a:spcAft>
                          <a:spcPct val="0"/>
                        </a:spcAft>
                        <a:defRPr>
                          <a:solidFill>
                            <a:schemeClr val="tx1"/>
                          </a:solidFill>
                          <a:latin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595959"/>
                          </a:solidFill>
                          <a:effectLst/>
                          <a:latin typeface="Avenir Book"/>
                        </a:rPr>
                        <a:t>Advisory services to help save costs</a:t>
                      </a:r>
                    </a:p>
                  </a:txBody>
                  <a:tcPr anchor="ctr" horzOverflow="overflow">
                    <a:lnL>
                      <a:noFill/>
                    </a:lnL>
                    <a:lnR>
                      <a:noFill/>
                    </a:lnR>
                    <a:lnT w="28575" cap="flat" cmpd="sng" algn="ctr">
                      <a:no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71475">
                <a:tc>
                  <a:txBody>
                    <a:bodyPr/>
                    <a:lstStyle>
                      <a:lvl1pPr defTabSz="457200">
                        <a:spcBef>
                          <a:spcPct val="20000"/>
                        </a:spcBef>
                        <a:defRPr sz="2800">
                          <a:solidFill>
                            <a:schemeClr val="tx1"/>
                          </a:solidFill>
                          <a:latin typeface="Arial" charset="0"/>
                        </a:defRPr>
                      </a:lvl1pPr>
                      <a:lvl2pPr marL="742950" indent="-285750" defTabSz="457200">
                        <a:spcBef>
                          <a:spcPct val="20000"/>
                        </a:spcBef>
                        <a:defRPr sz="2400">
                          <a:solidFill>
                            <a:schemeClr val="tx1"/>
                          </a:solidFill>
                          <a:latin typeface="Arial" charset="0"/>
                        </a:defRPr>
                      </a:lvl2pPr>
                      <a:lvl3pPr marL="1143000" indent="-228600" defTabSz="457200">
                        <a:spcBef>
                          <a:spcPct val="20000"/>
                        </a:spcBef>
                        <a:defRPr sz="2000">
                          <a:solidFill>
                            <a:schemeClr val="tx1"/>
                          </a:solidFill>
                          <a:latin typeface="Arial" charset="0"/>
                        </a:defRPr>
                      </a:lvl3pPr>
                      <a:lvl4pPr marL="1600200" indent="-228600" defTabSz="457200">
                        <a:spcBef>
                          <a:spcPct val="20000"/>
                        </a:spcBef>
                        <a:defRPr>
                          <a:solidFill>
                            <a:schemeClr val="tx1"/>
                          </a:solidFill>
                          <a:latin typeface="Arial" charset="0"/>
                        </a:defRPr>
                      </a:lvl4pPr>
                      <a:lvl5pPr marL="2057400" indent="-228600" defTabSz="457200">
                        <a:spcBef>
                          <a:spcPct val="20000"/>
                        </a:spcBef>
                        <a:defRPr>
                          <a:solidFill>
                            <a:schemeClr val="tx1"/>
                          </a:solidFill>
                          <a:latin typeface="Arial" charset="0"/>
                        </a:defRPr>
                      </a:lvl5pPr>
                      <a:lvl6pPr marL="2514600" indent="-228600" defTabSz="457200" fontAlgn="base">
                        <a:spcBef>
                          <a:spcPct val="20000"/>
                        </a:spcBef>
                        <a:spcAft>
                          <a:spcPct val="0"/>
                        </a:spcAft>
                        <a:defRPr>
                          <a:solidFill>
                            <a:schemeClr val="tx1"/>
                          </a:solidFill>
                          <a:latin typeface="Arial" charset="0"/>
                        </a:defRPr>
                      </a:lvl6pPr>
                      <a:lvl7pPr marL="2971800" indent="-228600" defTabSz="457200" fontAlgn="base">
                        <a:spcBef>
                          <a:spcPct val="20000"/>
                        </a:spcBef>
                        <a:spcAft>
                          <a:spcPct val="0"/>
                        </a:spcAft>
                        <a:defRPr>
                          <a:solidFill>
                            <a:schemeClr val="tx1"/>
                          </a:solidFill>
                          <a:latin typeface="Arial" charset="0"/>
                        </a:defRPr>
                      </a:lvl7pPr>
                      <a:lvl8pPr marL="3429000" indent="-228600" defTabSz="457200" fontAlgn="base">
                        <a:spcBef>
                          <a:spcPct val="20000"/>
                        </a:spcBef>
                        <a:spcAft>
                          <a:spcPct val="0"/>
                        </a:spcAft>
                        <a:defRPr>
                          <a:solidFill>
                            <a:schemeClr val="tx1"/>
                          </a:solidFill>
                          <a:latin typeface="Arial" charset="0"/>
                        </a:defRPr>
                      </a:lvl8pPr>
                      <a:lvl9pPr marL="3886200" indent="-228600" defTabSz="457200" fontAlgn="base">
                        <a:spcBef>
                          <a:spcPct val="20000"/>
                        </a:spcBef>
                        <a:spcAft>
                          <a:spcPct val="0"/>
                        </a:spcAft>
                        <a:defRPr>
                          <a:solidFill>
                            <a:schemeClr val="tx1"/>
                          </a:solidFill>
                          <a:latin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595959"/>
                          </a:solidFill>
                          <a:effectLst/>
                          <a:latin typeface="Avenir Book"/>
                        </a:rPr>
                        <a:t>High risk transfer to concessionaire</a:t>
                      </a:r>
                    </a:p>
                  </a:txBody>
                  <a:tcPr anchor="ctr" horzOverflow="overflow">
                    <a:lnL>
                      <a:noFill/>
                    </a:lnL>
                    <a:lnR>
                      <a:noFill/>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defRPr sz="2800">
                          <a:solidFill>
                            <a:schemeClr val="tx1"/>
                          </a:solidFill>
                          <a:latin typeface="Arial" charset="0"/>
                        </a:defRPr>
                      </a:lvl1pPr>
                      <a:lvl2pPr marL="742950" indent="-285750" defTabSz="457200">
                        <a:spcBef>
                          <a:spcPct val="20000"/>
                        </a:spcBef>
                        <a:defRPr sz="2400">
                          <a:solidFill>
                            <a:schemeClr val="tx1"/>
                          </a:solidFill>
                          <a:latin typeface="Arial" charset="0"/>
                        </a:defRPr>
                      </a:lvl2pPr>
                      <a:lvl3pPr marL="1143000" indent="-228600" defTabSz="457200">
                        <a:spcBef>
                          <a:spcPct val="20000"/>
                        </a:spcBef>
                        <a:defRPr sz="2000">
                          <a:solidFill>
                            <a:schemeClr val="tx1"/>
                          </a:solidFill>
                          <a:latin typeface="Arial" charset="0"/>
                        </a:defRPr>
                      </a:lvl3pPr>
                      <a:lvl4pPr marL="1600200" indent="-228600" defTabSz="457200">
                        <a:spcBef>
                          <a:spcPct val="20000"/>
                        </a:spcBef>
                        <a:defRPr>
                          <a:solidFill>
                            <a:schemeClr val="tx1"/>
                          </a:solidFill>
                          <a:latin typeface="Arial" charset="0"/>
                        </a:defRPr>
                      </a:lvl4pPr>
                      <a:lvl5pPr marL="2057400" indent="-228600" defTabSz="457200">
                        <a:spcBef>
                          <a:spcPct val="20000"/>
                        </a:spcBef>
                        <a:defRPr>
                          <a:solidFill>
                            <a:schemeClr val="tx1"/>
                          </a:solidFill>
                          <a:latin typeface="Arial" charset="0"/>
                        </a:defRPr>
                      </a:lvl5pPr>
                      <a:lvl6pPr marL="2514600" indent="-228600" defTabSz="457200" fontAlgn="base">
                        <a:spcBef>
                          <a:spcPct val="20000"/>
                        </a:spcBef>
                        <a:spcAft>
                          <a:spcPct val="0"/>
                        </a:spcAft>
                        <a:defRPr>
                          <a:solidFill>
                            <a:schemeClr val="tx1"/>
                          </a:solidFill>
                          <a:latin typeface="Arial" charset="0"/>
                        </a:defRPr>
                      </a:lvl6pPr>
                      <a:lvl7pPr marL="2971800" indent="-228600" defTabSz="457200" fontAlgn="base">
                        <a:spcBef>
                          <a:spcPct val="20000"/>
                        </a:spcBef>
                        <a:spcAft>
                          <a:spcPct val="0"/>
                        </a:spcAft>
                        <a:defRPr>
                          <a:solidFill>
                            <a:schemeClr val="tx1"/>
                          </a:solidFill>
                          <a:latin typeface="Arial" charset="0"/>
                        </a:defRPr>
                      </a:lvl7pPr>
                      <a:lvl8pPr marL="3429000" indent="-228600" defTabSz="457200" fontAlgn="base">
                        <a:spcBef>
                          <a:spcPct val="20000"/>
                        </a:spcBef>
                        <a:spcAft>
                          <a:spcPct val="0"/>
                        </a:spcAft>
                        <a:defRPr>
                          <a:solidFill>
                            <a:schemeClr val="tx1"/>
                          </a:solidFill>
                          <a:latin typeface="Arial" charset="0"/>
                        </a:defRPr>
                      </a:lvl8pPr>
                      <a:lvl9pPr marL="3886200" indent="-228600" defTabSz="457200" fontAlgn="base">
                        <a:spcBef>
                          <a:spcPct val="20000"/>
                        </a:spcBef>
                        <a:spcAft>
                          <a:spcPct val="0"/>
                        </a:spcAft>
                        <a:defRPr>
                          <a:solidFill>
                            <a:schemeClr val="tx1"/>
                          </a:solidFill>
                          <a:latin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595959"/>
                          </a:solidFill>
                          <a:effectLst/>
                          <a:latin typeface="Avenir Book"/>
                        </a:rPr>
                        <a:t>Partial risk transfer to operator</a:t>
                      </a:r>
                    </a:p>
                  </a:txBody>
                  <a:tcPr anchor="ctr" horzOverflow="overflow">
                    <a:lnL>
                      <a:noFill/>
                    </a:lnL>
                    <a:lnR>
                      <a:noFill/>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defRPr sz="2800">
                          <a:solidFill>
                            <a:schemeClr val="tx1"/>
                          </a:solidFill>
                          <a:latin typeface="Arial" charset="0"/>
                        </a:defRPr>
                      </a:lvl1pPr>
                      <a:lvl2pPr marL="742950" indent="-285750" defTabSz="457200">
                        <a:spcBef>
                          <a:spcPct val="20000"/>
                        </a:spcBef>
                        <a:defRPr sz="2400">
                          <a:solidFill>
                            <a:schemeClr val="tx1"/>
                          </a:solidFill>
                          <a:latin typeface="Arial" charset="0"/>
                        </a:defRPr>
                      </a:lvl2pPr>
                      <a:lvl3pPr marL="1143000" indent="-228600" defTabSz="457200">
                        <a:spcBef>
                          <a:spcPct val="20000"/>
                        </a:spcBef>
                        <a:defRPr sz="2000">
                          <a:solidFill>
                            <a:schemeClr val="tx1"/>
                          </a:solidFill>
                          <a:latin typeface="Arial" charset="0"/>
                        </a:defRPr>
                      </a:lvl3pPr>
                      <a:lvl4pPr marL="1600200" indent="-228600" defTabSz="457200">
                        <a:spcBef>
                          <a:spcPct val="20000"/>
                        </a:spcBef>
                        <a:defRPr>
                          <a:solidFill>
                            <a:schemeClr val="tx1"/>
                          </a:solidFill>
                          <a:latin typeface="Arial" charset="0"/>
                        </a:defRPr>
                      </a:lvl4pPr>
                      <a:lvl5pPr marL="2057400" indent="-228600" defTabSz="457200">
                        <a:spcBef>
                          <a:spcPct val="20000"/>
                        </a:spcBef>
                        <a:defRPr>
                          <a:solidFill>
                            <a:schemeClr val="tx1"/>
                          </a:solidFill>
                          <a:latin typeface="Arial" charset="0"/>
                        </a:defRPr>
                      </a:lvl5pPr>
                      <a:lvl6pPr marL="2514600" indent="-228600" defTabSz="457200" fontAlgn="base">
                        <a:spcBef>
                          <a:spcPct val="20000"/>
                        </a:spcBef>
                        <a:spcAft>
                          <a:spcPct val="0"/>
                        </a:spcAft>
                        <a:defRPr>
                          <a:solidFill>
                            <a:schemeClr val="tx1"/>
                          </a:solidFill>
                          <a:latin typeface="Arial" charset="0"/>
                        </a:defRPr>
                      </a:lvl6pPr>
                      <a:lvl7pPr marL="2971800" indent="-228600" defTabSz="457200" fontAlgn="base">
                        <a:spcBef>
                          <a:spcPct val="20000"/>
                        </a:spcBef>
                        <a:spcAft>
                          <a:spcPct val="0"/>
                        </a:spcAft>
                        <a:defRPr>
                          <a:solidFill>
                            <a:schemeClr val="tx1"/>
                          </a:solidFill>
                          <a:latin typeface="Arial" charset="0"/>
                        </a:defRPr>
                      </a:lvl7pPr>
                      <a:lvl8pPr marL="3429000" indent="-228600" defTabSz="457200" fontAlgn="base">
                        <a:spcBef>
                          <a:spcPct val="20000"/>
                        </a:spcBef>
                        <a:spcAft>
                          <a:spcPct val="0"/>
                        </a:spcAft>
                        <a:defRPr>
                          <a:solidFill>
                            <a:schemeClr val="tx1"/>
                          </a:solidFill>
                          <a:latin typeface="Arial" charset="0"/>
                        </a:defRPr>
                      </a:lvl8pPr>
                      <a:lvl9pPr marL="3886200" indent="-228600" defTabSz="457200" fontAlgn="base">
                        <a:spcBef>
                          <a:spcPct val="20000"/>
                        </a:spcBef>
                        <a:spcAft>
                          <a:spcPct val="0"/>
                        </a:spcAft>
                        <a:defRPr>
                          <a:solidFill>
                            <a:schemeClr val="tx1"/>
                          </a:solidFill>
                          <a:latin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595959"/>
                          </a:solidFill>
                          <a:effectLst/>
                          <a:latin typeface="Avenir Book"/>
                        </a:rPr>
                        <a:t>Small risk transfer to contractor</a:t>
                      </a:r>
                    </a:p>
                  </a:txBody>
                  <a:tcPr anchor="ctr" horzOverflow="overflow">
                    <a:lnL>
                      <a:noFill/>
                    </a:lnL>
                    <a:lnR>
                      <a:noFill/>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defRPr sz="2800">
                          <a:solidFill>
                            <a:schemeClr val="tx1"/>
                          </a:solidFill>
                          <a:latin typeface="Arial" charset="0"/>
                        </a:defRPr>
                      </a:lvl1pPr>
                      <a:lvl2pPr marL="742950" indent="-285750" defTabSz="457200">
                        <a:spcBef>
                          <a:spcPct val="20000"/>
                        </a:spcBef>
                        <a:defRPr sz="2400">
                          <a:solidFill>
                            <a:schemeClr val="tx1"/>
                          </a:solidFill>
                          <a:latin typeface="Arial" charset="0"/>
                        </a:defRPr>
                      </a:lvl2pPr>
                      <a:lvl3pPr marL="1143000" indent="-228600" defTabSz="457200">
                        <a:spcBef>
                          <a:spcPct val="20000"/>
                        </a:spcBef>
                        <a:defRPr sz="2000">
                          <a:solidFill>
                            <a:schemeClr val="tx1"/>
                          </a:solidFill>
                          <a:latin typeface="Arial" charset="0"/>
                        </a:defRPr>
                      </a:lvl3pPr>
                      <a:lvl4pPr marL="1600200" indent="-228600" defTabSz="457200">
                        <a:spcBef>
                          <a:spcPct val="20000"/>
                        </a:spcBef>
                        <a:defRPr>
                          <a:solidFill>
                            <a:schemeClr val="tx1"/>
                          </a:solidFill>
                          <a:latin typeface="Arial" charset="0"/>
                        </a:defRPr>
                      </a:lvl4pPr>
                      <a:lvl5pPr marL="2057400" indent="-228600" defTabSz="457200">
                        <a:spcBef>
                          <a:spcPct val="20000"/>
                        </a:spcBef>
                        <a:defRPr>
                          <a:solidFill>
                            <a:schemeClr val="tx1"/>
                          </a:solidFill>
                          <a:latin typeface="Arial" charset="0"/>
                        </a:defRPr>
                      </a:lvl5pPr>
                      <a:lvl6pPr marL="2514600" indent="-228600" defTabSz="457200" fontAlgn="base">
                        <a:spcBef>
                          <a:spcPct val="20000"/>
                        </a:spcBef>
                        <a:spcAft>
                          <a:spcPct val="0"/>
                        </a:spcAft>
                        <a:defRPr>
                          <a:solidFill>
                            <a:schemeClr val="tx1"/>
                          </a:solidFill>
                          <a:latin typeface="Arial" charset="0"/>
                        </a:defRPr>
                      </a:lvl6pPr>
                      <a:lvl7pPr marL="2971800" indent="-228600" defTabSz="457200" fontAlgn="base">
                        <a:spcBef>
                          <a:spcPct val="20000"/>
                        </a:spcBef>
                        <a:spcAft>
                          <a:spcPct val="0"/>
                        </a:spcAft>
                        <a:defRPr>
                          <a:solidFill>
                            <a:schemeClr val="tx1"/>
                          </a:solidFill>
                          <a:latin typeface="Arial" charset="0"/>
                        </a:defRPr>
                      </a:lvl7pPr>
                      <a:lvl8pPr marL="3429000" indent="-228600" defTabSz="457200" fontAlgn="base">
                        <a:spcBef>
                          <a:spcPct val="20000"/>
                        </a:spcBef>
                        <a:spcAft>
                          <a:spcPct val="0"/>
                        </a:spcAft>
                        <a:defRPr>
                          <a:solidFill>
                            <a:schemeClr val="tx1"/>
                          </a:solidFill>
                          <a:latin typeface="Arial" charset="0"/>
                        </a:defRPr>
                      </a:lvl8pPr>
                      <a:lvl9pPr marL="3886200" indent="-228600" defTabSz="457200" fontAlgn="base">
                        <a:spcBef>
                          <a:spcPct val="20000"/>
                        </a:spcBef>
                        <a:spcAft>
                          <a:spcPct val="0"/>
                        </a:spcAft>
                        <a:defRPr>
                          <a:solidFill>
                            <a:schemeClr val="tx1"/>
                          </a:solidFill>
                          <a:latin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595959"/>
                          </a:solidFill>
                          <a:effectLst/>
                          <a:latin typeface="Avenir Book"/>
                        </a:rPr>
                        <a:t>No risk transfer to consultant</a:t>
                      </a:r>
                    </a:p>
                  </a:txBody>
                  <a:tcPr anchor="ctr" horzOverflow="overflow">
                    <a:lnL>
                      <a:noFill/>
                    </a:lnL>
                    <a:lnR>
                      <a:noFill/>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71475">
                <a:tc>
                  <a:txBody>
                    <a:bodyPr/>
                    <a:lstStyle>
                      <a:lvl1pPr defTabSz="457200">
                        <a:spcBef>
                          <a:spcPct val="20000"/>
                        </a:spcBef>
                        <a:defRPr sz="2800">
                          <a:solidFill>
                            <a:schemeClr val="tx1"/>
                          </a:solidFill>
                          <a:latin typeface="Arial" charset="0"/>
                        </a:defRPr>
                      </a:lvl1pPr>
                      <a:lvl2pPr marL="742950" indent="-285750" defTabSz="457200">
                        <a:spcBef>
                          <a:spcPct val="20000"/>
                        </a:spcBef>
                        <a:defRPr sz="2400">
                          <a:solidFill>
                            <a:schemeClr val="tx1"/>
                          </a:solidFill>
                          <a:latin typeface="Arial" charset="0"/>
                        </a:defRPr>
                      </a:lvl2pPr>
                      <a:lvl3pPr marL="1143000" indent="-228600" defTabSz="457200">
                        <a:spcBef>
                          <a:spcPct val="20000"/>
                        </a:spcBef>
                        <a:defRPr sz="2000">
                          <a:solidFill>
                            <a:schemeClr val="tx1"/>
                          </a:solidFill>
                          <a:latin typeface="Arial" charset="0"/>
                        </a:defRPr>
                      </a:lvl3pPr>
                      <a:lvl4pPr marL="1600200" indent="-228600" defTabSz="457200">
                        <a:spcBef>
                          <a:spcPct val="20000"/>
                        </a:spcBef>
                        <a:defRPr>
                          <a:solidFill>
                            <a:schemeClr val="tx1"/>
                          </a:solidFill>
                          <a:latin typeface="Arial" charset="0"/>
                        </a:defRPr>
                      </a:lvl4pPr>
                      <a:lvl5pPr marL="2057400" indent="-228600" defTabSz="457200">
                        <a:spcBef>
                          <a:spcPct val="20000"/>
                        </a:spcBef>
                        <a:defRPr>
                          <a:solidFill>
                            <a:schemeClr val="tx1"/>
                          </a:solidFill>
                          <a:latin typeface="Arial" charset="0"/>
                        </a:defRPr>
                      </a:lvl5pPr>
                      <a:lvl6pPr marL="2514600" indent="-228600" defTabSz="457200" fontAlgn="base">
                        <a:spcBef>
                          <a:spcPct val="20000"/>
                        </a:spcBef>
                        <a:spcAft>
                          <a:spcPct val="0"/>
                        </a:spcAft>
                        <a:defRPr>
                          <a:solidFill>
                            <a:schemeClr val="tx1"/>
                          </a:solidFill>
                          <a:latin typeface="Arial" charset="0"/>
                        </a:defRPr>
                      </a:lvl6pPr>
                      <a:lvl7pPr marL="2971800" indent="-228600" defTabSz="457200" fontAlgn="base">
                        <a:spcBef>
                          <a:spcPct val="20000"/>
                        </a:spcBef>
                        <a:spcAft>
                          <a:spcPct val="0"/>
                        </a:spcAft>
                        <a:defRPr>
                          <a:solidFill>
                            <a:schemeClr val="tx1"/>
                          </a:solidFill>
                          <a:latin typeface="Arial" charset="0"/>
                        </a:defRPr>
                      </a:lvl7pPr>
                      <a:lvl8pPr marL="3429000" indent="-228600" defTabSz="457200" fontAlgn="base">
                        <a:spcBef>
                          <a:spcPct val="20000"/>
                        </a:spcBef>
                        <a:spcAft>
                          <a:spcPct val="0"/>
                        </a:spcAft>
                        <a:defRPr>
                          <a:solidFill>
                            <a:schemeClr val="tx1"/>
                          </a:solidFill>
                          <a:latin typeface="Arial" charset="0"/>
                        </a:defRPr>
                      </a:lvl8pPr>
                      <a:lvl9pPr marL="3886200" indent="-228600" defTabSz="457200" fontAlgn="base">
                        <a:spcBef>
                          <a:spcPct val="20000"/>
                        </a:spcBef>
                        <a:spcAft>
                          <a:spcPct val="0"/>
                        </a:spcAft>
                        <a:defRPr>
                          <a:solidFill>
                            <a:schemeClr val="tx1"/>
                          </a:solidFill>
                          <a:latin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595959"/>
                          </a:solidFill>
                          <a:effectLst/>
                          <a:latin typeface="Avenir Book"/>
                        </a:rPr>
                        <a:t>High speed of improvement</a:t>
                      </a:r>
                    </a:p>
                  </a:txBody>
                  <a:tcPr anchor="ctr" horzOverflow="overflow">
                    <a:lnL>
                      <a:noFill/>
                    </a:lnL>
                    <a:lnR>
                      <a:noFill/>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defRPr sz="2800">
                          <a:solidFill>
                            <a:schemeClr val="tx1"/>
                          </a:solidFill>
                          <a:latin typeface="Arial" charset="0"/>
                        </a:defRPr>
                      </a:lvl1pPr>
                      <a:lvl2pPr marL="742950" indent="-285750" defTabSz="457200">
                        <a:spcBef>
                          <a:spcPct val="20000"/>
                        </a:spcBef>
                        <a:defRPr sz="2400">
                          <a:solidFill>
                            <a:schemeClr val="tx1"/>
                          </a:solidFill>
                          <a:latin typeface="Arial" charset="0"/>
                        </a:defRPr>
                      </a:lvl2pPr>
                      <a:lvl3pPr marL="1143000" indent="-228600" defTabSz="457200">
                        <a:spcBef>
                          <a:spcPct val="20000"/>
                        </a:spcBef>
                        <a:defRPr sz="2000">
                          <a:solidFill>
                            <a:schemeClr val="tx1"/>
                          </a:solidFill>
                          <a:latin typeface="Arial" charset="0"/>
                        </a:defRPr>
                      </a:lvl3pPr>
                      <a:lvl4pPr marL="1600200" indent="-228600" defTabSz="457200">
                        <a:spcBef>
                          <a:spcPct val="20000"/>
                        </a:spcBef>
                        <a:defRPr>
                          <a:solidFill>
                            <a:schemeClr val="tx1"/>
                          </a:solidFill>
                          <a:latin typeface="Arial" charset="0"/>
                        </a:defRPr>
                      </a:lvl4pPr>
                      <a:lvl5pPr marL="2057400" indent="-228600" defTabSz="457200">
                        <a:spcBef>
                          <a:spcPct val="20000"/>
                        </a:spcBef>
                        <a:defRPr>
                          <a:solidFill>
                            <a:schemeClr val="tx1"/>
                          </a:solidFill>
                          <a:latin typeface="Arial" charset="0"/>
                        </a:defRPr>
                      </a:lvl5pPr>
                      <a:lvl6pPr marL="2514600" indent="-228600" defTabSz="457200" fontAlgn="base">
                        <a:spcBef>
                          <a:spcPct val="20000"/>
                        </a:spcBef>
                        <a:spcAft>
                          <a:spcPct val="0"/>
                        </a:spcAft>
                        <a:defRPr>
                          <a:solidFill>
                            <a:schemeClr val="tx1"/>
                          </a:solidFill>
                          <a:latin typeface="Arial" charset="0"/>
                        </a:defRPr>
                      </a:lvl6pPr>
                      <a:lvl7pPr marL="2971800" indent="-228600" defTabSz="457200" fontAlgn="base">
                        <a:spcBef>
                          <a:spcPct val="20000"/>
                        </a:spcBef>
                        <a:spcAft>
                          <a:spcPct val="0"/>
                        </a:spcAft>
                        <a:defRPr>
                          <a:solidFill>
                            <a:schemeClr val="tx1"/>
                          </a:solidFill>
                          <a:latin typeface="Arial" charset="0"/>
                        </a:defRPr>
                      </a:lvl7pPr>
                      <a:lvl8pPr marL="3429000" indent="-228600" defTabSz="457200" fontAlgn="base">
                        <a:spcBef>
                          <a:spcPct val="20000"/>
                        </a:spcBef>
                        <a:spcAft>
                          <a:spcPct val="0"/>
                        </a:spcAft>
                        <a:defRPr>
                          <a:solidFill>
                            <a:schemeClr val="tx1"/>
                          </a:solidFill>
                          <a:latin typeface="Arial" charset="0"/>
                        </a:defRPr>
                      </a:lvl8pPr>
                      <a:lvl9pPr marL="3886200" indent="-228600" defTabSz="457200" fontAlgn="base">
                        <a:spcBef>
                          <a:spcPct val="20000"/>
                        </a:spcBef>
                        <a:spcAft>
                          <a:spcPct val="0"/>
                        </a:spcAft>
                        <a:defRPr>
                          <a:solidFill>
                            <a:schemeClr val="tx1"/>
                          </a:solidFill>
                          <a:latin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595959"/>
                          </a:solidFill>
                          <a:effectLst/>
                          <a:latin typeface="Avenir Book"/>
                        </a:rPr>
                        <a:t>High speed of improvement</a:t>
                      </a:r>
                    </a:p>
                  </a:txBody>
                  <a:tcPr anchor="ctr" horzOverflow="overflow">
                    <a:lnL>
                      <a:noFill/>
                    </a:lnL>
                    <a:lnR>
                      <a:noFill/>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defRPr sz="2800">
                          <a:solidFill>
                            <a:schemeClr val="tx1"/>
                          </a:solidFill>
                          <a:latin typeface="Arial" charset="0"/>
                        </a:defRPr>
                      </a:lvl1pPr>
                      <a:lvl2pPr marL="742950" indent="-285750" defTabSz="457200">
                        <a:spcBef>
                          <a:spcPct val="20000"/>
                        </a:spcBef>
                        <a:defRPr sz="2400">
                          <a:solidFill>
                            <a:schemeClr val="tx1"/>
                          </a:solidFill>
                          <a:latin typeface="Arial" charset="0"/>
                        </a:defRPr>
                      </a:lvl2pPr>
                      <a:lvl3pPr marL="1143000" indent="-228600" defTabSz="457200">
                        <a:spcBef>
                          <a:spcPct val="20000"/>
                        </a:spcBef>
                        <a:defRPr sz="2000">
                          <a:solidFill>
                            <a:schemeClr val="tx1"/>
                          </a:solidFill>
                          <a:latin typeface="Arial" charset="0"/>
                        </a:defRPr>
                      </a:lvl3pPr>
                      <a:lvl4pPr marL="1600200" indent="-228600" defTabSz="457200">
                        <a:spcBef>
                          <a:spcPct val="20000"/>
                        </a:spcBef>
                        <a:defRPr>
                          <a:solidFill>
                            <a:schemeClr val="tx1"/>
                          </a:solidFill>
                          <a:latin typeface="Arial" charset="0"/>
                        </a:defRPr>
                      </a:lvl4pPr>
                      <a:lvl5pPr marL="2057400" indent="-228600" defTabSz="457200">
                        <a:spcBef>
                          <a:spcPct val="20000"/>
                        </a:spcBef>
                        <a:defRPr>
                          <a:solidFill>
                            <a:schemeClr val="tx1"/>
                          </a:solidFill>
                          <a:latin typeface="Arial" charset="0"/>
                        </a:defRPr>
                      </a:lvl5pPr>
                      <a:lvl6pPr marL="2514600" indent="-228600" defTabSz="457200" fontAlgn="base">
                        <a:spcBef>
                          <a:spcPct val="20000"/>
                        </a:spcBef>
                        <a:spcAft>
                          <a:spcPct val="0"/>
                        </a:spcAft>
                        <a:defRPr>
                          <a:solidFill>
                            <a:schemeClr val="tx1"/>
                          </a:solidFill>
                          <a:latin typeface="Arial" charset="0"/>
                        </a:defRPr>
                      </a:lvl6pPr>
                      <a:lvl7pPr marL="2971800" indent="-228600" defTabSz="457200" fontAlgn="base">
                        <a:spcBef>
                          <a:spcPct val="20000"/>
                        </a:spcBef>
                        <a:spcAft>
                          <a:spcPct val="0"/>
                        </a:spcAft>
                        <a:defRPr>
                          <a:solidFill>
                            <a:schemeClr val="tx1"/>
                          </a:solidFill>
                          <a:latin typeface="Arial" charset="0"/>
                        </a:defRPr>
                      </a:lvl7pPr>
                      <a:lvl8pPr marL="3429000" indent="-228600" defTabSz="457200" fontAlgn="base">
                        <a:spcBef>
                          <a:spcPct val="20000"/>
                        </a:spcBef>
                        <a:spcAft>
                          <a:spcPct val="0"/>
                        </a:spcAft>
                        <a:defRPr>
                          <a:solidFill>
                            <a:schemeClr val="tx1"/>
                          </a:solidFill>
                          <a:latin typeface="Arial" charset="0"/>
                        </a:defRPr>
                      </a:lvl8pPr>
                      <a:lvl9pPr marL="3886200" indent="-228600" defTabSz="457200" fontAlgn="base">
                        <a:spcBef>
                          <a:spcPct val="20000"/>
                        </a:spcBef>
                        <a:spcAft>
                          <a:spcPct val="0"/>
                        </a:spcAft>
                        <a:defRPr>
                          <a:solidFill>
                            <a:schemeClr val="tx1"/>
                          </a:solidFill>
                          <a:latin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595959"/>
                          </a:solidFill>
                          <a:effectLst/>
                          <a:latin typeface="Avenir Book"/>
                        </a:rPr>
                        <a:t>Med/slow speed of improvement</a:t>
                      </a:r>
                    </a:p>
                  </a:txBody>
                  <a:tcPr anchor="ctr" horzOverflow="overflow">
                    <a:lnL>
                      <a:noFill/>
                    </a:lnL>
                    <a:lnR>
                      <a:noFill/>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defRPr sz="2800">
                          <a:solidFill>
                            <a:schemeClr val="tx1"/>
                          </a:solidFill>
                          <a:latin typeface="Arial" charset="0"/>
                        </a:defRPr>
                      </a:lvl1pPr>
                      <a:lvl2pPr marL="742950" indent="-285750" defTabSz="457200">
                        <a:spcBef>
                          <a:spcPct val="20000"/>
                        </a:spcBef>
                        <a:defRPr sz="2400">
                          <a:solidFill>
                            <a:schemeClr val="tx1"/>
                          </a:solidFill>
                          <a:latin typeface="Arial" charset="0"/>
                        </a:defRPr>
                      </a:lvl2pPr>
                      <a:lvl3pPr marL="1143000" indent="-228600" defTabSz="457200">
                        <a:spcBef>
                          <a:spcPct val="20000"/>
                        </a:spcBef>
                        <a:defRPr sz="2000">
                          <a:solidFill>
                            <a:schemeClr val="tx1"/>
                          </a:solidFill>
                          <a:latin typeface="Arial" charset="0"/>
                        </a:defRPr>
                      </a:lvl3pPr>
                      <a:lvl4pPr marL="1600200" indent="-228600" defTabSz="457200">
                        <a:spcBef>
                          <a:spcPct val="20000"/>
                        </a:spcBef>
                        <a:defRPr>
                          <a:solidFill>
                            <a:schemeClr val="tx1"/>
                          </a:solidFill>
                          <a:latin typeface="Arial" charset="0"/>
                        </a:defRPr>
                      </a:lvl4pPr>
                      <a:lvl5pPr marL="2057400" indent="-228600" defTabSz="457200">
                        <a:spcBef>
                          <a:spcPct val="20000"/>
                        </a:spcBef>
                        <a:defRPr>
                          <a:solidFill>
                            <a:schemeClr val="tx1"/>
                          </a:solidFill>
                          <a:latin typeface="Arial" charset="0"/>
                        </a:defRPr>
                      </a:lvl5pPr>
                      <a:lvl6pPr marL="2514600" indent="-228600" defTabSz="457200" fontAlgn="base">
                        <a:spcBef>
                          <a:spcPct val="20000"/>
                        </a:spcBef>
                        <a:spcAft>
                          <a:spcPct val="0"/>
                        </a:spcAft>
                        <a:defRPr>
                          <a:solidFill>
                            <a:schemeClr val="tx1"/>
                          </a:solidFill>
                          <a:latin typeface="Arial" charset="0"/>
                        </a:defRPr>
                      </a:lvl6pPr>
                      <a:lvl7pPr marL="2971800" indent="-228600" defTabSz="457200" fontAlgn="base">
                        <a:spcBef>
                          <a:spcPct val="20000"/>
                        </a:spcBef>
                        <a:spcAft>
                          <a:spcPct val="0"/>
                        </a:spcAft>
                        <a:defRPr>
                          <a:solidFill>
                            <a:schemeClr val="tx1"/>
                          </a:solidFill>
                          <a:latin typeface="Arial" charset="0"/>
                        </a:defRPr>
                      </a:lvl7pPr>
                      <a:lvl8pPr marL="3429000" indent="-228600" defTabSz="457200" fontAlgn="base">
                        <a:spcBef>
                          <a:spcPct val="20000"/>
                        </a:spcBef>
                        <a:spcAft>
                          <a:spcPct val="0"/>
                        </a:spcAft>
                        <a:defRPr>
                          <a:solidFill>
                            <a:schemeClr val="tx1"/>
                          </a:solidFill>
                          <a:latin typeface="Arial" charset="0"/>
                        </a:defRPr>
                      </a:lvl8pPr>
                      <a:lvl9pPr marL="3886200" indent="-228600" defTabSz="457200" fontAlgn="base">
                        <a:spcBef>
                          <a:spcPct val="20000"/>
                        </a:spcBef>
                        <a:spcAft>
                          <a:spcPct val="0"/>
                        </a:spcAft>
                        <a:defRPr>
                          <a:solidFill>
                            <a:schemeClr val="tx1"/>
                          </a:solidFill>
                          <a:latin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595959"/>
                          </a:solidFill>
                          <a:effectLst/>
                          <a:latin typeface="Avenir Book"/>
                        </a:rPr>
                        <a:t>Medium speed of improvement</a:t>
                      </a:r>
                    </a:p>
                  </a:txBody>
                  <a:tcPr anchor="ctr" horzOverflow="overflow">
                    <a:lnL>
                      <a:noFill/>
                    </a:lnL>
                    <a:lnR>
                      <a:noFill/>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71475">
                <a:tc>
                  <a:txBody>
                    <a:bodyPr/>
                    <a:lstStyle>
                      <a:lvl1pPr defTabSz="457200">
                        <a:spcBef>
                          <a:spcPct val="20000"/>
                        </a:spcBef>
                        <a:defRPr sz="2800">
                          <a:solidFill>
                            <a:schemeClr val="tx1"/>
                          </a:solidFill>
                          <a:latin typeface="Arial" charset="0"/>
                        </a:defRPr>
                      </a:lvl1pPr>
                      <a:lvl2pPr marL="742950" indent="-285750" defTabSz="457200">
                        <a:spcBef>
                          <a:spcPct val="20000"/>
                        </a:spcBef>
                        <a:defRPr sz="2400">
                          <a:solidFill>
                            <a:schemeClr val="tx1"/>
                          </a:solidFill>
                          <a:latin typeface="Arial" charset="0"/>
                        </a:defRPr>
                      </a:lvl2pPr>
                      <a:lvl3pPr marL="1143000" indent="-228600" defTabSz="457200">
                        <a:spcBef>
                          <a:spcPct val="20000"/>
                        </a:spcBef>
                        <a:defRPr sz="2000">
                          <a:solidFill>
                            <a:schemeClr val="tx1"/>
                          </a:solidFill>
                          <a:latin typeface="Arial" charset="0"/>
                        </a:defRPr>
                      </a:lvl3pPr>
                      <a:lvl4pPr marL="1600200" indent="-228600" defTabSz="457200">
                        <a:spcBef>
                          <a:spcPct val="20000"/>
                        </a:spcBef>
                        <a:defRPr>
                          <a:solidFill>
                            <a:schemeClr val="tx1"/>
                          </a:solidFill>
                          <a:latin typeface="Arial" charset="0"/>
                        </a:defRPr>
                      </a:lvl4pPr>
                      <a:lvl5pPr marL="2057400" indent="-228600" defTabSz="457200">
                        <a:spcBef>
                          <a:spcPct val="20000"/>
                        </a:spcBef>
                        <a:defRPr>
                          <a:solidFill>
                            <a:schemeClr val="tx1"/>
                          </a:solidFill>
                          <a:latin typeface="Arial" charset="0"/>
                        </a:defRPr>
                      </a:lvl5pPr>
                      <a:lvl6pPr marL="2514600" indent="-228600" defTabSz="457200" fontAlgn="base">
                        <a:spcBef>
                          <a:spcPct val="20000"/>
                        </a:spcBef>
                        <a:spcAft>
                          <a:spcPct val="0"/>
                        </a:spcAft>
                        <a:defRPr>
                          <a:solidFill>
                            <a:schemeClr val="tx1"/>
                          </a:solidFill>
                          <a:latin typeface="Arial" charset="0"/>
                        </a:defRPr>
                      </a:lvl6pPr>
                      <a:lvl7pPr marL="2971800" indent="-228600" defTabSz="457200" fontAlgn="base">
                        <a:spcBef>
                          <a:spcPct val="20000"/>
                        </a:spcBef>
                        <a:spcAft>
                          <a:spcPct val="0"/>
                        </a:spcAft>
                        <a:defRPr>
                          <a:solidFill>
                            <a:schemeClr val="tx1"/>
                          </a:solidFill>
                          <a:latin typeface="Arial" charset="0"/>
                        </a:defRPr>
                      </a:lvl7pPr>
                      <a:lvl8pPr marL="3429000" indent="-228600" defTabSz="457200" fontAlgn="base">
                        <a:spcBef>
                          <a:spcPct val="20000"/>
                        </a:spcBef>
                        <a:spcAft>
                          <a:spcPct val="0"/>
                        </a:spcAft>
                        <a:defRPr>
                          <a:solidFill>
                            <a:schemeClr val="tx1"/>
                          </a:solidFill>
                          <a:latin typeface="Arial" charset="0"/>
                        </a:defRPr>
                      </a:lvl8pPr>
                      <a:lvl9pPr marL="3886200" indent="-228600" defTabSz="457200" fontAlgn="base">
                        <a:spcBef>
                          <a:spcPct val="20000"/>
                        </a:spcBef>
                        <a:spcAft>
                          <a:spcPct val="0"/>
                        </a:spcAft>
                        <a:defRPr>
                          <a:solidFill>
                            <a:schemeClr val="tx1"/>
                          </a:solidFill>
                          <a:latin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595959"/>
                          </a:solidFill>
                          <a:effectLst/>
                          <a:latin typeface="Avenir Book"/>
                        </a:rPr>
                        <a:t>Procurement:  Complex</a:t>
                      </a:r>
                    </a:p>
                  </a:txBody>
                  <a:tcPr anchor="ctr" horzOverflow="overflow">
                    <a:lnL>
                      <a:noFill/>
                    </a:lnL>
                    <a:lnR>
                      <a:noFill/>
                    </a:lnR>
                    <a:lnT w="63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defRPr sz="2800">
                          <a:solidFill>
                            <a:schemeClr val="tx1"/>
                          </a:solidFill>
                          <a:latin typeface="Arial" charset="0"/>
                        </a:defRPr>
                      </a:lvl1pPr>
                      <a:lvl2pPr marL="742950" indent="-285750" defTabSz="457200">
                        <a:spcBef>
                          <a:spcPct val="20000"/>
                        </a:spcBef>
                        <a:defRPr sz="2400">
                          <a:solidFill>
                            <a:schemeClr val="tx1"/>
                          </a:solidFill>
                          <a:latin typeface="Arial" charset="0"/>
                        </a:defRPr>
                      </a:lvl2pPr>
                      <a:lvl3pPr marL="1143000" indent="-228600" defTabSz="457200">
                        <a:spcBef>
                          <a:spcPct val="20000"/>
                        </a:spcBef>
                        <a:defRPr sz="2000">
                          <a:solidFill>
                            <a:schemeClr val="tx1"/>
                          </a:solidFill>
                          <a:latin typeface="Arial" charset="0"/>
                        </a:defRPr>
                      </a:lvl3pPr>
                      <a:lvl4pPr marL="1600200" indent="-228600" defTabSz="457200">
                        <a:spcBef>
                          <a:spcPct val="20000"/>
                        </a:spcBef>
                        <a:defRPr>
                          <a:solidFill>
                            <a:schemeClr val="tx1"/>
                          </a:solidFill>
                          <a:latin typeface="Arial" charset="0"/>
                        </a:defRPr>
                      </a:lvl4pPr>
                      <a:lvl5pPr marL="2057400" indent="-228600" defTabSz="457200">
                        <a:spcBef>
                          <a:spcPct val="20000"/>
                        </a:spcBef>
                        <a:defRPr>
                          <a:solidFill>
                            <a:schemeClr val="tx1"/>
                          </a:solidFill>
                          <a:latin typeface="Arial" charset="0"/>
                        </a:defRPr>
                      </a:lvl5pPr>
                      <a:lvl6pPr marL="2514600" indent="-228600" defTabSz="457200" fontAlgn="base">
                        <a:spcBef>
                          <a:spcPct val="20000"/>
                        </a:spcBef>
                        <a:spcAft>
                          <a:spcPct val="0"/>
                        </a:spcAft>
                        <a:defRPr>
                          <a:solidFill>
                            <a:schemeClr val="tx1"/>
                          </a:solidFill>
                          <a:latin typeface="Arial" charset="0"/>
                        </a:defRPr>
                      </a:lvl6pPr>
                      <a:lvl7pPr marL="2971800" indent="-228600" defTabSz="457200" fontAlgn="base">
                        <a:spcBef>
                          <a:spcPct val="20000"/>
                        </a:spcBef>
                        <a:spcAft>
                          <a:spcPct val="0"/>
                        </a:spcAft>
                        <a:defRPr>
                          <a:solidFill>
                            <a:schemeClr val="tx1"/>
                          </a:solidFill>
                          <a:latin typeface="Arial" charset="0"/>
                        </a:defRPr>
                      </a:lvl7pPr>
                      <a:lvl8pPr marL="3429000" indent="-228600" defTabSz="457200" fontAlgn="base">
                        <a:spcBef>
                          <a:spcPct val="20000"/>
                        </a:spcBef>
                        <a:spcAft>
                          <a:spcPct val="0"/>
                        </a:spcAft>
                        <a:defRPr>
                          <a:solidFill>
                            <a:schemeClr val="tx1"/>
                          </a:solidFill>
                          <a:latin typeface="Arial" charset="0"/>
                        </a:defRPr>
                      </a:lvl8pPr>
                      <a:lvl9pPr marL="3886200" indent="-228600" defTabSz="457200" fontAlgn="base">
                        <a:spcBef>
                          <a:spcPct val="20000"/>
                        </a:spcBef>
                        <a:spcAft>
                          <a:spcPct val="0"/>
                        </a:spcAft>
                        <a:defRPr>
                          <a:solidFill>
                            <a:schemeClr val="tx1"/>
                          </a:solidFill>
                          <a:latin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595959"/>
                          </a:solidFill>
                          <a:effectLst/>
                          <a:latin typeface="Avenir Book"/>
                        </a:rPr>
                        <a:t>Procurement:  Slightly challenging</a:t>
                      </a:r>
                    </a:p>
                  </a:txBody>
                  <a:tcPr anchor="ctr" horzOverflow="overflow">
                    <a:lnL>
                      <a:noFill/>
                    </a:lnL>
                    <a:lnR>
                      <a:noFill/>
                    </a:lnR>
                    <a:lnT w="63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defRPr sz="2800">
                          <a:solidFill>
                            <a:schemeClr val="tx1"/>
                          </a:solidFill>
                          <a:latin typeface="Arial" charset="0"/>
                        </a:defRPr>
                      </a:lvl1pPr>
                      <a:lvl2pPr marL="742950" indent="-285750" defTabSz="457200">
                        <a:spcBef>
                          <a:spcPct val="20000"/>
                        </a:spcBef>
                        <a:defRPr sz="2400">
                          <a:solidFill>
                            <a:schemeClr val="tx1"/>
                          </a:solidFill>
                          <a:latin typeface="Arial" charset="0"/>
                        </a:defRPr>
                      </a:lvl2pPr>
                      <a:lvl3pPr marL="1143000" indent="-228600" defTabSz="457200">
                        <a:spcBef>
                          <a:spcPct val="20000"/>
                        </a:spcBef>
                        <a:defRPr sz="2000">
                          <a:solidFill>
                            <a:schemeClr val="tx1"/>
                          </a:solidFill>
                          <a:latin typeface="Arial" charset="0"/>
                        </a:defRPr>
                      </a:lvl3pPr>
                      <a:lvl4pPr marL="1600200" indent="-228600" defTabSz="457200">
                        <a:spcBef>
                          <a:spcPct val="20000"/>
                        </a:spcBef>
                        <a:defRPr>
                          <a:solidFill>
                            <a:schemeClr val="tx1"/>
                          </a:solidFill>
                          <a:latin typeface="Arial" charset="0"/>
                        </a:defRPr>
                      </a:lvl4pPr>
                      <a:lvl5pPr marL="2057400" indent="-228600" defTabSz="457200">
                        <a:spcBef>
                          <a:spcPct val="20000"/>
                        </a:spcBef>
                        <a:defRPr>
                          <a:solidFill>
                            <a:schemeClr val="tx1"/>
                          </a:solidFill>
                          <a:latin typeface="Arial" charset="0"/>
                        </a:defRPr>
                      </a:lvl5pPr>
                      <a:lvl6pPr marL="2514600" indent="-228600" defTabSz="457200" fontAlgn="base">
                        <a:spcBef>
                          <a:spcPct val="20000"/>
                        </a:spcBef>
                        <a:spcAft>
                          <a:spcPct val="0"/>
                        </a:spcAft>
                        <a:defRPr>
                          <a:solidFill>
                            <a:schemeClr val="tx1"/>
                          </a:solidFill>
                          <a:latin typeface="Arial" charset="0"/>
                        </a:defRPr>
                      </a:lvl6pPr>
                      <a:lvl7pPr marL="2971800" indent="-228600" defTabSz="457200" fontAlgn="base">
                        <a:spcBef>
                          <a:spcPct val="20000"/>
                        </a:spcBef>
                        <a:spcAft>
                          <a:spcPct val="0"/>
                        </a:spcAft>
                        <a:defRPr>
                          <a:solidFill>
                            <a:schemeClr val="tx1"/>
                          </a:solidFill>
                          <a:latin typeface="Arial" charset="0"/>
                        </a:defRPr>
                      </a:lvl7pPr>
                      <a:lvl8pPr marL="3429000" indent="-228600" defTabSz="457200" fontAlgn="base">
                        <a:spcBef>
                          <a:spcPct val="20000"/>
                        </a:spcBef>
                        <a:spcAft>
                          <a:spcPct val="0"/>
                        </a:spcAft>
                        <a:defRPr>
                          <a:solidFill>
                            <a:schemeClr val="tx1"/>
                          </a:solidFill>
                          <a:latin typeface="Arial" charset="0"/>
                        </a:defRPr>
                      </a:lvl8pPr>
                      <a:lvl9pPr marL="3886200" indent="-228600" defTabSz="457200" fontAlgn="base">
                        <a:spcBef>
                          <a:spcPct val="20000"/>
                        </a:spcBef>
                        <a:spcAft>
                          <a:spcPct val="0"/>
                        </a:spcAft>
                        <a:defRPr>
                          <a:solidFill>
                            <a:schemeClr val="tx1"/>
                          </a:solidFill>
                          <a:latin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595959"/>
                          </a:solidFill>
                          <a:effectLst/>
                          <a:latin typeface="Avenir Book"/>
                        </a:rPr>
                        <a:t>Procurement:  Easy</a:t>
                      </a:r>
                    </a:p>
                  </a:txBody>
                  <a:tcPr anchor="ctr" horzOverflow="overflow">
                    <a:lnL>
                      <a:noFill/>
                    </a:lnL>
                    <a:lnR>
                      <a:noFill/>
                    </a:lnR>
                    <a:lnT w="63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defRPr sz="2800">
                          <a:solidFill>
                            <a:schemeClr val="tx1"/>
                          </a:solidFill>
                          <a:latin typeface="Arial" charset="0"/>
                        </a:defRPr>
                      </a:lvl1pPr>
                      <a:lvl2pPr marL="742950" indent="-285750" defTabSz="457200">
                        <a:spcBef>
                          <a:spcPct val="20000"/>
                        </a:spcBef>
                        <a:defRPr sz="2400">
                          <a:solidFill>
                            <a:schemeClr val="tx1"/>
                          </a:solidFill>
                          <a:latin typeface="Arial" charset="0"/>
                        </a:defRPr>
                      </a:lvl2pPr>
                      <a:lvl3pPr marL="1143000" indent="-228600" defTabSz="457200">
                        <a:spcBef>
                          <a:spcPct val="20000"/>
                        </a:spcBef>
                        <a:defRPr sz="2000">
                          <a:solidFill>
                            <a:schemeClr val="tx1"/>
                          </a:solidFill>
                          <a:latin typeface="Arial" charset="0"/>
                        </a:defRPr>
                      </a:lvl3pPr>
                      <a:lvl4pPr marL="1600200" indent="-228600" defTabSz="457200">
                        <a:spcBef>
                          <a:spcPct val="20000"/>
                        </a:spcBef>
                        <a:defRPr>
                          <a:solidFill>
                            <a:schemeClr val="tx1"/>
                          </a:solidFill>
                          <a:latin typeface="Arial" charset="0"/>
                        </a:defRPr>
                      </a:lvl4pPr>
                      <a:lvl5pPr marL="2057400" indent="-228600" defTabSz="457200">
                        <a:spcBef>
                          <a:spcPct val="20000"/>
                        </a:spcBef>
                        <a:defRPr>
                          <a:solidFill>
                            <a:schemeClr val="tx1"/>
                          </a:solidFill>
                          <a:latin typeface="Arial" charset="0"/>
                        </a:defRPr>
                      </a:lvl5pPr>
                      <a:lvl6pPr marL="2514600" indent="-228600" defTabSz="457200" fontAlgn="base">
                        <a:spcBef>
                          <a:spcPct val="20000"/>
                        </a:spcBef>
                        <a:spcAft>
                          <a:spcPct val="0"/>
                        </a:spcAft>
                        <a:defRPr>
                          <a:solidFill>
                            <a:schemeClr val="tx1"/>
                          </a:solidFill>
                          <a:latin typeface="Arial" charset="0"/>
                        </a:defRPr>
                      </a:lvl6pPr>
                      <a:lvl7pPr marL="2971800" indent="-228600" defTabSz="457200" fontAlgn="base">
                        <a:spcBef>
                          <a:spcPct val="20000"/>
                        </a:spcBef>
                        <a:spcAft>
                          <a:spcPct val="0"/>
                        </a:spcAft>
                        <a:defRPr>
                          <a:solidFill>
                            <a:schemeClr val="tx1"/>
                          </a:solidFill>
                          <a:latin typeface="Arial" charset="0"/>
                        </a:defRPr>
                      </a:lvl7pPr>
                      <a:lvl8pPr marL="3429000" indent="-228600" defTabSz="457200" fontAlgn="base">
                        <a:spcBef>
                          <a:spcPct val="20000"/>
                        </a:spcBef>
                        <a:spcAft>
                          <a:spcPct val="0"/>
                        </a:spcAft>
                        <a:defRPr>
                          <a:solidFill>
                            <a:schemeClr val="tx1"/>
                          </a:solidFill>
                          <a:latin typeface="Arial" charset="0"/>
                        </a:defRPr>
                      </a:lvl8pPr>
                      <a:lvl9pPr marL="3886200" indent="-228600" defTabSz="457200" fontAlgn="base">
                        <a:spcBef>
                          <a:spcPct val="20000"/>
                        </a:spcBef>
                        <a:spcAft>
                          <a:spcPct val="0"/>
                        </a:spcAft>
                        <a:defRPr>
                          <a:solidFill>
                            <a:schemeClr val="tx1"/>
                          </a:solidFill>
                          <a:latin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595959"/>
                          </a:solidFill>
                          <a:effectLst/>
                          <a:latin typeface="Avenir Book"/>
                        </a:rPr>
                        <a:t>Procurement:  Very easy and quick</a:t>
                      </a:r>
                    </a:p>
                  </a:txBody>
                  <a:tcPr anchor="ctr" horzOverflow="overflow">
                    <a:lnL>
                      <a:noFill/>
                    </a:lnL>
                    <a:lnR>
                      <a:noFill/>
                    </a:lnR>
                    <a:lnT w="63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pic>
        <p:nvPicPr>
          <p:cNvPr id="3103" name="Picture 3"/>
          <p:cNvPicPr>
            <a:picLocks noChangeAspect="1"/>
          </p:cNvPicPr>
          <p:nvPr/>
        </p:nvPicPr>
        <p:blipFill>
          <a:blip r:embed="rId7" cstate="print">
            <a:extLst>
              <a:ext uri="{28A0092B-C50C-407E-A947-70E740481C1C}">
                <a14:useLocalDpi xmlns:a14="http://schemas.microsoft.com/office/drawing/2010/main" val="0"/>
              </a:ext>
            </a:extLst>
          </a:blip>
          <a:srcRect l="72421"/>
          <a:stretch>
            <a:fillRect/>
          </a:stretch>
        </p:blipFill>
        <p:spPr bwMode="auto">
          <a:xfrm>
            <a:off x="205309" y="3787776"/>
            <a:ext cx="55721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4" name="Picture 6"/>
          <p:cNvPicPr>
            <a:picLocks noChangeAspect="1"/>
          </p:cNvPicPr>
          <p:nvPr/>
        </p:nvPicPr>
        <p:blipFill>
          <a:blip r:embed="rId7" cstate="print">
            <a:extLst>
              <a:ext uri="{28A0092B-C50C-407E-A947-70E740481C1C}">
                <a14:useLocalDpi xmlns:a14="http://schemas.microsoft.com/office/drawing/2010/main" val="0"/>
              </a:ext>
            </a:extLst>
          </a:blip>
          <a:srcRect l="50000" r="25679"/>
          <a:stretch>
            <a:fillRect/>
          </a:stretch>
        </p:blipFill>
        <p:spPr bwMode="auto">
          <a:xfrm>
            <a:off x="249759" y="3217863"/>
            <a:ext cx="490537"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5" name="Picture 7"/>
          <p:cNvPicPr>
            <a:picLocks noChangeAspect="1"/>
          </p:cNvPicPr>
          <p:nvPr/>
        </p:nvPicPr>
        <p:blipFill>
          <a:blip r:embed="rId7" cstate="print">
            <a:extLst>
              <a:ext uri="{28A0092B-C50C-407E-A947-70E740481C1C}">
                <a14:useLocalDpi xmlns:a14="http://schemas.microsoft.com/office/drawing/2010/main" val="0"/>
              </a:ext>
            </a:extLst>
          </a:blip>
          <a:srcRect l="24344" r="51335"/>
          <a:stretch>
            <a:fillRect/>
          </a:stretch>
        </p:blipFill>
        <p:spPr bwMode="auto">
          <a:xfrm>
            <a:off x="249759" y="2711451"/>
            <a:ext cx="490537"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6" name="Picture 8"/>
          <p:cNvPicPr>
            <a:picLocks noChangeAspect="1"/>
          </p:cNvPicPr>
          <p:nvPr/>
        </p:nvPicPr>
        <p:blipFill>
          <a:blip r:embed="rId8" cstate="print">
            <a:extLst>
              <a:ext uri="{28A0092B-C50C-407E-A947-70E740481C1C}">
                <a14:useLocalDpi xmlns:a14="http://schemas.microsoft.com/office/drawing/2010/main" val="0"/>
              </a:ext>
            </a:extLst>
          </a:blip>
          <a:srcRect r="78236"/>
          <a:stretch>
            <a:fillRect/>
          </a:stretch>
        </p:blipFill>
        <p:spPr bwMode="auto">
          <a:xfrm>
            <a:off x="303734" y="2154238"/>
            <a:ext cx="439737"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3" name="Picture 4"/>
          <p:cNvPicPr>
            <a:picLocks noChangeAspect="1"/>
          </p:cNvPicPr>
          <p:nvPr/>
        </p:nvPicPr>
        <p:blipFill rotWithShape="1">
          <a:blip r:embed="rId9">
            <a:extLst>
              <a:ext uri="{28A0092B-C50C-407E-A947-70E740481C1C}">
                <a14:useLocalDpi xmlns:a14="http://schemas.microsoft.com/office/drawing/2010/main" val="0"/>
              </a:ext>
            </a:extLst>
          </a:blip>
          <a:srcRect t="9347" b="9347"/>
          <a:stretch/>
        </p:blipFill>
        <p:spPr bwMode="auto">
          <a:xfrm>
            <a:off x="6541844" y="4571308"/>
            <a:ext cx="1846263" cy="99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4" name="Picture 14"/>
          <p:cNvPicPr>
            <a:picLocks noChangeAspect="1"/>
          </p:cNvPicPr>
          <p:nvPr/>
        </p:nvPicPr>
        <p:blipFill rotWithShape="1">
          <a:blip r:embed="rId10">
            <a:extLst>
              <a:ext uri="{28A0092B-C50C-407E-A947-70E740481C1C}">
                <a14:useLocalDpi xmlns:a14="http://schemas.microsoft.com/office/drawing/2010/main" val="0"/>
              </a:ext>
            </a:extLst>
          </a:blip>
          <a:srcRect t="418" b="20092"/>
          <a:stretch/>
        </p:blipFill>
        <p:spPr bwMode="auto">
          <a:xfrm>
            <a:off x="4620969" y="4571308"/>
            <a:ext cx="1847850" cy="99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5" name="Picture 15"/>
          <p:cNvPicPr>
            <a:picLocks noChangeAspect="1"/>
          </p:cNvPicPr>
          <p:nvPr/>
        </p:nvPicPr>
        <p:blipFill rotWithShape="1">
          <a:blip r:embed="rId11">
            <a:extLst>
              <a:ext uri="{28A0092B-C50C-407E-A947-70E740481C1C}">
                <a14:useLocalDpi xmlns:a14="http://schemas.microsoft.com/office/drawing/2010/main" val="0"/>
              </a:ext>
            </a:extLst>
          </a:blip>
          <a:srcRect l="4284" t="-2460" r="4284" b="17277"/>
          <a:stretch/>
        </p:blipFill>
        <p:spPr bwMode="auto">
          <a:xfrm>
            <a:off x="2704857" y="4563690"/>
            <a:ext cx="1847850" cy="100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6" name="Picture 16"/>
          <p:cNvPicPr>
            <a:picLocks noChangeAspect="1"/>
          </p:cNvPicPr>
          <p:nvPr/>
        </p:nvPicPr>
        <p:blipFill rotWithShape="1">
          <a:blip r:embed="rId12">
            <a:extLst>
              <a:ext uri="{28A0092B-C50C-407E-A947-70E740481C1C}">
                <a14:useLocalDpi xmlns:a14="http://schemas.microsoft.com/office/drawing/2010/main" val="0"/>
              </a:ext>
            </a:extLst>
          </a:blip>
          <a:srcRect t="620" b="18277"/>
          <a:stretch/>
        </p:blipFill>
        <p:spPr bwMode="auto">
          <a:xfrm>
            <a:off x="788744" y="4571308"/>
            <a:ext cx="1847850" cy="99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Freeform 18"/>
          <p:cNvSpPr>
            <a:spLocks/>
          </p:cNvSpPr>
          <p:nvPr>
            <p:custDataLst>
              <p:tags r:id="rId1"/>
            </p:custDataLst>
          </p:nvPr>
        </p:nvSpPr>
        <p:spPr>
          <a:xfrm rot="10800000" flipV="1">
            <a:off x="788743" y="4749303"/>
            <a:ext cx="1846263" cy="148167"/>
          </a:xfrm>
          <a:custGeom>
            <a:avLst/>
            <a:gdLst>
              <a:gd name="connsiteX0" fmla="*/ 0 w 2971800"/>
              <a:gd name="connsiteY0" fmla="*/ 0 h 144780"/>
              <a:gd name="connsiteX1" fmla="*/ 2118360 w 2971800"/>
              <a:gd name="connsiteY1" fmla="*/ 0 h 144780"/>
              <a:gd name="connsiteX2" fmla="*/ 1973580 w 2971800"/>
              <a:gd name="connsiteY2" fmla="*/ 144780 h 144780"/>
              <a:gd name="connsiteX3" fmla="*/ 2308860 w 2971800"/>
              <a:gd name="connsiteY3" fmla="*/ 0 h 144780"/>
              <a:gd name="connsiteX4" fmla="*/ 2971800 w 2971800"/>
              <a:gd name="connsiteY4" fmla="*/ 0 h 144780"/>
              <a:gd name="connsiteX0" fmla="*/ 0 w 2971800"/>
              <a:gd name="connsiteY0" fmla="*/ 0 h 144780"/>
              <a:gd name="connsiteX1" fmla="*/ 1958116 w 2971800"/>
              <a:gd name="connsiteY1" fmla="*/ 0 h 144780"/>
              <a:gd name="connsiteX2" fmla="*/ 1973580 w 2971800"/>
              <a:gd name="connsiteY2" fmla="*/ 144780 h 144780"/>
              <a:gd name="connsiteX3" fmla="*/ 2308860 w 2971800"/>
              <a:gd name="connsiteY3" fmla="*/ 0 h 144780"/>
              <a:gd name="connsiteX4" fmla="*/ 2971800 w 2971800"/>
              <a:gd name="connsiteY4" fmla="*/ 0 h 144780"/>
              <a:gd name="connsiteX0" fmla="*/ 0 w 2971800"/>
              <a:gd name="connsiteY0" fmla="*/ 0 h 98286"/>
              <a:gd name="connsiteX1" fmla="*/ 1958116 w 2971800"/>
              <a:gd name="connsiteY1" fmla="*/ 0 h 98286"/>
              <a:gd name="connsiteX2" fmla="*/ 2017283 w 2971800"/>
              <a:gd name="connsiteY2" fmla="*/ 98286 h 98286"/>
              <a:gd name="connsiteX3" fmla="*/ 2308860 w 2971800"/>
              <a:gd name="connsiteY3" fmla="*/ 0 h 98286"/>
              <a:gd name="connsiteX4" fmla="*/ 2971800 w 2971800"/>
              <a:gd name="connsiteY4" fmla="*/ 0 h 98286"/>
              <a:gd name="connsiteX0" fmla="*/ 0 w 2971800"/>
              <a:gd name="connsiteY0" fmla="*/ 0 h 98286"/>
              <a:gd name="connsiteX1" fmla="*/ 2001820 w 2971800"/>
              <a:gd name="connsiteY1" fmla="*/ 0 h 98286"/>
              <a:gd name="connsiteX2" fmla="*/ 2017283 w 2971800"/>
              <a:gd name="connsiteY2" fmla="*/ 98286 h 98286"/>
              <a:gd name="connsiteX3" fmla="*/ 2308860 w 2971800"/>
              <a:gd name="connsiteY3" fmla="*/ 0 h 98286"/>
              <a:gd name="connsiteX4" fmla="*/ 2971800 w 2971800"/>
              <a:gd name="connsiteY4" fmla="*/ 0 h 98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98286">
                <a:moveTo>
                  <a:pt x="0" y="0"/>
                </a:moveTo>
                <a:lnTo>
                  <a:pt x="2001820" y="0"/>
                </a:lnTo>
                <a:lnTo>
                  <a:pt x="2017283" y="98286"/>
                </a:lnTo>
                <a:lnTo>
                  <a:pt x="2308860" y="0"/>
                </a:lnTo>
                <a:lnTo>
                  <a:pt x="2971800" y="0"/>
                </a:lnTo>
              </a:path>
            </a:pathLst>
          </a:custGeom>
          <a:solidFill>
            <a:schemeClr val="tx2"/>
          </a:solidFill>
          <a:ln w="9525">
            <a:noFill/>
          </a:ln>
        </p:spPr>
        <p:style>
          <a:lnRef idx="1">
            <a:schemeClr val="accent5"/>
          </a:lnRef>
          <a:fillRef idx="0">
            <a:schemeClr val="accent5"/>
          </a:fillRef>
          <a:effectRef idx="0">
            <a:schemeClr val="accent5"/>
          </a:effectRef>
          <a:fontRef idx="minor">
            <a:schemeClr val="tx1"/>
          </a:fontRef>
        </p:style>
        <p:txBody>
          <a:bodyPr anchor="ctr"/>
          <a:lstStyle/>
          <a:p>
            <a:pPr algn="ctr">
              <a:defRPr/>
            </a:pPr>
            <a:endParaRPr lang="en-US" dirty="0"/>
          </a:p>
        </p:txBody>
      </p:sp>
      <p:sp>
        <p:nvSpPr>
          <p:cNvPr id="23" name="Freeform 22"/>
          <p:cNvSpPr>
            <a:spLocks/>
          </p:cNvSpPr>
          <p:nvPr>
            <p:custDataLst>
              <p:tags r:id="rId2"/>
            </p:custDataLst>
          </p:nvPr>
        </p:nvSpPr>
        <p:spPr>
          <a:xfrm rot="10800000" flipV="1">
            <a:off x="2704857" y="4747715"/>
            <a:ext cx="1847850" cy="149711"/>
          </a:xfrm>
          <a:custGeom>
            <a:avLst/>
            <a:gdLst>
              <a:gd name="connsiteX0" fmla="*/ 0 w 2971800"/>
              <a:gd name="connsiteY0" fmla="*/ 0 h 144780"/>
              <a:gd name="connsiteX1" fmla="*/ 2118360 w 2971800"/>
              <a:gd name="connsiteY1" fmla="*/ 0 h 144780"/>
              <a:gd name="connsiteX2" fmla="*/ 1973580 w 2971800"/>
              <a:gd name="connsiteY2" fmla="*/ 144780 h 144780"/>
              <a:gd name="connsiteX3" fmla="*/ 2308860 w 2971800"/>
              <a:gd name="connsiteY3" fmla="*/ 0 h 144780"/>
              <a:gd name="connsiteX4" fmla="*/ 2971800 w 2971800"/>
              <a:gd name="connsiteY4" fmla="*/ 0 h 144780"/>
              <a:gd name="connsiteX0" fmla="*/ 0 w 2971800"/>
              <a:gd name="connsiteY0" fmla="*/ 0 h 144780"/>
              <a:gd name="connsiteX1" fmla="*/ 1958116 w 2971800"/>
              <a:gd name="connsiteY1" fmla="*/ 0 h 144780"/>
              <a:gd name="connsiteX2" fmla="*/ 1973580 w 2971800"/>
              <a:gd name="connsiteY2" fmla="*/ 144780 h 144780"/>
              <a:gd name="connsiteX3" fmla="*/ 2308860 w 2971800"/>
              <a:gd name="connsiteY3" fmla="*/ 0 h 144780"/>
              <a:gd name="connsiteX4" fmla="*/ 2971800 w 2971800"/>
              <a:gd name="connsiteY4" fmla="*/ 0 h 144780"/>
              <a:gd name="connsiteX0" fmla="*/ 0 w 2971800"/>
              <a:gd name="connsiteY0" fmla="*/ 0 h 98286"/>
              <a:gd name="connsiteX1" fmla="*/ 1958116 w 2971800"/>
              <a:gd name="connsiteY1" fmla="*/ 0 h 98286"/>
              <a:gd name="connsiteX2" fmla="*/ 2017283 w 2971800"/>
              <a:gd name="connsiteY2" fmla="*/ 98286 h 98286"/>
              <a:gd name="connsiteX3" fmla="*/ 2308860 w 2971800"/>
              <a:gd name="connsiteY3" fmla="*/ 0 h 98286"/>
              <a:gd name="connsiteX4" fmla="*/ 2971800 w 2971800"/>
              <a:gd name="connsiteY4" fmla="*/ 0 h 98286"/>
              <a:gd name="connsiteX0" fmla="*/ 0 w 2971800"/>
              <a:gd name="connsiteY0" fmla="*/ 0 h 98286"/>
              <a:gd name="connsiteX1" fmla="*/ 2001820 w 2971800"/>
              <a:gd name="connsiteY1" fmla="*/ 0 h 98286"/>
              <a:gd name="connsiteX2" fmla="*/ 2017283 w 2971800"/>
              <a:gd name="connsiteY2" fmla="*/ 98286 h 98286"/>
              <a:gd name="connsiteX3" fmla="*/ 2308860 w 2971800"/>
              <a:gd name="connsiteY3" fmla="*/ 0 h 98286"/>
              <a:gd name="connsiteX4" fmla="*/ 2971800 w 2971800"/>
              <a:gd name="connsiteY4" fmla="*/ 0 h 98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98286">
                <a:moveTo>
                  <a:pt x="0" y="0"/>
                </a:moveTo>
                <a:lnTo>
                  <a:pt x="2001820" y="0"/>
                </a:lnTo>
                <a:lnTo>
                  <a:pt x="2017283" y="98286"/>
                </a:lnTo>
                <a:lnTo>
                  <a:pt x="2308860" y="0"/>
                </a:lnTo>
                <a:lnTo>
                  <a:pt x="2971800" y="0"/>
                </a:lnTo>
              </a:path>
            </a:pathLst>
          </a:custGeom>
          <a:solidFill>
            <a:schemeClr val="accent5"/>
          </a:solidFill>
          <a:ln w="9525">
            <a:noFill/>
          </a:ln>
        </p:spPr>
        <p:style>
          <a:lnRef idx="1">
            <a:schemeClr val="accent5"/>
          </a:lnRef>
          <a:fillRef idx="0">
            <a:schemeClr val="accent5"/>
          </a:fillRef>
          <a:effectRef idx="0">
            <a:schemeClr val="accent5"/>
          </a:effectRef>
          <a:fontRef idx="minor">
            <a:schemeClr val="tx1"/>
          </a:fontRef>
        </p:style>
        <p:txBody>
          <a:bodyPr anchor="ctr"/>
          <a:lstStyle/>
          <a:p>
            <a:pPr algn="ctr">
              <a:defRPr/>
            </a:pPr>
            <a:endParaRPr lang="en-US" dirty="0"/>
          </a:p>
        </p:txBody>
      </p:sp>
      <p:sp>
        <p:nvSpPr>
          <p:cNvPr id="24" name="Freeform 23"/>
          <p:cNvSpPr>
            <a:spLocks/>
          </p:cNvSpPr>
          <p:nvPr>
            <p:custDataLst>
              <p:tags r:id="rId3"/>
            </p:custDataLst>
          </p:nvPr>
        </p:nvSpPr>
        <p:spPr>
          <a:xfrm rot="10800000" flipV="1">
            <a:off x="4622557" y="4747715"/>
            <a:ext cx="1846262" cy="148167"/>
          </a:xfrm>
          <a:custGeom>
            <a:avLst/>
            <a:gdLst>
              <a:gd name="connsiteX0" fmla="*/ 0 w 2971800"/>
              <a:gd name="connsiteY0" fmla="*/ 0 h 144780"/>
              <a:gd name="connsiteX1" fmla="*/ 2118360 w 2971800"/>
              <a:gd name="connsiteY1" fmla="*/ 0 h 144780"/>
              <a:gd name="connsiteX2" fmla="*/ 1973580 w 2971800"/>
              <a:gd name="connsiteY2" fmla="*/ 144780 h 144780"/>
              <a:gd name="connsiteX3" fmla="*/ 2308860 w 2971800"/>
              <a:gd name="connsiteY3" fmla="*/ 0 h 144780"/>
              <a:gd name="connsiteX4" fmla="*/ 2971800 w 2971800"/>
              <a:gd name="connsiteY4" fmla="*/ 0 h 144780"/>
              <a:gd name="connsiteX0" fmla="*/ 0 w 2971800"/>
              <a:gd name="connsiteY0" fmla="*/ 0 h 144780"/>
              <a:gd name="connsiteX1" fmla="*/ 1958116 w 2971800"/>
              <a:gd name="connsiteY1" fmla="*/ 0 h 144780"/>
              <a:gd name="connsiteX2" fmla="*/ 1973580 w 2971800"/>
              <a:gd name="connsiteY2" fmla="*/ 144780 h 144780"/>
              <a:gd name="connsiteX3" fmla="*/ 2308860 w 2971800"/>
              <a:gd name="connsiteY3" fmla="*/ 0 h 144780"/>
              <a:gd name="connsiteX4" fmla="*/ 2971800 w 2971800"/>
              <a:gd name="connsiteY4" fmla="*/ 0 h 144780"/>
              <a:gd name="connsiteX0" fmla="*/ 0 w 2971800"/>
              <a:gd name="connsiteY0" fmla="*/ 0 h 98286"/>
              <a:gd name="connsiteX1" fmla="*/ 1958116 w 2971800"/>
              <a:gd name="connsiteY1" fmla="*/ 0 h 98286"/>
              <a:gd name="connsiteX2" fmla="*/ 2017283 w 2971800"/>
              <a:gd name="connsiteY2" fmla="*/ 98286 h 98286"/>
              <a:gd name="connsiteX3" fmla="*/ 2308860 w 2971800"/>
              <a:gd name="connsiteY3" fmla="*/ 0 h 98286"/>
              <a:gd name="connsiteX4" fmla="*/ 2971800 w 2971800"/>
              <a:gd name="connsiteY4" fmla="*/ 0 h 98286"/>
              <a:gd name="connsiteX0" fmla="*/ 0 w 2971800"/>
              <a:gd name="connsiteY0" fmla="*/ 0 h 98286"/>
              <a:gd name="connsiteX1" fmla="*/ 2001820 w 2971800"/>
              <a:gd name="connsiteY1" fmla="*/ 0 h 98286"/>
              <a:gd name="connsiteX2" fmla="*/ 2017283 w 2971800"/>
              <a:gd name="connsiteY2" fmla="*/ 98286 h 98286"/>
              <a:gd name="connsiteX3" fmla="*/ 2308860 w 2971800"/>
              <a:gd name="connsiteY3" fmla="*/ 0 h 98286"/>
              <a:gd name="connsiteX4" fmla="*/ 2971800 w 2971800"/>
              <a:gd name="connsiteY4" fmla="*/ 0 h 98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98286">
                <a:moveTo>
                  <a:pt x="0" y="0"/>
                </a:moveTo>
                <a:lnTo>
                  <a:pt x="2001820" y="0"/>
                </a:lnTo>
                <a:lnTo>
                  <a:pt x="2017283" y="98286"/>
                </a:lnTo>
                <a:lnTo>
                  <a:pt x="2308860" y="0"/>
                </a:lnTo>
                <a:lnTo>
                  <a:pt x="2971800" y="0"/>
                </a:lnTo>
              </a:path>
            </a:pathLst>
          </a:custGeom>
          <a:solidFill>
            <a:schemeClr val="bg2"/>
          </a:solidFill>
          <a:ln w="9525">
            <a:noFill/>
          </a:ln>
        </p:spPr>
        <p:style>
          <a:lnRef idx="1">
            <a:schemeClr val="accent5"/>
          </a:lnRef>
          <a:fillRef idx="0">
            <a:schemeClr val="accent5"/>
          </a:fillRef>
          <a:effectRef idx="0">
            <a:schemeClr val="accent5"/>
          </a:effectRef>
          <a:fontRef idx="minor">
            <a:schemeClr val="tx1"/>
          </a:fontRef>
        </p:style>
        <p:txBody>
          <a:bodyPr anchor="ctr"/>
          <a:lstStyle/>
          <a:p>
            <a:pPr algn="ctr">
              <a:defRPr/>
            </a:pPr>
            <a:endParaRPr lang="en-US" dirty="0"/>
          </a:p>
        </p:txBody>
      </p:sp>
      <p:sp>
        <p:nvSpPr>
          <p:cNvPr id="25" name="Freeform 24"/>
          <p:cNvSpPr>
            <a:spLocks/>
          </p:cNvSpPr>
          <p:nvPr>
            <p:custDataLst>
              <p:tags r:id="rId4"/>
            </p:custDataLst>
          </p:nvPr>
        </p:nvSpPr>
        <p:spPr>
          <a:xfrm rot="10800000" flipV="1">
            <a:off x="6538669" y="4746129"/>
            <a:ext cx="1847850" cy="149710"/>
          </a:xfrm>
          <a:custGeom>
            <a:avLst/>
            <a:gdLst>
              <a:gd name="connsiteX0" fmla="*/ 0 w 2971800"/>
              <a:gd name="connsiteY0" fmla="*/ 0 h 144780"/>
              <a:gd name="connsiteX1" fmla="*/ 2118360 w 2971800"/>
              <a:gd name="connsiteY1" fmla="*/ 0 h 144780"/>
              <a:gd name="connsiteX2" fmla="*/ 1973580 w 2971800"/>
              <a:gd name="connsiteY2" fmla="*/ 144780 h 144780"/>
              <a:gd name="connsiteX3" fmla="*/ 2308860 w 2971800"/>
              <a:gd name="connsiteY3" fmla="*/ 0 h 144780"/>
              <a:gd name="connsiteX4" fmla="*/ 2971800 w 2971800"/>
              <a:gd name="connsiteY4" fmla="*/ 0 h 144780"/>
              <a:gd name="connsiteX0" fmla="*/ 0 w 2971800"/>
              <a:gd name="connsiteY0" fmla="*/ 0 h 144780"/>
              <a:gd name="connsiteX1" fmla="*/ 1958116 w 2971800"/>
              <a:gd name="connsiteY1" fmla="*/ 0 h 144780"/>
              <a:gd name="connsiteX2" fmla="*/ 1973580 w 2971800"/>
              <a:gd name="connsiteY2" fmla="*/ 144780 h 144780"/>
              <a:gd name="connsiteX3" fmla="*/ 2308860 w 2971800"/>
              <a:gd name="connsiteY3" fmla="*/ 0 h 144780"/>
              <a:gd name="connsiteX4" fmla="*/ 2971800 w 2971800"/>
              <a:gd name="connsiteY4" fmla="*/ 0 h 144780"/>
              <a:gd name="connsiteX0" fmla="*/ 0 w 2971800"/>
              <a:gd name="connsiteY0" fmla="*/ 0 h 98286"/>
              <a:gd name="connsiteX1" fmla="*/ 1958116 w 2971800"/>
              <a:gd name="connsiteY1" fmla="*/ 0 h 98286"/>
              <a:gd name="connsiteX2" fmla="*/ 2017283 w 2971800"/>
              <a:gd name="connsiteY2" fmla="*/ 98286 h 98286"/>
              <a:gd name="connsiteX3" fmla="*/ 2308860 w 2971800"/>
              <a:gd name="connsiteY3" fmla="*/ 0 h 98286"/>
              <a:gd name="connsiteX4" fmla="*/ 2971800 w 2971800"/>
              <a:gd name="connsiteY4" fmla="*/ 0 h 98286"/>
              <a:gd name="connsiteX0" fmla="*/ 0 w 2971800"/>
              <a:gd name="connsiteY0" fmla="*/ 0 h 98286"/>
              <a:gd name="connsiteX1" fmla="*/ 2001820 w 2971800"/>
              <a:gd name="connsiteY1" fmla="*/ 0 h 98286"/>
              <a:gd name="connsiteX2" fmla="*/ 2017283 w 2971800"/>
              <a:gd name="connsiteY2" fmla="*/ 98286 h 98286"/>
              <a:gd name="connsiteX3" fmla="*/ 2308860 w 2971800"/>
              <a:gd name="connsiteY3" fmla="*/ 0 h 98286"/>
              <a:gd name="connsiteX4" fmla="*/ 2971800 w 2971800"/>
              <a:gd name="connsiteY4" fmla="*/ 0 h 98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98286">
                <a:moveTo>
                  <a:pt x="0" y="0"/>
                </a:moveTo>
                <a:lnTo>
                  <a:pt x="2001820" y="0"/>
                </a:lnTo>
                <a:lnTo>
                  <a:pt x="2017283" y="98286"/>
                </a:lnTo>
                <a:lnTo>
                  <a:pt x="2308860" y="0"/>
                </a:lnTo>
                <a:lnTo>
                  <a:pt x="2971800" y="0"/>
                </a:lnTo>
              </a:path>
            </a:pathLst>
          </a:custGeom>
          <a:solidFill>
            <a:schemeClr val="accent4"/>
          </a:solidFill>
          <a:ln w="9525">
            <a:noFill/>
          </a:ln>
        </p:spPr>
        <p:style>
          <a:lnRef idx="1">
            <a:schemeClr val="accent5"/>
          </a:lnRef>
          <a:fillRef idx="0">
            <a:schemeClr val="accent5"/>
          </a:fillRef>
          <a:effectRef idx="0">
            <a:schemeClr val="accent5"/>
          </a:effectRef>
          <a:fontRef idx="minor">
            <a:schemeClr val="tx1"/>
          </a:fontRef>
        </p:style>
        <p:txBody>
          <a:bodyPr anchor="ctr"/>
          <a:lstStyle/>
          <a:p>
            <a:pPr algn="ctr">
              <a:defRPr/>
            </a:pPr>
            <a:endParaRPr lang="en-US" dirty="0"/>
          </a:p>
        </p:txBody>
      </p:sp>
      <p:sp>
        <p:nvSpPr>
          <p:cNvPr id="14" name="TextBox 13"/>
          <p:cNvSpPr txBox="1"/>
          <p:nvPr/>
        </p:nvSpPr>
        <p:spPr>
          <a:xfrm>
            <a:off x="779219" y="5636199"/>
            <a:ext cx="1847850" cy="541687"/>
          </a:xfrm>
          <a:prstGeom prst="rect">
            <a:avLst/>
          </a:prstGeom>
          <a:noFill/>
        </p:spPr>
        <p:txBody>
          <a:bodyPr lIns="0" tIns="0" rIns="0" bIns="0">
            <a:spAutoFit/>
          </a:bodyPr>
          <a:lstStyle/>
          <a:p>
            <a:pPr>
              <a:lnSpc>
                <a:spcPct val="80000"/>
              </a:lnSpc>
              <a:defRPr/>
            </a:pPr>
            <a:r>
              <a:rPr lang="en-US" sz="1100" b="1" dirty="0">
                <a:solidFill>
                  <a:schemeClr val="tx2"/>
                </a:solidFill>
                <a:latin typeface="Avenir Book"/>
                <a:cs typeface="Arial" panose="020B0604020202020204" pitchFamily="34" charset="0"/>
              </a:rPr>
              <a:t>$35 MILLION </a:t>
            </a:r>
            <a:r>
              <a:rPr lang="en-US" sz="1100" b="1" dirty="0">
                <a:solidFill>
                  <a:schemeClr val="tx1">
                    <a:lumMod val="65000"/>
                    <a:lumOff val="35000"/>
                  </a:schemeClr>
                </a:solidFill>
                <a:latin typeface="Avenir Book"/>
                <a:cs typeface="Arial" panose="020B0604020202020204" pitchFamily="34" charset="0"/>
              </a:rPr>
              <a:t>IN CASH TO THE CITY OF RIALTO (PLUS $41M IN CAPITAL FINANCE)</a:t>
            </a:r>
          </a:p>
        </p:txBody>
      </p:sp>
      <p:sp>
        <p:nvSpPr>
          <p:cNvPr id="27" name="TextBox 26"/>
          <p:cNvSpPr txBox="1"/>
          <p:nvPr/>
        </p:nvSpPr>
        <p:spPr>
          <a:xfrm>
            <a:off x="2700094" y="5636199"/>
            <a:ext cx="1847850" cy="406265"/>
          </a:xfrm>
          <a:prstGeom prst="rect">
            <a:avLst/>
          </a:prstGeom>
          <a:noFill/>
        </p:spPr>
        <p:txBody>
          <a:bodyPr lIns="0" tIns="0" rIns="0" bIns="0">
            <a:spAutoFit/>
          </a:bodyPr>
          <a:lstStyle/>
          <a:p>
            <a:pPr>
              <a:lnSpc>
                <a:spcPct val="80000"/>
              </a:lnSpc>
              <a:defRPr/>
            </a:pPr>
            <a:r>
              <a:rPr lang="en-US" sz="1100" b="1" dirty="0">
                <a:solidFill>
                  <a:schemeClr val="tx1">
                    <a:lumMod val="50000"/>
                    <a:lumOff val="50000"/>
                  </a:schemeClr>
                </a:solidFill>
                <a:latin typeface="Avenir Book"/>
                <a:cs typeface="Arial" panose="020B0604020202020204" pitchFamily="34" charset="0"/>
              </a:rPr>
              <a:t>$35 MILLION </a:t>
            </a:r>
            <a:r>
              <a:rPr lang="en-US" sz="1100" b="1" dirty="0">
                <a:solidFill>
                  <a:schemeClr val="tx1">
                    <a:lumMod val="65000"/>
                    <a:lumOff val="35000"/>
                  </a:schemeClr>
                </a:solidFill>
                <a:latin typeface="Avenir Book"/>
                <a:cs typeface="Arial" panose="020B0604020202020204" pitchFamily="34" charset="0"/>
              </a:rPr>
              <a:t>IN SAVINGS TO THE CITY OF MILWAUKEE</a:t>
            </a:r>
          </a:p>
        </p:txBody>
      </p:sp>
      <p:sp>
        <p:nvSpPr>
          <p:cNvPr id="28" name="TextBox 27"/>
          <p:cNvSpPr txBox="1"/>
          <p:nvPr/>
        </p:nvSpPr>
        <p:spPr>
          <a:xfrm>
            <a:off x="4622557" y="5631436"/>
            <a:ext cx="1846262" cy="541687"/>
          </a:xfrm>
          <a:prstGeom prst="rect">
            <a:avLst/>
          </a:prstGeom>
          <a:noFill/>
        </p:spPr>
        <p:txBody>
          <a:bodyPr lIns="0" tIns="0" rIns="0" bIns="0">
            <a:spAutoFit/>
          </a:bodyPr>
          <a:lstStyle/>
          <a:p>
            <a:pPr>
              <a:lnSpc>
                <a:spcPct val="80000"/>
              </a:lnSpc>
              <a:defRPr/>
            </a:pPr>
            <a:r>
              <a:rPr lang="en-US" sz="1100" b="1" dirty="0">
                <a:solidFill>
                  <a:schemeClr val="bg2">
                    <a:lumMod val="25000"/>
                  </a:schemeClr>
                </a:solidFill>
                <a:latin typeface="Avenir Book"/>
                <a:cs typeface="Arial" panose="020B0604020202020204" pitchFamily="34" charset="0"/>
              </a:rPr>
              <a:t>$1 MILLION </a:t>
            </a:r>
            <a:r>
              <a:rPr lang="en-US" sz="1100" b="1" dirty="0">
                <a:solidFill>
                  <a:schemeClr val="tx1">
                    <a:lumMod val="65000"/>
                    <a:lumOff val="35000"/>
                  </a:schemeClr>
                </a:solidFill>
                <a:latin typeface="Avenir Book"/>
                <a:cs typeface="Arial" panose="020B0604020202020204" pitchFamily="34" charset="0"/>
              </a:rPr>
              <a:t>IN</a:t>
            </a:r>
            <a:r>
              <a:rPr lang="en-US" sz="1100" b="1" dirty="0">
                <a:latin typeface="Avenir Book"/>
                <a:cs typeface="Arial" panose="020B0604020202020204" pitchFamily="34" charset="0"/>
              </a:rPr>
              <a:t> </a:t>
            </a:r>
            <a:r>
              <a:rPr lang="en-US" sz="1100" b="1" dirty="0">
                <a:solidFill>
                  <a:schemeClr val="bg2">
                    <a:lumMod val="25000"/>
                  </a:schemeClr>
                </a:solidFill>
                <a:latin typeface="Avenir Book"/>
                <a:cs typeface="Arial" panose="020B0604020202020204" pitchFamily="34" charset="0"/>
              </a:rPr>
              <a:t>ANNUAL</a:t>
            </a:r>
            <a:r>
              <a:rPr lang="en-US" sz="1100" b="1" dirty="0">
                <a:solidFill>
                  <a:schemeClr val="bg2"/>
                </a:solidFill>
                <a:latin typeface="Avenir Book"/>
                <a:cs typeface="Arial" panose="020B0604020202020204" pitchFamily="34" charset="0"/>
              </a:rPr>
              <a:t> </a:t>
            </a:r>
            <a:r>
              <a:rPr lang="en-US" sz="1100" b="1" dirty="0">
                <a:solidFill>
                  <a:schemeClr val="tx1">
                    <a:lumMod val="65000"/>
                    <a:lumOff val="35000"/>
                  </a:schemeClr>
                </a:solidFill>
                <a:latin typeface="Avenir Book"/>
                <a:cs typeface="Arial" panose="020B0604020202020204" pitchFamily="34" charset="0"/>
              </a:rPr>
              <a:t>SAVINGS TO THE CITY AND IMPROVED PERFORMANCE</a:t>
            </a:r>
          </a:p>
        </p:txBody>
      </p:sp>
      <p:sp>
        <p:nvSpPr>
          <p:cNvPr id="29" name="TextBox 28"/>
          <p:cNvSpPr txBox="1"/>
          <p:nvPr/>
        </p:nvSpPr>
        <p:spPr>
          <a:xfrm>
            <a:off x="6543432" y="5626674"/>
            <a:ext cx="1847850" cy="406265"/>
          </a:xfrm>
          <a:prstGeom prst="rect">
            <a:avLst/>
          </a:prstGeom>
          <a:noFill/>
        </p:spPr>
        <p:txBody>
          <a:bodyPr lIns="0" tIns="0" rIns="0" bIns="0">
            <a:spAutoFit/>
          </a:bodyPr>
          <a:lstStyle/>
          <a:p>
            <a:pPr>
              <a:lnSpc>
                <a:spcPct val="80000"/>
              </a:lnSpc>
              <a:defRPr/>
            </a:pPr>
            <a:r>
              <a:rPr lang="en-US" sz="1100" b="1" dirty="0">
                <a:solidFill>
                  <a:schemeClr val="accent4"/>
                </a:solidFill>
                <a:latin typeface="Avenir Book"/>
                <a:cs typeface="Arial" panose="020B0604020202020204" pitchFamily="34" charset="0"/>
              </a:rPr>
              <a:t>$23 MILLION </a:t>
            </a:r>
            <a:r>
              <a:rPr lang="en-US" sz="1100" b="1" dirty="0">
                <a:solidFill>
                  <a:schemeClr val="tx1">
                    <a:lumMod val="65000"/>
                    <a:lumOff val="35000"/>
                  </a:schemeClr>
                </a:solidFill>
                <a:latin typeface="Avenir Book"/>
                <a:cs typeface="Arial" panose="020B0604020202020204" pitchFamily="34" charset="0"/>
              </a:rPr>
              <a:t>IN</a:t>
            </a:r>
            <a:r>
              <a:rPr lang="en-US" sz="1100" b="1" dirty="0">
                <a:latin typeface="Avenir Book"/>
                <a:cs typeface="Arial" panose="020B0604020202020204" pitchFamily="34" charset="0"/>
              </a:rPr>
              <a:t> </a:t>
            </a:r>
            <a:r>
              <a:rPr lang="en-US" sz="1100" b="1" dirty="0">
                <a:solidFill>
                  <a:schemeClr val="accent4"/>
                </a:solidFill>
                <a:latin typeface="Avenir Book"/>
                <a:cs typeface="Arial" panose="020B0604020202020204" pitchFamily="34" charset="0"/>
              </a:rPr>
              <a:t>ANNUAL</a:t>
            </a:r>
            <a:r>
              <a:rPr lang="en-US" sz="1100" b="1" dirty="0">
                <a:solidFill>
                  <a:schemeClr val="accent1"/>
                </a:solidFill>
                <a:latin typeface="Avenir Book"/>
                <a:cs typeface="Arial" panose="020B0604020202020204" pitchFamily="34" charset="0"/>
              </a:rPr>
              <a:t> </a:t>
            </a:r>
            <a:r>
              <a:rPr lang="en-US" sz="1100" b="1" dirty="0">
                <a:solidFill>
                  <a:schemeClr val="tx1">
                    <a:lumMod val="65000"/>
                    <a:lumOff val="35000"/>
                  </a:schemeClr>
                </a:solidFill>
                <a:latin typeface="Avenir Book"/>
                <a:cs typeface="Arial" panose="020B0604020202020204" pitchFamily="34" charset="0"/>
              </a:rPr>
              <a:t>SAVINGS IMPLEMENTED TO DATE FOR NYC</a:t>
            </a:r>
          </a:p>
        </p:txBody>
      </p:sp>
      <p:sp>
        <p:nvSpPr>
          <p:cNvPr id="30" name="Rectangle 29"/>
          <p:cNvSpPr/>
          <p:nvPr/>
        </p:nvSpPr>
        <p:spPr>
          <a:xfrm>
            <a:off x="2704857" y="4375571"/>
            <a:ext cx="1847850" cy="37623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Avenir Book"/>
              </a:rPr>
              <a:t>Milwaukee</a:t>
            </a:r>
            <a:r>
              <a:rPr lang="en-US" b="1" dirty="0" smtClean="0"/>
              <a:t> </a:t>
            </a:r>
            <a:endParaRPr lang="en-US" b="1" dirty="0"/>
          </a:p>
        </p:txBody>
      </p:sp>
      <p:sp>
        <p:nvSpPr>
          <p:cNvPr id="31" name="Rectangle 30"/>
          <p:cNvSpPr/>
          <p:nvPr/>
        </p:nvSpPr>
        <p:spPr>
          <a:xfrm>
            <a:off x="4619381" y="4383190"/>
            <a:ext cx="1847850" cy="376239"/>
          </a:xfrm>
          <a:prstGeom prst="rect">
            <a:avLst/>
          </a:prstGeom>
          <a:solidFill>
            <a:schemeClr val="bg2">
              <a:lumMod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Avenir Book"/>
              </a:rPr>
              <a:t>Buffalo</a:t>
            </a:r>
            <a:endParaRPr lang="en-US" b="1" dirty="0">
              <a:latin typeface="Avenir Book"/>
            </a:endParaRPr>
          </a:p>
        </p:txBody>
      </p:sp>
      <p:sp>
        <p:nvSpPr>
          <p:cNvPr id="32" name="Rectangle 31"/>
          <p:cNvSpPr/>
          <p:nvPr/>
        </p:nvSpPr>
        <p:spPr>
          <a:xfrm>
            <a:off x="6540257" y="4377951"/>
            <a:ext cx="1847850" cy="376239"/>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Avenir Book"/>
              </a:rPr>
              <a:t>New York City</a:t>
            </a:r>
            <a:endParaRPr lang="en-US" b="1" dirty="0">
              <a:latin typeface="Avenir Book"/>
            </a:endParaRPr>
          </a:p>
        </p:txBody>
      </p:sp>
      <p:sp>
        <p:nvSpPr>
          <p:cNvPr id="33" name="Rectangle 32"/>
          <p:cNvSpPr/>
          <p:nvPr/>
        </p:nvSpPr>
        <p:spPr>
          <a:xfrm>
            <a:off x="787950" y="4383190"/>
            <a:ext cx="1847850" cy="37623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Avenir Book"/>
              </a:rPr>
              <a:t>Rialto, Calif.</a:t>
            </a:r>
            <a:endParaRPr lang="en-US" b="1" dirty="0">
              <a:latin typeface="Avenir Book"/>
            </a:endParaRPr>
          </a:p>
        </p:txBody>
      </p:sp>
      <p:sp>
        <p:nvSpPr>
          <p:cNvPr id="6" name="Slide Number Placeholder 5"/>
          <p:cNvSpPr>
            <a:spLocks noGrp="1"/>
          </p:cNvSpPr>
          <p:nvPr>
            <p:ph type="sldNum" sz="quarter" idx="4"/>
          </p:nvPr>
        </p:nvSpPr>
        <p:spPr/>
        <p:txBody>
          <a:bodyPr/>
          <a:lstStyle/>
          <a:p>
            <a:fld id="{B176D8CF-CB63-3F46-849E-14D1C99437C2}" type="slidenum">
              <a:rPr lang="fr-FR" smtClean="0"/>
              <a:pPr/>
              <a:t>40</a:t>
            </a:fld>
            <a:endParaRPr lang="fr-FR" dirty="0"/>
          </a:p>
        </p:txBody>
      </p:sp>
      <p:pic>
        <p:nvPicPr>
          <p:cNvPr id="34" name="Picture 3" descr="C:\Users\griffet.anne\Desktop\veolia2.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429285" y="376968"/>
            <a:ext cx="3269943" cy="11887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11880" y="1042468"/>
            <a:ext cx="5935935" cy="523220"/>
          </a:xfrm>
          <a:prstGeom prst="rect">
            <a:avLst/>
          </a:prstGeom>
          <a:noFill/>
        </p:spPr>
        <p:txBody>
          <a:bodyPr wrap="square" rtlCol="0">
            <a:spAutoFit/>
          </a:bodyPr>
          <a:lstStyle/>
          <a:p>
            <a:pPr algn="ctr"/>
            <a:r>
              <a:rPr lang="en-US" sz="2800" b="1" dirty="0" smtClean="0">
                <a:latin typeface="Avenir Heavy"/>
              </a:rPr>
              <a:t>Spectrum of Risk Sharing</a:t>
            </a:r>
            <a:endParaRPr lang="en-US" sz="2800" b="1" dirty="0">
              <a:latin typeface="Avenir Heavy"/>
            </a:endParaRPr>
          </a:p>
        </p:txBody>
      </p:sp>
    </p:spTree>
    <p:extLst>
      <p:ext uri="{BB962C8B-B14F-4D97-AF65-F5344CB8AC3E}">
        <p14:creationId xmlns:p14="http://schemas.microsoft.com/office/powerpoint/2010/main" val="3103722603"/>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349250" y="1561175"/>
            <a:ext cx="6273800" cy="3050021"/>
          </a:xfrm>
        </p:spPr>
        <p:txBody>
          <a:bodyPr>
            <a:normAutofit fontScale="62500" lnSpcReduction="20000"/>
          </a:bodyPr>
          <a:lstStyle/>
          <a:p>
            <a:pPr>
              <a:spcBef>
                <a:spcPts val="1200"/>
              </a:spcBef>
              <a:buClrTx/>
              <a:buFont typeface="Courier New" panose="02070309020205020404" pitchFamily="49" charset="0"/>
              <a:buChar char="o"/>
            </a:pPr>
            <a:r>
              <a:rPr lang="en-US" sz="2200" b="1" dirty="0" smtClean="0">
                <a:solidFill>
                  <a:schemeClr val="tx2"/>
                </a:solidFill>
              </a:rPr>
              <a:t>Design Build Finance Operate Maintain Contract </a:t>
            </a:r>
            <a:r>
              <a:rPr lang="en-US" sz="2200" b="1" dirty="0" smtClean="0"/>
              <a:t/>
            </a:r>
            <a:br>
              <a:rPr lang="en-US" sz="2200" b="1" dirty="0" smtClean="0"/>
            </a:br>
            <a:r>
              <a:rPr lang="en-US" sz="2200" dirty="0" smtClean="0"/>
              <a:t>2.5 MGD Treatment Plant and 27 Miles of collection systems </a:t>
            </a:r>
            <a:endParaRPr lang="en-US" sz="2200" b="1" dirty="0" smtClean="0"/>
          </a:p>
          <a:p>
            <a:pPr>
              <a:spcBef>
                <a:spcPts val="1200"/>
              </a:spcBef>
              <a:buClrTx/>
              <a:buFont typeface="Courier New" panose="02070309020205020404" pitchFamily="49" charset="0"/>
              <a:buChar char="o"/>
            </a:pPr>
            <a:r>
              <a:rPr lang="en-US" sz="2200" b="1" dirty="0" smtClean="0">
                <a:solidFill>
                  <a:schemeClr val="tx2"/>
                </a:solidFill>
              </a:rPr>
              <a:t>California Gov. Code Section 5956.1: </a:t>
            </a:r>
            <a:r>
              <a:rPr lang="en-US" sz="2200" dirty="0" smtClean="0"/>
              <a:t>Procured through a </a:t>
            </a:r>
            <a:br>
              <a:rPr lang="en-US" sz="2200" dirty="0" smtClean="0"/>
            </a:br>
            <a:r>
              <a:rPr lang="en-US" sz="2200" dirty="0" smtClean="0"/>
              <a:t>competitive solicitation</a:t>
            </a:r>
          </a:p>
          <a:p>
            <a:pPr>
              <a:spcBef>
                <a:spcPts val="1200"/>
              </a:spcBef>
              <a:buClrTx/>
              <a:buFont typeface="Courier New" panose="02070309020205020404" pitchFamily="49" charset="0"/>
              <a:buChar char="o"/>
            </a:pPr>
            <a:r>
              <a:rPr lang="en-US" sz="2200" b="1" dirty="0" smtClean="0">
                <a:solidFill>
                  <a:schemeClr val="tx2"/>
                </a:solidFill>
              </a:rPr>
              <a:t>IRS qualified agreement: </a:t>
            </a:r>
            <a:r>
              <a:rPr lang="en-US" sz="2200" dirty="0" smtClean="0"/>
              <a:t>Intended to comply with Treasury Regulations and Private Activity Limitations (Rev. Proc. 97-13)</a:t>
            </a:r>
            <a:endParaRPr lang="en-US" sz="2200" b="1" dirty="0" smtClean="0"/>
          </a:p>
          <a:p>
            <a:pPr>
              <a:spcBef>
                <a:spcPts val="1200"/>
              </a:spcBef>
              <a:buClrTx/>
              <a:buFont typeface="Courier New" panose="02070309020205020404" pitchFamily="49" charset="0"/>
              <a:buChar char="o"/>
            </a:pPr>
            <a:r>
              <a:rPr lang="en-US" sz="2200" b="1" dirty="0" smtClean="0">
                <a:solidFill>
                  <a:schemeClr val="tx2"/>
                </a:solidFill>
              </a:rPr>
              <a:t>$</a:t>
            </a:r>
            <a:r>
              <a:rPr lang="en-US" sz="2200" b="1" dirty="0">
                <a:solidFill>
                  <a:schemeClr val="tx2"/>
                </a:solidFill>
              </a:rPr>
              <a:t>6</a:t>
            </a:r>
            <a:r>
              <a:rPr lang="en-US" sz="2200" b="1" dirty="0" smtClean="0">
                <a:solidFill>
                  <a:schemeClr val="tx2"/>
                </a:solidFill>
              </a:rPr>
              <a:t>M in Construction Financing</a:t>
            </a:r>
          </a:p>
          <a:p>
            <a:pPr>
              <a:spcBef>
                <a:spcPts val="1200"/>
              </a:spcBef>
              <a:buClrTx/>
              <a:buFont typeface="Courier New" panose="02070309020205020404" pitchFamily="49" charset="0"/>
              <a:buChar char="o"/>
            </a:pPr>
            <a:r>
              <a:rPr lang="en-US" sz="2200" b="1" dirty="0" smtClean="0">
                <a:solidFill>
                  <a:schemeClr val="tx2"/>
                </a:solidFill>
              </a:rPr>
              <a:t>Flexibility:  </a:t>
            </a:r>
            <a:r>
              <a:rPr lang="en-US" sz="2200" dirty="0" smtClean="0"/>
              <a:t>Designed to accommodate changes in scope, law and municipal financing </a:t>
            </a:r>
            <a:br>
              <a:rPr lang="en-US" sz="2200" dirty="0" smtClean="0"/>
            </a:br>
            <a:endParaRPr lang="en-US" sz="2200" dirty="0" smtClean="0"/>
          </a:p>
          <a:p>
            <a:pPr>
              <a:buClrTx/>
              <a:buFont typeface="Courier New" panose="02070309020205020404" pitchFamily="49" charset="0"/>
              <a:buChar char="o"/>
            </a:pPr>
            <a:r>
              <a:rPr lang="en-US" sz="2200" b="1" dirty="0">
                <a:solidFill>
                  <a:schemeClr val="tx2"/>
                </a:solidFill>
              </a:rPr>
              <a:t>Guaranteed P</a:t>
            </a:r>
            <a:r>
              <a:rPr lang="en-US" sz="2200" b="1" dirty="0" smtClean="0">
                <a:solidFill>
                  <a:schemeClr val="tx2"/>
                </a:solidFill>
              </a:rPr>
              <a:t>erformance</a:t>
            </a:r>
            <a:r>
              <a:rPr lang="en-US" sz="2200" dirty="0" smtClean="0"/>
              <a:t/>
            </a:r>
            <a:br>
              <a:rPr lang="en-US" sz="2200" dirty="0" smtClean="0"/>
            </a:br>
            <a:endParaRPr lang="en-US" sz="2200" dirty="0" smtClean="0"/>
          </a:p>
          <a:p>
            <a:pPr>
              <a:buClrTx/>
              <a:buFont typeface="Courier New" panose="02070309020205020404" pitchFamily="49" charset="0"/>
              <a:buChar char="o"/>
            </a:pPr>
            <a:r>
              <a:rPr lang="en-US" sz="2200" b="1" dirty="0">
                <a:solidFill>
                  <a:schemeClr val="tx2"/>
                </a:solidFill>
              </a:rPr>
              <a:t>35 Year Term</a:t>
            </a:r>
            <a:endParaRPr lang="en-US" sz="2200" dirty="0">
              <a:solidFill>
                <a:schemeClr val="tx2"/>
              </a:solidFill>
            </a:endParaRPr>
          </a:p>
          <a:p>
            <a:pPr marL="0" indent="0">
              <a:buNone/>
            </a:pPr>
            <a:endParaRPr lang="en-US" dirty="0" smtClean="0">
              <a:solidFill>
                <a:schemeClr val="tx2"/>
              </a:solidFill>
            </a:endParaRPr>
          </a:p>
          <a:p>
            <a:pPr>
              <a:spcBef>
                <a:spcPts val="1200"/>
              </a:spcBef>
            </a:pPr>
            <a:endParaRPr lang="en-US" b="1" dirty="0" smtClean="0">
              <a:solidFill>
                <a:schemeClr val="tx2"/>
              </a:solidFill>
            </a:endParaRPr>
          </a:p>
          <a:p>
            <a:pPr>
              <a:spcBef>
                <a:spcPts val="1200"/>
              </a:spcBef>
            </a:pPr>
            <a:endParaRPr lang="en-US" b="1" dirty="0" smtClean="0">
              <a:solidFill>
                <a:schemeClr val="tx2"/>
              </a:solidFill>
            </a:endParaRPr>
          </a:p>
          <a:p>
            <a:pPr>
              <a:spcBef>
                <a:spcPts val="1200"/>
              </a:spcBef>
            </a:pPr>
            <a:endParaRPr lang="en-US" dirty="0"/>
          </a:p>
        </p:txBody>
      </p:sp>
      <p:sp>
        <p:nvSpPr>
          <p:cNvPr id="4" name="Title 3"/>
          <p:cNvSpPr>
            <a:spLocks noGrp="1"/>
          </p:cNvSpPr>
          <p:nvPr>
            <p:ph type="title"/>
          </p:nvPr>
        </p:nvSpPr>
        <p:spPr/>
        <p:txBody>
          <a:bodyPr>
            <a:normAutofit/>
          </a:bodyPr>
          <a:lstStyle/>
          <a:p>
            <a:r>
              <a:rPr lang="en-US" sz="2800" b="1" dirty="0">
                <a:solidFill>
                  <a:schemeClr val="bg1"/>
                </a:solidFill>
              </a:rPr>
              <a:t>Case Study: </a:t>
            </a:r>
            <a:r>
              <a:rPr lang="en-US" sz="2800" b="1" dirty="0" smtClean="0">
                <a:solidFill>
                  <a:schemeClr val="bg1"/>
                </a:solidFill>
              </a:rPr>
              <a:t>Arvin, California</a:t>
            </a:r>
            <a:endParaRPr lang="en-US" sz="2800" b="1" dirty="0">
              <a:solidFill>
                <a:schemeClr val="bg1"/>
              </a:solidFill>
            </a:endParaRPr>
          </a:p>
        </p:txBody>
      </p:sp>
      <p:sp>
        <p:nvSpPr>
          <p:cNvPr id="2" name="Slide Number Placeholder 1"/>
          <p:cNvSpPr>
            <a:spLocks noGrp="1"/>
          </p:cNvSpPr>
          <p:nvPr>
            <p:ph type="sldNum" sz="quarter" idx="4"/>
          </p:nvPr>
        </p:nvSpPr>
        <p:spPr/>
        <p:txBody>
          <a:bodyPr/>
          <a:lstStyle/>
          <a:p>
            <a:fld id="{3DE23058-A073-41DB-982E-39BF50AC1F1C}" type="slidenum">
              <a:rPr lang="en-US" smtClean="0"/>
              <a:t>41</a:t>
            </a:fld>
            <a:endParaRPr lang="en-US"/>
          </a:p>
        </p:txBody>
      </p:sp>
      <p:pic>
        <p:nvPicPr>
          <p:cNvPr id="13" name="Picture 3" descr="C:\Users\griffet.anne\Desktop\veolia2.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65342" y="1417147"/>
            <a:ext cx="3269943" cy="11887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9739" y="3689350"/>
            <a:ext cx="5561011" cy="1843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058150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609600" y="1730376"/>
            <a:ext cx="4881473" cy="3655348"/>
          </a:xfrm>
        </p:spPr>
        <p:txBody>
          <a:bodyPr>
            <a:normAutofit fontScale="92500" lnSpcReduction="10000"/>
          </a:bodyPr>
          <a:lstStyle/>
          <a:p>
            <a:pPr>
              <a:spcBef>
                <a:spcPts val="1200"/>
              </a:spcBef>
            </a:pPr>
            <a:r>
              <a:rPr lang="en-US" b="1" dirty="0">
                <a:solidFill>
                  <a:schemeClr val="tx2"/>
                </a:solidFill>
              </a:rPr>
              <a:t>30-year partnership </a:t>
            </a:r>
            <a:r>
              <a:rPr lang="en-US" dirty="0"/>
              <a:t>committed to the performance, safety, customer and community satisfaction</a:t>
            </a:r>
          </a:p>
          <a:p>
            <a:pPr>
              <a:spcBef>
                <a:spcPts val="1200"/>
              </a:spcBef>
            </a:pPr>
            <a:r>
              <a:rPr lang="en-US" b="1" dirty="0" smtClean="0">
                <a:solidFill>
                  <a:schemeClr val="tx2"/>
                </a:solidFill>
              </a:rPr>
              <a:t>$</a:t>
            </a:r>
            <a:r>
              <a:rPr lang="en-US" b="1" dirty="0">
                <a:solidFill>
                  <a:schemeClr val="tx2"/>
                </a:solidFill>
              </a:rPr>
              <a:t>35M in upfront to the city </a:t>
            </a:r>
            <a:r>
              <a:rPr lang="en-US" dirty="0"/>
              <a:t>for development investment, reserve</a:t>
            </a:r>
          </a:p>
          <a:p>
            <a:pPr>
              <a:spcBef>
                <a:spcPts val="1200"/>
              </a:spcBef>
            </a:pPr>
            <a:r>
              <a:rPr lang="en-US" b="1" dirty="0" smtClean="0">
                <a:solidFill>
                  <a:schemeClr val="tx2"/>
                </a:solidFill>
              </a:rPr>
              <a:t>$</a:t>
            </a:r>
            <a:r>
              <a:rPr lang="en-US" b="1" dirty="0">
                <a:solidFill>
                  <a:schemeClr val="tx2"/>
                </a:solidFill>
              </a:rPr>
              <a:t>41M in funding</a:t>
            </a:r>
            <a:r>
              <a:rPr lang="en-US" dirty="0">
                <a:solidFill>
                  <a:schemeClr val="tx2"/>
                </a:solidFill>
              </a:rPr>
              <a:t> </a:t>
            </a:r>
            <a:r>
              <a:rPr lang="en-US" dirty="0"/>
              <a:t>for water and wastewater system improvements and associated jobs</a:t>
            </a:r>
          </a:p>
          <a:p>
            <a:pPr>
              <a:spcBef>
                <a:spcPts val="1200"/>
              </a:spcBef>
            </a:pPr>
            <a:r>
              <a:rPr lang="en-US" b="1" dirty="0" smtClean="0">
                <a:solidFill>
                  <a:schemeClr val="tx2"/>
                </a:solidFill>
              </a:rPr>
              <a:t>$</a:t>
            </a:r>
            <a:r>
              <a:rPr lang="en-US" b="1" dirty="0">
                <a:solidFill>
                  <a:schemeClr val="tx2"/>
                </a:solidFill>
              </a:rPr>
              <a:t>2M annual utility lease payments </a:t>
            </a:r>
            <a:r>
              <a:rPr lang="en-US" dirty="0"/>
              <a:t>to the city</a:t>
            </a:r>
          </a:p>
          <a:p>
            <a:pPr>
              <a:spcBef>
                <a:spcPts val="1200"/>
              </a:spcBef>
            </a:pPr>
            <a:r>
              <a:rPr lang="en-US" b="1" dirty="0" smtClean="0">
                <a:solidFill>
                  <a:schemeClr val="tx2"/>
                </a:solidFill>
              </a:rPr>
              <a:t>All </a:t>
            </a:r>
            <a:r>
              <a:rPr lang="en-US" b="1" dirty="0">
                <a:solidFill>
                  <a:schemeClr val="tx2"/>
                </a:solidFill>
              </a:rPr>
              <a:t>existing city employees </a:t>
            </a:r>
            <a:r>
              <a:rPr lang="en-US" dirty="0"/>
              <a:t>have remained employed</a:t>
            </a:r>
          </a:p>
          <a:p>
            <a:pPr>
              <a:spcBef>
                <a:spcPts val="1200"/>
              </a:spcBef>
            </a:pPr>
            <a:r>
              <a:rPr lang="en-US" b="1" dirty="0" smtClean="0">
                <a:solidFill>
                  <a:schemeClr val="tx2"/>
                </a:solidFill>
              </a:rPr>
              <a:t>445 </a:t>
            </a:r>
            <a:r>
              <a:rPr lang="en-US" b="1" dirty="0">
                <a:solidFill>
                  <a:schemeClr val="tx2"/>
                </a:solidFill>
              </a:rPr>
              <a:t>construction jobs </a:t>
            </a:r>
            <a:r>
              <a:rPr lang="en-US" dirty="0"/>
              <a:t>generated from new </a:t>
            </a:r>
            <a:r>
              <a:rPr lang="en-US" dirty="0" smtClean="0"/>
              <a:t>projects</a:t>
            </a:r>
            <a:endParaRPr lang="en-US" dirty="0"/>
          </a:p>
        </p:txBody>
      </p:sp>
      <p:sp>
        <p:nvSpPr>
          <p:cNvPr id="4" name="Title 3"/>
          <p:cNvSpPr>
            <a:spLocks noGrp="1"/>
          </p:cNvSpPr>
          <p:nvPr>
            <p:ph type="title"/>
          </p:nvPr>
        </p:nvSpPr>
        <p:spPr/>
        <p:txBody>
          <a:bodyPr>
            <a:normAutofit/>
          </a:bodyPr>
          <a:lstStyle/>
          <a:p>
            <a:r>
              <a:rPr lang="en-US" sz="2800" b="1" dirty="0">
                <a:solidFill>
                  <a:schemeClr val="bg1"/>
                </a:solidFill>
              </a:rPr>
              <a:t>Case Study: Rialto, </a:t>
            </a:r>
            <a:r>
              <a:rPr lang="en-US" sz="2800" b="1" dirty="0" smtClean="0">
                <a:solidFill>
                  <a:schemeClr val="bg1"/>
                </a:solidFill>
              </a:rPr>
              <a:t>California Concession</a:t>
            </a:r>
            <a:endParaRPr lang="en-US" sz="2800" b="1" dirty="0">
              <a:solidFill>
                <a:schemeClr val="bg1"/>
              </a:solidFill>
            </a:endParaRPr>
          </a:p>
        </p:txBody>
      </p:sp>
      <p:sp>
        <p:nvSpPr>
          <p:cNvPr id="2" name="Slide Number Placeholder 1"/>
          <p:cNvSpPr>
            <a:spLocks noGrp="1"/>
          </p:cNvSpPr>
          <p:nvPr>
            <p:ph type="sldNum" sz="quarter" idx="4"/>
          </p:nvPr>
        </p:nvSpPr>
        <p:spPr/>
        <p:txBody>
          <a:bodyPr/>
          <a:lstStyle/>
          <a:p>
            <a:fld id="{3DE23058-A073-41DB-982E-39BF50AC1F1C}" type="slidenum">
              <a:rPr lang="en-US" smtClean="0"/>
              <a:t>42</a:t>
            </a:fld>
            <a:endParaRPr lang="en-US"/>
          </a:p>
        </p:txBody>
      </p:sp>
      <p:pic>
        <p:nvPicPr>
          <p:cNvPr id="1026" name="Picture 2" descr="http://upload.wikimedia.org/wikipedia/en/2/29/City_of_Rialto_Seal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8933" y="1730376"/>
            <a:ext cx="1331876" cy="133187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5467009" y="3329206"/>
            <a:ext cx="3195727" cy="1936140"/>
            <a:chOff x="5491073" y="3613455"/>
            <a:chExt cx="3195727" cy="1936140"/>
          </a:xfrm>
        </p:grpSpPr>
        <p:sp>
          <p:nvSpPr>
            <p:cNvPr id="19" name="TextBox 18"/>
            <p:cNvSpPr txBox="1"/>
            <p:nvPr/>
          </p:nvSpPr>
          <p:spPr>
            <a:xfrm>
              <a:off x="5491073" y="3685647"/>
              <a:ext cx="3195727" cy="1815882"/>
            </a:xfrm>
            <a:prstGeom prst="rect">
              <a:avLst/>
            </a:prstGeom>
            <a:noFill/>
            <a:ln>
              <a:noFill/>
            </a:ln>
            <a:effectLst>
              <a:innerShdw blurRad="114300">
                <a:prstClr val="black"/>
              </a:innerShdw>
            </a:effectLst>
          </p:spPr>
          <p:txBody>
            <a:bodyPr wrap="square" rtlCol="0">
              <a:spAutoFit/>
            </a:bodyPr>
            <a:lstStyle/>
            <a:p>
              <a:pPr algn="ctr"/>
              <a:r>
                <a:rPr lang="en-US" sz="1400" b="1" i="1" dirty="0" smtClean="0">
                  <a:solidFill>
                    <a:schemeClr val="tx1">
                      <a:lumMod val="65000"/>
                      <a:lumOff val="35000"/>
                    </a:schemeClr>
                  </a:solidFill>
                  <a:latin typeface="Avenir Book"/>
                  <a:cs typeface="Arial" panose="020B0604020202020204" pitchFamily="34" charset="0"/>
                </a:rPr>
                <a:t>“The partnership </a:t>
              </a:r>
              <a:r>
                <a:rPr lang="en-US" sz="1400" b="1" i="1" dirty="0">
                  <a:solidFill>
                    <a:schemeClr val="tx1">
                      <a:lumMod val="65000"/>
                      <a:lumOff val="35000"/>
                    </a:schemeClr>
                  </a:solidFill>
                  <a:latin typeface="Avenir Book"/>
                  <a:cs typeface="Arial" panose="020B0604020202020204" pitchFamily="34" charset="0"/>
                </a:rPr>
                <a:t>ensures that the city's water and wastewater infrastructure is upgraded and run in the most cost-efficient manner, while also laying the groundwork for new economic </a:t>
              </a:r>
              <a:r>
                <a:rPr lang="en-US" sz="1400" b="1" i="1" dirty="0" smtClean="0">
                  <a:solidFill>
                    <a:schemeClr val="tx1">
                      <a:lumMod val="65000"/>
                      <a:lumOff val="35000"/>
                    </a:schemeClr>
                  </a:solidFill>
                  <a:latin typeface="Avenir Book"/>
                  <a:cs typeface="Arial" panose="020B0604020202020204" pitchFamily="34" charset="0"/>
                </a:rPr>
                <a:t>development.”</a:t>
              </a:r>
            </a:p>
            <a:p>
              <a:pPr algn="ctr"/>
              <a:endParaRPr lang="en-US" sz="1400" i="1" dirty="0" smtClean="0">
                <a:solidFill>
                  <a:schemeClr val="tx1">
                    <a:lumMod val="65000"/>
                    <a:lumOff val="35000"/>
                  </a:schemeClr>
                </a:solidFill>
                <a:latin typeface="Avenir Book"/>
                <a:cs typeface="Arial" panose="020B0604020202020204" pitchFamily="34" charset="0"/>
              </a:endParaRPr>
            </a:p>
            <a:p>
              <a:pPr algn="ctr"/>
              <a:r>
                <a:rPr lang="en-US" sz="1200" dirty="0" smtClean="0">
                  <a:solidFill>
                    <a:schemeClr val="tx2"/>
                  </a:solidFill>
                  <a:latin typeface="Avenir Book"/>
                  <a:cs typeface="Arial" panose="020B0604020202020204" pitchFamily="34" charset="0"/>
                </a:rPr>
                <a:t>Mike </a:t>
              </a:r>
              <a:r>
                <a:rPr lang="en-US" sz="1200" dirty="0">
                  <a:solidFill>
                    <a:schemeClr val="tx2"/>
                  </a:solidFill>
                  <a:latin typeface="Avenir Book"/>
                  <a:cs typeface="Arial" panose="020B0604020202020204" pitchFamily="34" charset="0"/>
                </a:rPr>
                <a:t>Story </a:t>
              </a:r>
              <a:r>
                <a:rPr lang="en-US" sz="1200" dirty="0" smtClean="0">
                  <a:solidFill>
                    <a:schemeClr val="tx2"/>
                  </a:solidFill>
                  <a:latin typeface="Avenir Book"/>
                  <a:cs typeface="Arial" panose="020B0604020202020204" pitchFamily="34" charset="0"/>
                </a:rPr>
                <a:t>, </a:t>
              </a:r>
              <a:r>
                <a:rPr lang="en-US" sz="1200" dirty="0">
                  <a:solidFill>
                    <a:schemeClr val="tx2"/>
                  </a:solidFill>
                  <a:latin typeface="Avenir Book"/>
                  <a:cs typeface="Arial" panose="020B0604020202020204" pitchFamily="34" charset="0"/>
                </a:rPr>
                <a:t>Rialto City </a:t>
              </a:r>
              <a:r>
                <a:rPr lang="en-US" sz="1200" dirty="0" smtClean="0">
                  <a:solidFill>
                    <a:schemeClr val="tx2"/>
                  </a:solidFill>
                  <a:latin typeface="Avenir Book"/>
                  <a:cs typeface="Arial" panose="020B0604020202020204" pitchFamily="34" charset="0"/>
                </a:rPr>
                <a:t>Administrator </a:t>
              </a:r>
              <a:endParaRPr lang="en-US" sz="1200" dirty="0">
                <a:solidFill>
                  <a:schemeClr val="tx2"/>
                </a:solidFill>
                <a:latin typeface="Avenir Book"/>
                <a:cs typeface="Arial" panose="020B0604020202020204" pitchFamily="34" charset="0"/>
              </a:endParaRPr>
            </a:p>
          </p:txBody>
        </p:sp>
        <p:cxnSp>
          <p:nvCxnSpPr>
            <p:cNvPr id="8" name="Straight Connector 7"/>
            <p:cNvCxnSpPr/>
            <p:nvPr/>
          </p:nvCxnSpPr>
          <p:spPr>
            <a:xfrm>
              <a:off x="5611393" y="3613455"/>
              <a:ext cx="2975672"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11113" y="5549595"/>
              <a:ext cx="2975952"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grpSp>
      <p:pic>
        <p:nvPicPr>
          <p:cNvPr id="13" name="Picture 3" descr="C:\Users\griffet.anne\Desktop\veolia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32967" y="5385724"/>
            <a:ext cx="2263807"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019738"/>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solidFill>
                  <a:schemeClr val="bg1"/>
                </a:solidFill>
                <a:cs typeface="Arial" panose="020B0604020202020204" pitchFamily="34" charset="0"/>
              </a:rPr>
              <a:t>Higher Ed - Concession Structure</a:t>
            </a:r>
            <a:endParaRPr lang="en-US" sz="2800" b="1" dirty="0">
              <a:solidFill>
                <a:schemeClr val="bg1"/>
              </a:solidFill>
              <a:cs typeface="Arial" panose="020B0604020202020204" pitchFamily="34" charset="0"/>
            </a:endParaRPr>
          </a:p>
        </p:txBody>
      </p:sp>
      <p:sp>
        <p:nvSpPr>
          <p:cNvPr id="11" name="Slide Number Placeholder 10"/>
          <p:cNvSpPr>
            <a:spLocks noGrp="1"/>
          </p:cNvSpPr>
          <p:nvPr>
            <p:ph type="sldNum" sz="quarter" idx="4"/>
          </p:nvPr>
        </p:nvSpPr>
        <p:spPr/>
        <p:txBody>
          <a:bodyPr/>
          <a:lstStyle/>
          <a:p>
            <a:fld id="{B564289A-934A-4168-855F-6F7951709596}" type="slidenum">
              <a:rPr lang="en-US" smtClean="0"/>
              <a:t>43</a:t>
            </a:fld>
            <a:endParaRPr lang="en-US"/>
          </a:p>
        </p:txBody>
      </p:sp>
      <p:sp>
        <p:nvSpPr>
          <p:cNvPr id="3" name="TextBox 2"/>
          <p:cNvSpPr txBox="1"/>
          <p:nvPr/>
        </p:nvSpPr>
        <p:spPr>
          <a:xfrm>
            <a:off x="3632495" y="1957152"/>
            <a:ext cx="2082621" cy="538609"/>
          </a:xfrm>
          <a:prstGeom prst="rect">
            <a:avLst/>
          </a:prstGeom>
          <a:noFill/>
          <a:ln>
            <a:solidFill>
              <a:schemeClr val="tx2"/>
            </a:solidFill>
          </a:ln>
        </p:spPr>
        <p:txBody>
          <a:bodyPr wrap="none" rtlCol="0">
            <a:spAutoFit/>
          </a:bodyPr>
          <a:lstStyle/>
          <a:p>
            <a:pPr algn="ctr"/>
            <a:r>
              <a:rPr lang="en-US" dirty="0" smtClean="0">
                <a:latin typeface="Avenir Book"/>
                <a:cs typeface="Arial" panose="020B0604020202020204" pitchFamily="34" charset="0"/>
              </a:rPr>
              <a:t>Fiat Lux University</a:t>
            </a:r>
          </a:p>
          <a:p>
            <a:pPr algn="ctr"/>
            <a:r>
              <a:rPr lang="en-US" sz="1100" dirty="0" smtClean="0">
                <a:solidFill>
                  <a:schemeClr val="tx1">
                    <a:lumMod val="65000"/>
                    <a:lumOff val="35000"/>
                  </a:schemeClr>
                </a:solidFill>
                <a:latin typeface="Avenir Book"/>
                <a:cs typeface="Arial" panose="020B0604020202020204" pitchFamily="34" charset="0"/>
              </a:rPr>
              <a:t>System Owner</a:t>
            </a:r>
          </a:p>
        </p:txBody>
      </p:sp>
      <p:sp>
        <p:nvSpPr>
          <p:cNvPr id="4" name="TextBox 3"/>
          <p:cNvSpPr txBox="1"/>
          <p:nvPr/>
        </p:nvSpPr>
        <p:spPr>
          <a:xfrm>
            <a:off x="3940271" y="3425565"/>
            <a:ext cx="1774845" cy="646331"/>
          </a:xfrm>
          <a:prstGeom prst="rect">
            <a:avLst/>
          </a:prstGeom>
          <a:noFill/>
          <a:ln>
            <a:solidFill>
              <a:schemeClr val="tx2"/>
            </a:solidFill>
          </a:ln>
        </p:spPr>
        <p:txBody>
          <a:bodyPr wrap="none" rtlCol="0">
            <a:spAutoFit/>
          </a:bodyPr>
          <a:lstStyle/>
          <a:p>
            <a:pPr algn="ctr"/>
            <a:r>
              <a:rPr lang="en-US" dirty="0" smtClean="0">
                <a:latin typeface="Avenir Book"/>
                <a:cs typeface="Arial" panose="020B0604020202020204" pitchFamily="34" charset="0"/>
              </a:rPr>
              <a:t>New Utility</a:t>
            </a:r>
          </a:p>
          <a:p>
            <a:r>
              <a:rPr lang="en-US" dirty="0" smtClean="0">
                <a:latin typeface="Avenir Book"/>
                <a:cs typeface="Arial" panose="020B0604020202020204" pitchFamily="34" charset="0"/>
              </a:rPr>
              <a:t>Concessionaire</a:t>
            </a:r>
          </a:p>
        </p:txBody>
      </p:sp>
      <p:sp>
        <p:nvSpPr>
          <p:cNvPr id="5" name="TextBox 4"/>
          <p:cNvSpPr txBox="1"/>
          <p:nvPr/>
        </p:nvSpPr>
        <p:spPr>
          <a:xfrm>
            <a:off x="6738428" y="3120022"/>
            <a:ext cx="2334293" cy="1231106"/>
          </a:xfrm>
          <a:prstGeom prst="rect">
            <a:avLst/>
          </a:prstGeom>
          <a:noFill/>
          <a:ln>
            <a:solidFill>
              <a:schemeClr val="tx2"/>
            </a:solidFill>
          </a:ln>
        </p:spPr>
        <p:txBody>
          <a:bodyPr wrap="none" rtlCol="0">
            <a:spAutoFit/>
          </a:bodyPr>
          <a:lstStyle/>
          <a:p>
            <a:r>
              <a:rPr lang="en-US" dirty="0" smtClean="0">
                <a:latin typeface="Avenir Book"/>
                <a:cs typeface="Arial" panose="020B0604020202020204" pitchFamily="34" charset="0"/>
              </a:rPr>
              <a:t>Campus Ratepayers</a:t>
            </a:r>
          </a:p>
          <a:p>
            <a:pPr marL="285750" indent="-285750">
              <a:buFont typeface="Arial" panose="020B0604020202020204" pitchFamily="34" charset="0"/>
              <a:buChar char="•"/>
            </a:pPr>
            <a:r>
              <a:rPr lang="en-US" sz="1400" dirty="0" smtClean="0">
                <a:latin typeface="Avenir Book"/>
                <a:cs typeface="Arial" panose="020B0604020202020204" pitchFamily="34" charset="0"/>
              </a:rPr>
              <a:t>Programmatic Facilities</a:t>
            </a:r>
          </a:p>
          <a:p>
            <a:pPr marL="285750" indent="-285750">
              <a:buFont typeface="Arial" panose="020B0604020202020204" pitchFamily="34" charset="0"/>
              <a:buChar char="•"/>
            </a:pPr>
            <a:r>
              <a:rPr lang="en-US" sz="1400" dirty="0" smtClean="0">
                <a:latin typeface="Avenir Book"/>
                <a:cs typeface="Arial" panose="020B0604020202020204" pitchFamily="34" charset="0"/>
              </a:rPr>
              <a:t>Medical </a:t>
            </a:r>
          </a:p>
          <a:p>
            <a:pPr marL="285750" indent="-285750">
              <a:buFont typeface="Arial" panose="020B0604020202020204" pitchFamily="34" charset="0"/>
              <a:buChar char="•"/>
            </a:pPr>
            <a:r>
              <a:rPr lang="en-US" sz="1400" dirty="0" smtClean="0">
                <a:latin typeface="Avenir Book"/>
                <a:cs typeface="Arial" panose="020B0604020202020204" pitchFamily="34" charset="0"/>
              </a:rPr>
              <a:t>Housing</a:t>
            </a:r>
          </a:p>
          <a:p>
            <a:pPr marL="285750" indent="-285750">
              <a:buFont typeface="Arial" panose="020B0604020202020204" pitchFamily="34" charset="0"/>
              <a:buChar char="•"/>
            </a:pPr>
            <a:r>
              <a:rPr lang="en-US" sz="1400" dirty="0" smtClean="0">
                <a:latin typeface="Avenir Book"/>
                <a:cs typeface="Arial" panose="020B0604020202020204" pitchFamily="34" charset="0"/>
              </a:rPr>
              <a:t>Auxiliary Enterprises</a:t>
            </a:r>
          </a:p>
        </p:txBody>
      </p:sp>
      <p:sp>
        <p:nvSpPr>
          <p:cNvPr id="6" name="TextBox 5"/>
          <p:cNvSpPr txBox="1"/>
          <p:nvPr/>
        </p:nvSpPr>
        <p:spPr>
          <a:xfrm>
            <a:off x="896339" y="2994679"/>
            <a:ext cx="1869423" cy="538609"/>
          </a:xfrm>
          <a:prstGeom prst="rect">
            <a:avLst/>
          </a:prstGeom>
          <a:noFill/>
          <a:ln>
            <a:solidFill>
              <a:schemeClr val="tx2"/>
            </a:solidFill>
          </a:ln>
        </p:spPr>
        <p:txBody>
          <a:bodyPr wrap="none" rtlCol="0">
            <a:spAutoFit/>
          </a:bodyPr>
          <a:lstStyle/>
          <a:p>
            <a:r>
              <a:rPr lang="en-US" dirty="0" smtClean="0">
                <a:latin typeface="Avenir Book"/>
                <a:cs typeface="Arial" panose="020B0604020202020204" pitchFamily="34" charset="0"/>
              </a:rPr>
              <a:t>Equity + Debt</a:t>
            </a:r>
          </a:p>
          <a:p>
            <a:r>
              <a:rPr lang="en-US" sz="1100" dirty="0" smtClean="0">
                <a:solidFill>
                  <a:schemeClr val="tx1">
                    <a:lumMod val="65000"/>
                    <a:lumOff val="35000"/>
                  </a:schemeClr>
                </a:solidFill>
                <a:latin typeface="Avenir Book"/>
                <a:cs typeface="Arial" panose="020B0604020202020204" pitchFamily="34" charset="0"/>
              </a:rPr>
              <a:t>Under private equity model</a:t>
            </a:r>
          </a:p>
        </p:txBody>
      </p:sp>
      <p:sp>
        <p:nvSpPr>
          <p:cNvPr id="7" name="TextBox 6"/>
          <p:cNvSpPr txBox="1"/>
          <p:nvPr/>
        </p:nvSpPr>
        <p:spPr>
          <a:xfrm>
            <a:off x="1505939" y="3533288"/>
            <a:ext cx="530915" cy="369332"/>
          </a:xfrm>
          <a:prstGeom prst="rect">
            <a:avLst/>
          </a:prstGeom>
          <a:noFill/>
          <a:ln>
            <a:noFill/>
          </a:ln>
        </p:spPr>
        <p:txBody>
          <a:bodyPr wrap="none" rtlCol="0">
            <a:spAutoFit/>
          </a:bodyPr>
          <a:lstStyle/>
          <a:p>
            <a:r>
              <a:rPr lang="en-US" dirty="0" smtClean="0">
                <a:solidFill>
                  <a:schemeClr val="tx1">
                    <a:lumMod val="65000"/>
                    <a:lumOff val="35000"/>
                  </a:schemeClr>
                </a:solidFill>
                <a:latin typeface="Arial" panose="020B0604020202020204" pitchFamily="34" charset="0"/>
                <a:cs typeface="Arial" panose="020B0604020202020204" pitchFamily="34" charset="0"/>
              </a:rPr>
              <a:t>OR</a:t>
            </a:r>
          </a:p>
        </p:txBody>
      </p:sp>
      <p:sp>
        <p:nvSpPr>
          <p:cNvPr id="8" name="TextBox 7"/>
          <p:cNvSpPr txBox="1"/>
          <p:nvPr/>
        </p:nvSpPr>
        <p:spPr>
          <a:xfrm>
            <a:off x="886532" y="3914288"/>
            <a:ext cx="1786066" cy="538609"/>
          </a:xfrm>
          <a:prstGeom prst="rect">
            <a:avLst/>
          </a:prstGeom>
          <a:noFill/>
          <a:ln>
            <a:solidFill>
              <a:schemeClr val="tx2"/>
            </a:solidFill>
          </a:ln>
        </p:spPr>
        <p:txBody>
          <a:bodyPr wrap="none" rtlCol="0">
            <a:spAutoFit/>
          </a:bodyPr>
          <a:lstStyle/>
          <a:p>
            <a:r>
              <a:rPr lang="en-US" dirty="0" smtClean="0">
                <a:latin typeface="Avenir Book"/>
                <a:cs typeface="Arial" panose="020B0604020202020204" pitchFamily="34" charset="0"/>
              </a:rPr>
              <a:t>100% debt</a:t>
            </a:r>
          </a:p>
          <a:p>
            <a:r>
              <a:rPr lang="en-US" sz="1100" dirty="0" smtClean="0">
                <a:solidFill>
                  <a:schemeClr val="tx1">
                    <a:lumMod val="65000"/>
                    <a:lumOff val="35000"/>
                  </a:schemeClr>
                </a:solidFill>
                <a:latin typeface="Avenir Book"/>
                <a:cs typeface="Arial" panose="020B0604020202020204" pitchFamily="34" charset="0"/>
              </a:rPr>
              <a:t>Under quasi-public model</a:t>
            </a:r>
          </a:p>
        </p:txBody>
      </p:sp>
      <p:sp>
        <p:nvSpPr>
          <p:cNvPr id="9" name="TextBox 8"/>
          <p:cNvSpPr txBox="1"/>
          <p:nvPr/>
        </p:nvSpPr>
        <p:spPr>
          <a:xfrm>
            <a:off x="2814674" y="5830956"/>
            <a:ext cx="1462223" cy="369332"/>
          </a:xfrm>
          <a:prstGeom prst="rect">
            <a:avLst/>
          </a:prstGeom>
          <a:noFill/>
          <a:ln>
            <a:solidFill>
              <a:schemeClr val="tx2"/>
            </a:solidFill>
          </a:ln>
        </p:spPr>
        <p:txBody>
          <a:bodyPr wrap="square" rtlCol="0">
            <a:spAutoFit/>
          </a:bodyPr>
          <a:lstStyle/>
          <a:p>
            <a:r>
              <a:rPr lang="en-US" dirty="0" smtClean="0">
                <a:latin typeface="Arial" panose="020B0604020202020204" pitchFamily="34" charset="0"/>
                <a:cs typeface="Arial" panose="020B0604020202020204" pitchFamily="34" charset="0"/>
              </a:rPr>
              <a:t>Operations</a:t>
            </a:r>
          </a:p>
        </p:txBody>
      </p:sp>
      <p:sp>
        <p:nvSpPr>
          <p:cNvPr id="10" name="TextBox 9"/>
          <p:cNvSpPr txBox="1"/>
          <p:nvPr/>
        </p:nvSpPr>
        <p:spPr>
          <a:xfrm>
            <a:off x="5125539" y="5830956"/>
            <a:ext cx="1544012" cy="369332"/>
          </a:xfrm>
          <a:prstGeom prst="rect">
            <a:avLst/>
          </a:prstGeom>
          <a:noFill/>
          <a:ln>
            <a:solidFill>
              <a:schemeClr val="tx2"/>
            </a:solidFill>
          </a:ln>
        </p:spPr>
        <p:txBody>
          <a:bodyPr wrap="none" rtlCol="0">
            <a:spAutoFit/>
          </a:bodyPr>
          <a:lstStyle/>
          <a:p>
            <a:r>
              <a:rPr lang="en-US" dirty="0" smtClean="0">
                <a:latin typeface="Avenir Book"/>
                <a:cs typeface="Arial" panose="020B0604020202020204" pitchFamily="34" charset="0"/>
              </a:rPr>
              <a:t>Infrastructure</a:t>
            </a:r>
          </a:p>
        </p:txBody>
      </p:sp>
      <p:cxnSp>
        <p:nvCxnSpPr>
          <p:cNvPr id="14" name="Straight Connector 13"/>
          <p:cNvCxnSpPr/>
          <p:nvPr/>
        </p:nvCxnSpPr>
        <p:spPr>
          <a:xfrm>
            <a:off x="4858739" y="4950370"/>
            <a:ext cx="690864"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544650" y="4950370"/>
            <a:ext cx="0" cy="880586"/>
          </a:xfrm>
          <a:prstGeom prst="line">
            <a:avLst/>
          </a:prstGeom>
          <a:ln w="12700">
            <a:solidFill>
              <a:schemeClr val="bg1">
                <a:lumMod val="6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576944" y="5259858"/>
            <a:ext cx="813043" cy="430887"/>
          </a:xfrm>
          <a:prstGeom prst="rect">
            <a:avLst/>
          </a:prstGeom>
          <a:noFill/>
          <a:ln>
            <a:noFill/>
          </a:ln>
        </p:spPr>
        <p:txBody>
          <a:bodyPr wrap="none" rtlCol="0">
            <a:spAutoFit/>
          </a:bodyPr>
          <a:lstStyle/>
          <a:p>
            <a:r>
              <a:rPr lang="en-US" sz="1100" dirty="0" err="1" smtClean="0">
                <a:solidFill>
                  <a:schemeClr val="tx1">
                    <a:lumMod val="65000"/>
                    <a:lumOff val="35000"/>
                  </a:schemeClr>
                </a:solidFill>
                <a:latin typeface="Avenir Book"/>
                <a:cs typeface="Arial" panose="020B0604020202020204" pitchFamily="34" charset="0"/>
              </a:rPr>
              <a:t>CapEx</a:t>
            </a:r>
            <a:endParaRPr lang="en-US" sz="1100" dirty="0" smtClean="0">
              <a:solidFill>
                <a:schemeClr val="tx1">
                  <a:lumMod val="65000"/>
                  <a:lumOff val="35000"/>
                </a:schemeClr>
              </a:solidFill>
              <a:latin typeface="Avenir Book"/>
              <a:cs typeface="Arial" panose="020B0604020202020204" pitchFamily="34" charset="0"/>
            </a:endParaRPr>
          </a:p>
          <a:p>
            <a:r>
              <a:rPr lang="en-US" sz="1100" dirty="0" smtClean="0">
                <a:solidFill>
                  <a:schemeClr val="tx1">
                    <a:lumMod val="65000"/>
                    <a:lumOff val="35000"/>
                  </a:schemeClr>
                </a:solidFill>
                <a:latin typeface="Avenir Book"/>
                <a:cs typeface="Arial" panose="020B0604020202020204" pitchFamily="34" charset="0"/>
              </a:rPr>
              <a:t>Funding $</a:t>
            </a:r>
          </a:p>
        </p:txBody>
      </p:sp>
      <p:cxnSp>
        <p:nvCxnSpPr>
          <p:cNvPr id="21" name="Straight Arrow Connector 20"/>
          <p:cNvCxnSpPr>
            <a:stCxn id="9" idx="3"/>
            <a:endCxn id="10" idx="1"/>
          </p:cNvCxnSpPr>
          <p:nvPr/>
        </p:nvCxnSpPr>
        <p:spPr>
          <a:xfrm>
            <a:off x="4276897" y="6015622"/>
            <a:ext cx="848642" cy="0"/>
          </a:xfrm>
          <a:prstGeom prst="straightConnector1">
            <a:avLst/>
          </a:prstGeom>
          <a:ln w="12700">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4477739" y="4071896"/>
            <a:ext cx="0" cy="878475"/>
          </a:xfrm>
          <a:prstGeom prst="straightConnector1">
            <a:avLst/>
          </a:prstGeom>
          <a:ln w="12700">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3547324" y="4950370"/>
            <a:ext cx="930415"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3554537" y="4950371"/>
            <a:ext cx="28587" cy="880586"/>
          </a:xfrm>
          <a:prstGeom prst="straightConnector1">
            <a:avLst/>
          </a:prstGeom>
          <a:ln w="12700">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3940271" y="5005941"/>
            <a:ext cx="1369318" cy="600164"/>
          </a:xfrm>
          <a:prstGeom prst="rect">
            <a:avLst/>
          </a:prstGeom>
          <a:noFill/>
          <a:ln>
            <a:noFill/>
          </a:ln>
        </p:spPr>
        <p:txBody>
          <a:bodyPr wrap="square" rtlCol="0">
            <a:spAutoFit/>
          </a:bodyPr>
          <a:lstStyle/>
          <a:p>
            <a:pPr algn="ctr"/>
            <a:r>
              <a:rPr lang="en-US" sz="1100" b="1" dirty="0" smtClean="0">
                <a:solidFill>
                  <a:schemeClr val="tx1">
                    <a:lumMod val="65000"/>
                    <a:lumOff val="35000"/>
                  </a:schemeClr>
                </a:solidFill>
                <a:latin typeface="Avenir Book"/>
                <a:cs typeface="Arial" panose="020B0604020202020204" pitchFamily="34" charset="0"/>
              </a:rPr>
              <a:t>Operations and Maintenance Agreement</a:t>
            </a:r>
          </a:p>
        </p:txBody>
      </p:sp>
      <p:cxnSp>
        <p:nvCxnSpPr>
          <p:cNvPr id="5120" name="Straight Connector 5119"/>
          <p:cNvCxnSpPr>
            <a:stCxn id="6" idx="3"/>
          </p:cNvCxnSpPr>
          <p:nvPr/>
        </p:nvCxnSpPr>
        <p:spPr>
          <a:xfrm>
            <a:off x="2765762" y="3263984"/>
            <a:ext cx="340377" cy="0"/>
          </a:xfrm>
          <a:prstGeom prst="line">
            <a:avLst/>
          </a:prstGeom>
          <a:ln w="12700">
            <a:solidFill>
              <a:schemeClr val="bg1">
                <a:lumMod val="65000"/>
              </a:schemeClr>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8" idx="3"/>
          </p:cNvCxnSpPr>
          <p:nvPr/>
        </p:nvCxnSpPr>
        <p:spPr>
          <a:xfrm>
            <a:off x="2672598" y="4183593"/>
            <a:ext cx="433541" cy="0"/>
          </a:xfrm>
          <a:prstGeom prst="line">
            <a:avLst/>
          </a:prstGeom>
          <a:ln w="12700">
            <a:solidFill>
              <a:schemeClr val="bg1">
                <a:lumMod val="65000"/>
              </a:schemeClr>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5125" name="Straight Connector 5124"/>
          <p:cNvCxnSpPr/>
          <p:nvPr/>
        </p:nvCxnSpPr>
        <p:spPr>
          <a:xfrm>
            <a:off x="3106139" y="3263984"/>
            <a:ext cx="0" cy="919609"/>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5127" name="Straight Arrow Connector 5126"/>
          <p:cNvCxnSpPr>
            <a:endCxn id="4" idx="1"/>
          </p:cNvCxnSpPr>
          <p:nvPr/>
        </p:nvCxnSpPr>
        <p:spPr>
          <a:xfrm>
            <a:off x="3121254" y="3748731"/>
            <a:ext cx="819017" cy="0"/>
          </a:xfrm>
          <a:prstGeom prst="straightConnector1">
            <a:avLst/>
          </a:prstGeom>
          <a:ln w="12700">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5130" name="TextBox 5129"/>
          <p:cNvSpPr txBox="1"/>
          <p:nvPr/>
        </p:nvSpPr>
        <p:spPr>
          <a:xfrm>
            <a:off x="3153180" y="3462178"/>
            <a:ext cx="739370" cy="261610"/>
          </a:xfrm>
          <a:prstGeom prst="rect">
            <a:avLst/>
          </a:prstGeom>
          <a:noFill/>
          <a:ln>
            <a:noFill/>
          </a:ln>
        </p:spPr>
        <p:txBody>
          <a:bodyPr wrap="square" rtlCol="0">
            <a:spAutoFit/>
          </a:bodyPr>
          <a:lstStyle/>
          <a:p>
            <a:r>
              <a:rPr lang="en-US" sz="1100" dirty="0" smtClean="0">
                <a:solidFill>
                  <a:schemeClr val="tx1">
                    <a:lumMod val="65000"/>
                    <a:lumOff val="35000"/>
                  </a:schemeClr>
                </a:solidFill>
                <a:latin typeface="Avenir Book"/>
                <a:cs typeface="Arial" panose="020B0604020202020204" pitchFamily="34" charset="0"/>
              </a:rPr>
              <a:t>Capital $</a:t>
            </a:r>
          </a:p>
        </p:txBody>
      </p:sp>
      <p:cxnSp>
        <p:nvCxnSpPr>
          <p:cNvPr id="5132" name="Straight Arrow Connector 5131"/>
          <p:cNvCxnSpPr/>
          <p:nvPr/>
        </p:nvCxnSpPr>
        <p:spPr>
          <a:xfrm>
            <a:off x="4477739" y="2487086"/>
            <a:ext cx="0" cy="938479"/>
          </a:xfrm>
          <a:prstGeom prst="straightConnector1">
            <a:avLst/>
          </a:prstGeom>
          <a:ln w="12700">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endCxn id="4" idx="0"/>
          </p:cNvCxnSpPr>
          <p:nvPr/>
        </p:nvCxnSpPr>
        <p:spPr>
          <a:xfrm>
            <a:off x="4827693" y="2495761"/>
            <a:ext cx="1" cy="929804"/>
          </a:xfrm>
          <a:prstGeom prst="straightConnector1">
            <a:avLst/>
          </a:prstGeom>
          <a:ln w="12700">
            <a:solidFill>
              <a:schemeClr val="bg1">
                <a:lumMod val="65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5138" name="TextBox 5137"/>
          <p:cNvSpPr txBox="1"/>
          <p:nvPr/>
        </p:nvSpPr>
        <p:spPr>
          <a:xfrm>
            <a:off x="3746828" y="2611564"/>
            <a:ext cx="684374" cy="430887"/>
          </a:xfrm>
          <a:prstGeom prst="rect">
            <a:avLst/>
          </a:prstGeom>
          <a:noFill/>
          <a:ln>
            <a:noFill/>
          </a:ln>
        </p:spPr>
        <p:txBody>
          <a:bodyPr wrap="square" rtlCol="0">
            <a:spAutoFit/>
          </a:bodyPr>
          <a:lstStyle/>
          <a:p>
            <a:pPr algn="ctr"/>
            <a:r>
              <a:rPr lang="en-US" sz="1100" dirty="0" smtClean="0">
                <a:solidFill>
                  <a:schemeClr val="tx1">
                    <a:lumMod val="65000"/>
                    <a:lumOff val="35000"/>
                  </a:schemeClr>
                </a:solidFill>
                <a:latin typeface="Avenir Book"/>
                <a:cs typeface="Arial" panose="020B0604020202020204" pitchFamily="34" charset="0"/>
              </a:rPr>
              <a:t>System Lease</a:t>
            </a:r>
          </a:p>
        </p:txBody>
      </p:sp>
      <p:sp>
        <p:nvSpPr>
          <p:cNvPr id="5139" name="TextBox 5138"/>
          <p:cNvSpPr txBox="1"/>
          <p:nvPr/>
        </p:nvSpPr>
        <p:spPr>
          <a:xfrm>
            <a:off x="4738090" y="2611563"/>
            <a:ext cx="1142999" cy="430887"/>
          </a:xfrm>
          <a:prstGeom prst="rect">
            <a:avLst/>
          </a:prstGeom>
          <a:noFill/>
          <a:ln>
            <a:noFill/>
          </a:ln>
        </p:spPr>
        <p:txBody>
          <a:bodyPr wrap="square" rtlCol="0">
            <a:spAutoFit/>
          </a:bodyPr>
          <a:lstStyle/>
          <a:p>
            <a:pPr algn="ctr"/>
            <a:r>
              <a:rPr lang="en-US" sz="1100" dirty="0" smtClean="0">
                <a:solidFill>
                  <a:schemeClr val="tx1">
                    <a:lumMod val="65000"/>
                    <a:lumOff val="35000"/>
                  </a:schemeClr>
                </a:solidFill>
                <a:latin typeface="Avenir Book"/>
                <a:cs typeface="Arial" panose="020B0604020202020204" pitchFamily="34" charset="0"/>
              </a:rPr>
              <a:t>Lease Payments</a:t>
            </a:r>
          </a:p>
        </p:txBody>
      </p:sp>
      <p:sp>
        <p:nvSpPr>
          <p:cNvPr id="5140" name="TextBox 5139"/>
          <p:cNvSpPr txBox="1"/>
          <p:nvPr/>
        </p:nvSpPr>
        <p:spPr>
          <a:xfrm>
            <a:off x="5774529" y="3456344"/>
            <a:ext cx="963899" cy="261610"/>
          </a:xfrm>
          <a:prstGeom prst="rect">
            <a:avLst/>
          </a:prstGeom>
          <a:noFill/>
          <a:ln>
            <a:noFill/>
          </a:ln>
        </p:spPr>
        <p:txBody>
          <a:bodyPr wrap="square" rtlCol="0">
            <a:spAutoFit/>
          </a:bodyPr>
          <a:lstStyle/>
          <a:p>
            <a:r>
              <a:rPr lang="en-US" sz="1100" dirty="0" smtClean="0">
                <a:solidFill>
                  <a:schemeClr val="tx1">
                    <a:lumMod val="65000"/>
                    <a:lumOff val="35000"/>
                  </a:schemeClr>
                </a:solidFill>
                <a:latin typeface="Avenir Book"/>
                <a:cs typeface="Arial" panose="020B0604020202020204" pitchFamily="34" charset="0"/>
              </a:rPr>
              <a:t>$ </a:t>
            </a:r>
            <a:r>
              <a:rPr lang="en-US" sz="1100" dirty="0">
                <a:solidFill>
                  <a:schemeClr val="tx1">
                    <a:lumMod val="65000"/>
                    <a:lumOff val="35000"/>
                  </a:schemeClr>
                </a:solidFill>
                <a:latin typeface="Avenir Book"/>
                <a:cs typeface="Arial" panose="020B0604020202020204" pitchFamily="34" charset="0"/>
              </a:rPr>
              <a:t>P</a:t>
            </a:r>
            <a:r>
              <a:rPr lang="en-US" sz="1100" dirty="0" smtClean="0">
                <a:solidFill>
                  <a:schemeClr val="tx1">
                    <a:lumMod val="65000"/>
                    <a:lumOff val="35000"/>
                  </a:schemeClr>
                </a:solidFill>
                <a:latin typeface="Avenir Book"/>
                <a:cs typeface="Arial" panose="020B0604020202020204" pitchFamily="34" charset="0"/>
              </a:rPr>
              <a:t>ayments</a:t>
            </a:r>
          </a:p>
        </p:txBody>
      </p:sp>
      <p:cxnSp>
        <p:nvCxnSpPr>
          <p:cNvPr id="5142" name="Straight Arrow Connector 5141"/>
          <p:cNvCxnSpPr>
            <a:endCxn id="4" idx="3"/>
          </p:cNvCxnSpPr>
          <p:nvPr/>
        </p:nvCxnSpPr>
        <p:spPr>
          <a:xfrm flipH="1">
            <a:off x="5715116" y="3748731"/>
            <a:ext cx="986569" cy="0"/>
          </a:xfrm>
          <a:prstGeom prst="straightConnector1">
            <a:avLst/>
          </a:prstGeom>
          <a:ln w="12700">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2685443" y="5270499"/>
            <a:ext cx="813043" cy="430887"/>
          </a:xfrm>
          <a:prstGeom prst="rect">
            <a:avLst/>
          </a:prstGeom>
          <a:noFill/>
          <a:ln>
            <a:noFill/>
          </a:ln>
        </p:spPr>
        <p:txBody>
          <a:bodyPr wrap="none" rtlCol="0">
            <a:spAutoFit/>
          </a:bodyPr>
          <a:lstStyle/>
          <a:p>
            <a:r>
              <a:rPr lang="en-US" sz="1100" dirty="0" err="1" smtClean="0">
                <a:solidFill>
                  <a:schemeClr val="tx1">
                    <a:lumMod val="65000"/>
                    <a:lumOff val="35000"/>
                  </a:schemeClr>
                </a:solidFill>
                <a:latin typeface="Arial" panose="020B0604020202020204" pitchFamily="34" charset="0"/>
                <a:cs typeface="Arial" panose="020B0604020202020204" pitchFamily="34" charset="0"/>
              </a:rPr>
              <a:t>OpEx</a:t>
            </a:r>
            <a:endParaRPr lang="en-US" sz="1100" dirty="0" smtClean="0">
              <a:solidFill>
                <a:schemeClr val="tx1">
                  <a:lumMod val="65000"/>
                  <a:lumOff val="35000"/>
                </a:schemeClr>
              </a:solidFill>
              <a:latin typeface="Arial" panose="020B0604020202020204" pitchFamily="34" charset="0"/>
              <a:cs typeface="Arial" panose="020B0604020202020204" pitchFamily="34" charset="0"/>
            </a:endParaRPr>
          </a:p>
          <a:p>
            <a:r>
              <a:rPr lang="en-US" sz="1100" dirty="0" smtClean="0">
                <a:solidFill>
                  <a:schemeClr val="tx1">
                    <a:lumMod val="65000"/>
                    <a:lumOff val="35000"/>
                  </a:schemeClr>
                </a:solidFill>
                <a:latin typeface="Arial" panose="020B0604020202020204" pitchFamily="34" charset="0"/>
                <a:cs typeface="Arial" panose="020B0604020202020204" pitchFamily="34" charset="0"/>
              </a:rPr>
              <a:t>Funding $</a:t>
            </a:r>
          </a:p>
        </p:txBody>
      </p:sp>
      <p:sp>
        <p:nvSpPr>
          <p:cNvPr id="57" name="TextBox 56"/>
          <p:cNvSpPr txBox="1"/>
          <p:nvPr/>
        </p:nvSpPr>
        <p:spPr>
          <a:xfrm>
            <a:off x="5023717" y="4404198"/>
            <a:ext cx="736099" cy="261610"/>
          </a:xfrm>
          <a:prstGeom prst="rect">
            <a:avLst/>
          </a:prstGeom>
          <a:noFill/>
          <a:ln>
            <a:noFill/>
          </a:ln>
        </p:spPr>
        <p:txBody>
          <a:bodyPr wrap="none" rtlCol="0">
            <a:spAutoFit/>
          </a:bodyPr>
          <a:lstStyle/>
          <a:p>
            <a:r>
              <a:rPr lang="en-US" sz="1100" dirty="0" smtClean="0">
                <a:solidFill>
                  <a:schemeClr val="tx1">
                    <a:lumMod val="65000"/>
                    <a:lumOff val="35000"/>
                  </a:schemeClr>
                </a:solidFill>
                <a:latin typeface="Avenir Book"/>
                <a:cs typeface="Arial" panose="020B0604020202020204" pitchFamily="34" charset="0"/>
              </a:rPr>
              <a:t>Facilities</a:t>
            </a:r>
          </a:p>
        </p:txBody>
      </p:sp>
      <p:sp>
        <p:nvSpPr>
          <p:cNvPr id="58" name="TextBox 57"/>
          <p:cNvSpPr txBox="1"/>
          <p:nvPr/>
        </p:nvSpPr>
        <p:spPr>
          <a:xfrm>
            <a:off x="3606009" y="4404198"/>
            <a:ext cx="726481" cy="261610"/>
          </a:xfrm>
          <a:prstGeom prst="rect">
            <a:avLst/>
          </a:prstGeom>
          <a:noFill/>
          <a:ln>
            <a:noFill/>
          </a:ln>
        </p:spPr>
        <p:txBody>
          <a:bodyPr wrap="none" rtlCol="0">
            <a:spAutoFit/>
          </a:bodyPr>
          <a:lstStyle/>
          <a:p>
            <a:r>
              <a:rPr lang="en-US" sz="1100" dirty="0" smtClean="0">
                <a:solidFill>
                  <a:schemeClr val="tx1">
                    <a:lumMod val="65000"/>
                    <a:lumOff val="35000"/>
                  </a:schemeClr>
                </a:solidFill>
                <a:latin typeface="Avenir Book"/>
                <a:cs typeface="Arial" panose="020B0604020202020204" pitchFamily="34" charset="0"/>
              </a:rPr>
              <a:t>Services</a:t>
            </a:r>
          </a:p>
        </p:txBody>
      </p:sp>
      <p:cxnSp>
        <p:nvCxnSpPr>
          <p:cNvPr id="59" name="Straight Arrow Connector 58"/>
          <p:cNvCxnSpPr/>
          <p:nvPr/>
        </p:nvCxnSpPr>
        <p:spPr>
          <a:xfrm flipV="1">
            <a:off x="4858740" y="4060743"/>
            <a:ext cx="0" cy="878475"/>
          </a:xfrm>
          <a:prstGeom prst="straightConnector1">
            <a:avLst/>
          </a:prstGeom>
          <a:ln w="12700">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7849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Infrastructure Projects  -- Goal to Eliminate Waste by Reducing</a:t>
            </a:r>
          </a:p>
        </p:txBody>
      </p:sp>
      <p:sp>
        <p:nvSpPr>
          <p:cNvPr id="3" name="Content Placeholder 2"/>
          <p:cNvSpPr>
            <a:spLocks noGrp="1"/>
          </p:cNvSpPr>
          <p:nvPr>
            <p:ph idx="1"/>
          </p:nvPr>
        </p:nvSpPr>
        <p:spPr/>
        <p:txBody>
          <a:bodyPr>
            <a:normAutofit fontScale="77500" lnSpcReduction="20000"/>
          </a:bodyPr>
          <a:lstStyle/>
          <a:p>
            <a:pPr>
              <a:lnSpc>
                <a:spcPct val="150000"/>
              </a:lnSpc>
              <a:buFontTx/>
              <a:buNone/>
            </a:pPr>
            <a:r>
              <a:rPr lang="en-US" dirty="0"/>
              <a:t>Output variability</a:t>
            </a:r>
          </a:p>
          <a:p>
            <a:pPr>
              <a:lnSpc>
                <a:spcPct val="150000"/>
              </a:lnSpc>
              <a:buFontTx/>
              <a:buNone/>
            </a:pPr>
            <a:r>
              <a:rPr lang="en-US" dirty="0"/>
              <a:t>Overstaffing</a:t>
            </a:r>
          </a:p>
          <a:p>
            <a:pPr>
              <a:lnSpc>
                <a:spcPct val="150000"/>
              </a:lnSpc>
              <a:buFontTx/>
              <a:buNone/>
            </a:pPr>
            <a:r>
              <a:rPr lang="en-US" dirty="0"/>
              <a:t>Interference</a:t>
            </a:r>
          </a:p>
          <a:p>
            <a:pPr>
              <a:lnSpc>
                <a:spcPct val="150000"/>
              </a:lnSpc>
              <a:buFontTx/>
              <a:buNone/>
            </a:pPr>
            <a:r>
              <a:rPr lang="en-US" dirty="0"/>
              <a:t>Improper Management</a:t>
            </a:r>
          </a:p>
          <a:p>
            <a:pPr>
              <a:lnSpc>
                <a:spcPct val="150000"/>
              </a:lnSpc>
              <a:buFontTx/>
              <a:buNone/>
            </a:pPr>
            <a:r>
              <a:rPr lang="en-US" dirty="0"/>
              <a:t>Insufficient work to Perform, Equipment</a:t>
            </a:r>
          </a:p>
          <a:p>
            <a:pPr>
              <a:lnSpc>
                <a:spcPct val="150000"/>
              </a:lnSpc>
              <a:buFontTx/>
              <a:buNone/>
            </a:pPr>
            <a:r>
              <a:rPr lang="en-US" dirty="0"/>
              <a:t>Weather delays or Design Error</a:t>
            </a:r>
          </a:p>
          <a:p>
            <a:pPr>
              <a:lnSpc>
                <a:spcPct val="150000"/>
              </a:lnSpc>
              <a:buFontTx/>
              <a:buNone/>
            </a:pPr>
            <a:r>
              <a:rPr lang="en-US" dirty="0"/>
              <a:t>Rework</a:t>
            </a:r>
          </a:p>
          <a:p>
            <a:pPr>
              <a:lnSpc>
                <a:spcPct val="150000"/>
              </a:lnSpc>
              <a:buFontTx/>
              <a:buNone/>
            </a:pPr>
            <a:r>
              <a:rPr lang="en-US" dirty="0"/>
              <a:t>Material Shortages</a:t>
            </a:r>
          </a:p>
          <a:p>
            <a:pPr>
              <a:lnSpc>
                <a:spcPct val="150000"/>
              </a:lnSpc>
              <a:buFontTx/>
              <a:buNone/>
            </a:pPr>
            <a:r>
              <a:rPr lang="en-US" dirty="0"/>
              <a:t>Inspection/Wait/Reinspection</a:t>
            </a:r>
          </a:p>
          <a:p>
            <a:pPr>
              <a:lnSpc>
                <a:spcPct val="150000"/>
              </a:lnSpc>
              <a:buFontTx/>
              <a:buNone/>
            </a:pPr>
            <a:r>
              <a:rPr lang="en-US" dirty="0"/>
              <a:t>Labor Shortage and Inadequate Training</a:t>
            </a:r>
          </a:p>
          <a:p>
            <a:pPr marL="0" indent="0">
              <a:buNone/>
            </a:pPr>
            <a:endParaRPr lang="en-US" dirty="0"/>
          </a:p>
        </p:txBody>
      </p:sp>
      <p:sp>
        <p:nvSpPr>
          <p:cNvPr id="4" name="Slide Number Placeholder 3"/>
          <p:cNvSpPr>
            <a:spLocks noGrp="1"/>
          </p:cNvSpPr>
          <p:nvPr>
            <p:ph type="sldNum" sz="quarter" idx="12"/>
          </p:nvPr>
        </p:nvSpPr>
        <p:spPr/>
        <p:txBody>
          <a:bodyPr/>
          <a:lstStyle/>
          <a:p>
            <a:fld id="{C9BAAC24-CCA9-6142-B5D8-487B50D11333}" type="slidenum">
              <a:rPr lang="en-US" smtClean="0"/>
              <a:t>44</a:t>
            </a:fld>
            <a:endParaRPr lang="en-US" dirty="0"/>
          </a:p>
        </p:txBody>
      </p:sp>
    </p:spTree>
    <p:extLst>
      <p:ext uri="{BB962C8B-B14F-4D97-AF65-F5344CB8AC3E}">
        <p14:creationId xmlns:p14="http://schemas.microsoft.com/office/powerpoint/2010/main" val="9128316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Infrastructure Projects – PPP Goals</a:t>
            </a:r>
            <a:br>
              <a:rPr lang="en-US" sz="2800" b="1" dirty="0"/>
            </a:br>
            <a:r>
              <a:rPr lang="en-US" sz="2800" b="1" dirty="0"/>
              <a:t>Eliminate Waste/Reduce Cost/Manage Risk</a:t>
            </a:r>
          </a:p>
        </p:txBody>
      </p:sp>
      <p:sp>
        <p:nvSpPr>
          <p:cNvPr id="3" name="Content Placeholder 2"/>
          <p:cNvSpPr>
            <a:spLocks noGrp="1"/>
          </p:cNvSpPr>
          <p:nvPr>
            <p:ph idx="1"/>
          </p:nvPr>
        </p:nvSpPr>
        <p:spPr/>
        <p:txBody>
          <a:bodyPr>
            <a:normAutofit fontScale="85000" lnSpcReduction="10000"/>
          </a:bodyPr>
          <a:lstStyle/>
          <a:p>
            <a:pPr>
              <a:lnSpc>
                <a:spcPct val="150000"/>
              </a:lnSpc>
            </a:pPr>
            <a:r>
              <a:rPr lang="en-US" dirty="0"/>
              <a:t>Reduce Life Cycle Cost inefficiencies</a:t>
            </a:r>
          </a:p>
          <a:p>
            <a:pPr>
              <a:lnSpc>
                <a:spcPct val="150000"/>
              </a:lnSpc>
            </a:pPr>
            <a:r>
              <a:rPr lang="en-US" dirty="0"/>
              <a:t>Bundle maintenance cost/construction costs</a:t>
            </a:r>
          </a:p>
          <a:p>
            <a:pPr>
              <a:lnSpc>
                <a:spcPct val="150000"/>
              </a:lnSpc>
            </a:pPr>
            <a:r>
              <a:rPr lang="en-US" dirty="0"/>
              <a:t>Incentivize efficiency</a:t>
            </a:r>
          </a:p>
          <a:p>
            <a:pPr>
              <a:lnSpc>
                <a:spcPct val="150000"/>
              </a:lnSpc>
            </a:pPr>
            <a:r>
              <a:rPr lang="en-US" dirty="0"/>
              <a:t>Present Value of Revenue (PVR)</a:t>
            </a:r>
          </a:p>
          <a:p>
            <a:pPr>
              <a:lnSpc>
                <a:spcPct val="150000"/>
              </a:lnSpc>
            </a:pPr>
            <a:r>
              <a:rPr lang="en-US" dirty="0"/>
              <a:t>Manage (not transfer) Risk</a:t>
            </a:r>
          </a:p>
          <a:p>
            <a:pPr>
              <a:lnSpc>
                <a:spcPct val="150000"/>
              </a:lnSpc>
            </a:pPr>
            <a:r>
              <a:rPr lang="en-US" dirty="0"/>
              <a:t>Choose Appropriate contract mechanisms</a:t>
            </a:r>
          </a:p>
          <a:p>
            <a:pPr>
              <a:lnSpc>
                <a:spcPct val="150000"/>
              </a:lnSpc>
            </a:pPr>
            <a:r>
              <a:rPr lang="en-US" dirty="0"/>
              <a:t>Transparency (budget, construction and maintenance)</a:t>
            </a:r>
          </a:p>
          <a:p>
            <a:pPr>
              <a:lnSpc>
                <a:spcPct val="150000"/>
              </a:lnSpc>
            </a:pPr>
            <a:r>
              <a:rPr lang="en-US" dirty="0"/>
              <a:t>Prevent “renegotiation” scenarios</a:t>
            </a:r>
          </a:p>
          <a:p>
            <a:pPr>
              <a:lnSpc>
                <a:spcPct val="150000"/>
              </a:lnSpc>
            </a:pPr>
            <a:r>
              <a:rPr lang="en-US" dirty="0"/>
              <a:t>Implement Best Practices and Business Case Analyses</a:t>
            </a:r>
          </a:p>
        </p:txBody>
      </p:sp>
      <p:sp>
        <p:nvSpPr>
          <p:cNvPr id="4" name="Slide Number Placeholder 3"/>
          <p:cNvSpPr>
            <a:spLocks noGrp="1"/>
          </p:cNvSpPr>
          <p:nvPr>
            <p:ph type="sldNum" sz="quarter" idx="12"/>
          </p:nvPr>
        </p:nvSpPr>
        <p:spPr/>
        <p:txBody>
          <a:bodyPr/>
          <a:lstStyle/>
          <a:p>
            <a:fld id="{C9BAAC24-CCA9-6142-B5D8-487B50D11333}" type="slidenum">
              <a:rPr lang="en-US" smtClean="0"/>
              <a:t>45</a:t>
            </a:fld>
            <a:endParaRPr lang="en-US" dirty="0"/>
          </a:p>
        </p:txBody>
      </p:sp>
    </p:spTree>
    <p:extLst>
      <p:ext uri="{BB962C8B-B14F-4D97-AF65-F5344CB8AC3E}">
        <p14:creationId xmlns:p14="http://schemas.microsoft.com/office/powerpoint/2010/main" val="7086991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5000"/>
              </a:lnSpc>
            </a:pPr>
            <a:r>
              <a:rPr lang="en-US" sz="2800" b="1" dirty="0"/>
              <a:t>Critical Issues for UC</a:t>
            </a:r>
          </a:p>
        </p:txBody>
      </p:sp>
      <p:sp>
        <p:nvSpPr>
          <p:cNvPr id="3" name="Content Placeholder 2"/>
          <p:cNvSpPr>
            <a:spLocks noGrp="1"/>
          </p:cNvSpPr>
          <p:nvPr>
            <p:ph idx="1"/>
          </p:nvPr>
        </p:nvSpPr>
        <p:spPr/>
        <p:txBody>
          <a:bodyPr/>
          <a:lstStyle/>
          <a:p>
            <a:pPr>
              <a:buNone/>
              <a:defRPr/>
            </a:pPr>
            <a:r>
              <a:rPr lang="en-US" b="1" dirty="0"/>
              <a:t>Key Financial Points</a:t>
            </a:r>
          </a:p>
          <a:p>
            <a:pPr>
              <a:defRPr/>
            </a:pPr>
            <a:r>
              <a:rPr lang="en-US" dirty="0"/>
              <a:t>Many projects still on UC balance sheet</a:t>
            </a:r>
          </a:p>
          <a:p>
            <a:pPr>
              <a:defRPr/>
            </a:pPr>
            <a:r>
              <a:rPr lang="en-US" dirty="0"/>
              <a:t>Bonding vs Personal Guarantees</a:t>
            </a:r>
          </a:p>
          <a:p>
            <a:pPr>
              <a:defRPr/>
            </a:pPr>
            <a:r>
              <a:rPr lang="en-US" dirty="0"/>
              <a:t>Credit Crisis Impact on Developers and Financing</a:t>
            </a:r>
          </a:p>
          <a:p>
            <a:pPr marL="0" indent="0">
              <a:buNone/>
              <a:defRPr/>
            </a:pPr>
            <a:r>
              <a:rPr lang="en-US" dirty="0"/>
              <a:t>     </a:t>
            </a:r>
          </a:p>
          <a:p>
            <a:pPr marL="0" indent="0">
              <a:buNone/>
              <a:defRPr/>
            </a:pPr>
            <a:r>
              <a:rPr lang="en-US" b="1" dirty="0"/>
              <a:t>Key Process Points</a:t>
            </a:r>
          </a:p>
          <a:p>
            <a:pPr>
              <a:defRPr/>
            </a:pPr>
            <a:r>
              <a:rPr lang="en-US" dirty="0"/>
              <a:t>How to handle unsolicited proposals</a:t>
            </a:r>
          </a:p>
          <a:p>
            <a:pPr>
              <a:defRPr/>
            </a:pPr>
            <a:r>
              <a:rPr lang="en-US" dirty="0"/>
              <a:t>How to ensure competition</a:t>
            </a:r>
          </a:p>
          <a:p>
            <a:pPr>
              <a:defRPr/>
            </a:pPr>
            <a:r>
              <a:rPr lang="en-US" dirty="0"/>
              <a:t>How to ensure transparency</a:t>
            </a:r>
          </a:p>
        </p:txBody>
      </p:sp>
      <p:sp>
        <p:nvSpPr>
          <p:cNvPr id="4" name="Slide Number Placeholder 3"/>
          <p:cNvSpPr>
            <a:spLocks noGrp="1"/>
          </p:cNvSpPr>
          <p:nvPr>
            <p:ph type="sldNum" sz="quarter" idx="12"/>
          </p:nvPr>
        </p:nvSpPr>
        <p:spPr/>
        <p:txBody>
          <a:bodyPr/>
          <a:lstStyle/>
          <a:p>
            <a:fld id="{C9BAAC24-CCA9-6142-B5D8-487B50D11333}" type="slidenum">
              <a:rPr lang="en-US" smtClean="0"/>
              <a:t>46</a:t>
            </a:fld>
            <a:endParaRPr lang="en-US" dirty="0"/>
          </a:p>
        </p:txBody>
      </p:sp>
    </p:spTree>
    <p:extLst>
      <p:ext uri="{BB962C8B-B14F-4D97-AF65-F5344CB8AC3E}">
        <p14:creationId xmlns:p14="http://schemas.microsoft.com/office/powerpoint/2010/main" val="4218376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74888"/>
            <a:ext cx="8229600" cy="1558925"/>
          </a:xfrm>
        </p:spPr>
        <p:txBody>
          <a:bodyPr/>
          <a:lstStyle/>
          <a:p>
            <a:r>
              <a:rPr lang="en-US" b="1" dirty="0" smtClean="0"/>
              <a:t>Enabling Legislation </a:t>
            </a:r>
            <a:endParaRPr lang="en-US" b="1" dirty="0"/>
          </a:p>
        </p:txBody>
      </p:sp>
      <p:sp>
        <p:nvSpPr>
          <p:cNvPr id="2" name="Slide Number Placeholder 1"/>
          <p:cNvSpPr>
            <a:spLocks noGrp="1"/>
          </p:cNvSpPr>
          <p:nvPr>
            <p:ph type="sldNum" sz="quarter" idx="12"/>
          </p:nvPr>
        </p:nvSpPr>
        <p:spPr/>
        <p:txBody>
          <a:bodyPr/>
          <a:lstStyle/>
          <a:p>
            <a:fld id="{C9BAAC24-CCA9-6142-B5D8-487B50D11333}" type="slidenum">
              <a:rPr lang="en-US" smtClean="0"/>
              <a:t>47</a:t>
            </a:fld>
            <a:endParaRPr lang="en-US" dirty="0"/>
          </a:p>
        </p:txBody>
      </p:sp>
    </p:spTree>
    <p:extLst>
      <p:ext uri="{BB962C8B-B14F-4D97-AF65-F5344CB8AC3E}">
        <p14:creationId xmlns:p14="http://schemas.microsoft.com/office/powerpoint/2010/main" val="28422534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University Partial Ownership Exception</a:t>
            </a:r>
          </a:p>
        </p:txBody>
      </p:sp>
      <p:sp>
        <p:nvSpPr>
          <p:cNvPr id="3" name="Content Placeholder 2"/>
          <p:cNvSpPr>
            <a:spLocks noGrp="1"/>
          </p:cNvSpPr>
          <p:nvPr>
            <p:ph idx="1"/>
          </p:nvPr>
        </p:nvSpPr>
        <p:spPr/>
        <p:txBody>
          <a:bodyPr/>
          <a:lstStyle/>
          <a:p>
            <a:pPr marL="0" indent="0">
              <a:buNone/>
            </a:pPr>
            <a:endParaRPr lang="en-US" dirty="0" smtClean="0"/>
          </a:p>
          <a:p>
            <a:r>
              <a:rPr lang="en-US" dirty="0" smtClean="0"/>
              <a:t>Public </a:t>
            </a:r>
            <a:r>
              <a:rPr lang="en-US" dirty="0"/>
              <a:t>Contract Code Section 10505</a:t>
            </a:r>
          </a:p>
          <a:p>
            <a:pPr marL="0" indent="0">
              <a:buNone/>
            </a:pPr>
            <a:endParaRPr lang="en-US" dirty="0"/>
          </a:p>
          <a:p>
            <a:r>
              <a:rPr lang="en-US" dirty="0"/>
              <a:t>The Construction Competitive Bidding statute “shall not be applicable to (1) any project of which the Regents of the University of California is only “part owner’.” </a:t>
            </a:r>
          </a:p>
          <a:p>
            <a:endParaRPr lang="en-US" dirty="0"/>
          </a:p>
        </p:txBody>
      </p:sp>
      <p:sp>
        <p:nvSpPr>
          <p:cNvPr id="4" name="Slide Number Placeholder 3"/>
          <p:cNvSpPr>
            <a:spLocks noGrp="1"/>
          </p:cNvSpPr>
          <p:nvPr>
            <p:ph type="sldNum" sz="quarter" idx="12"/>
          </p:nvPr>
        </p:nvSpPr>
        <p:spPr/>
        <p:txBody>
          <a:bodyPr/>
          <a:lstStyle/>
          <a:p>
            <a:fld id="{C9BAAC24-CCA9-6142-B5D8-487B50D11333}" type="slidenum">
              <a:rPr lang="en-US" smtClean="0"/>
              <a:t>48</a:t>
            </a:fld>
            <a:endParaRPr lang="en-US" dirty="0"/>
          </a:p>
        </p:txBody>
      </p:sp>
    </p:spTree>
    <p:extLst>
      <p:ext uri="{BB962C8B-B14F-4D97-AF65-F5344CB8AC3E}">
        <p14:creationId xmlns:p14="http://schemas.microsoft.com/office/powerpoint/2010/main" val="1174687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California Government Code Section 5956</a:t>
            </a:r>
            <a:br>
              <a:rPr lang="en-US" sz="2800" b="1" dirty="0"/>
            </a:br>
            <a:r>
              <a:rPr lang="en-US" sz="2800" b="1" dirty="0"/>
              <a:t>Infrastructure Financing Act</a:t>
            </a:r>
          </a:p>
        </p:txBody>
      </p:sp>
      <p:sp>
        <p:nvSpPr>
          <p:cNvPr id="3" name="Content Placeholder 2"/>
          <p:cNvSpPr>
            <a:spLocks noGrp="1"/>
          </p:cNvSpPr>
          <p:nvPr>
            <p:ph idx="1"/>
          </p:nvPr>
        </p:nvSpPr>
        <p:spPr/>
        <p:txBody>
          <a:bodyPr>
            <a:normAutofit fontScale="92500"/>
          </a:bodyPr>
          <a:lstStyle/>
          <a:p>
            <a:pPr>
              <a:lnSpc>
                <a:spcPct val="150000"/>
              </a:lnSpc>
            </a:pPr>
            <a:r>
              <a:rPr lang="en-US" dirty="0"/>
              <a:t>Fee Producing Infrastructure Facilities</a:t>
            </a:r>
          </a:p>
          <a:p>
            <a:pPr>
              <a:lnSpc>
                <a:spcPct val="110000"/>
              </a:lnSpc>
            </a:pPr>
            <a:r>
              <a:rPr lang="en-US" dirty="0"/>
              <a:t>Includes design, finance, construction, repair, operation and </a:t>
            </a:r>
            <a:r>
              <a:rPr lang="en-US" dirty="0" smtClean="0"/>
              <a:t>maintenance </a:t>
            </a:r>
            <a:r>
              <a:rPr lang="en-US" dirty="0"/>
              <a:t>-- all funded by private investment capital</a:t>
            </a:r>
          </a:p>
          <a:p>
            <a:pPr>
              <a:lnSpc>
                <a:spcPct val="150000"/>
              </a:lnSpc>
            </a:pPr>
            <a:r>
              <a:rPr lang="en-US" dirty="0"/>
              <a:t>Facility must be paid for by persons/entities benefitted</a:t>
            </a:r>
          </a:p>
          <a:p>
            <a:pPr>
              <a:lnSpc>
                <a:spcPct val="150000"/>
              </a:lnSpc>
            </a:pPr>
            <a:r>
              <a:rPr lang="en-US" dirty="0"/>
              <a:t>Contracts and/or leases allowed</a:t>
            </a:r>
          </a:p>
          <a:p>
            <a:pPr>
              <a:lnSpc>
                <a:spcPct val="120000"/>
              </a:lnSpc>
            </a:pPr>
            <a:r>
              <a:rPr lang="en-US" dirty="0"/>
              <a:t>Competitive negotiation process based on “demonstrated competence and qualifications,” but not “competitive bidding</a:t>
            </a:r>
          </a:p>
          <a:p>
            <a:r>
              <a:rPr lang="en-US" dirty="0"/>
              <a:t>Private ownership up to 35 years with no cost reversion   (AMENDMENTS PENDING)</a:t>
            </a:r>
          </a:p>
          <a:p>
            <a:endParaRPr lang="en-US" dirty="0"/>
          </a:p>
        </p:txBody>
      </p:sp>
      <p:sp>
        <p:nvSpPr>
          <p:cNvPr id="4" name="Slide Number Placeholder 3"/>
          <p:cNvSpPr>
            <a:spLocks noGrp="1"/>
          </p:cNvSpPr>
          <p:nvPr>
            <p:ph type="sldNum" sz="quarter" idx="12"/>
          </p:nvPr>
        </p:nvSpPr>
        <p:spPr/>
        <p:txBody>
          <a:bodyPr/>
          <a:lstStyle/>
          <a:p>
            <a:fld id="{C9BAAC24-CCA9-6142-B5D8-487B50D11333}" type="slidenum">
              <a:rPr lang="en-US" smtClean="0"/>
              <a:t>49</a:t>
            </a:fld>
            <a:endParaRPr lang="en-US" dirty="0"/>
          </a:p>
        </p:txBody>
      </p:sp>
    </p:spTree>
    <p:extLst>
      <p:ext uri="{BB962C8B-B14F-4D97-AF65-F5344CB8AC3E}">
        <p14:creationId xmlns:p14="http://schemas.microsoft.com/office/powerpoint/2010/main" val="1148480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PPPs - Faculty For Sale Housing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18692195"/>
              </p:ext>
            </p:extLst>
          </p:nvPr>
        </p:nvGraphicFramePr>
        <p:xfrm>
          <a:off x="457200" y="1600200"/>
          <a:ext cx="8229600" cy="3015933"/>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marL="0" marR="0" algn="ctr">
                        <a:lnSpc>
                          <a:spcPct val="115000"/>
                        </a:lnSpc>
                        <a:spcBef>
                          <a:spcPts val="0"/>
                        </a:spcBef>
                        <a:spcAft>
                          <a:spcPts val="0"/>
                        </a:spcAft>
                      </a:pPr>
                      <a:r>
                        <a:rPr lang="en-US" sz="1800" dirty="0">
                          <a:solidFill>
                            <a:schemeClr val="tx1"/>
                          </a:solidFill>
                          <a:effectLst/>
                          <a:latin typeface="Avenir Heavy"/>
                        </a:rPr>
                        <a:t>PROJECT</a:t>
                      </a:r>
                      <a:endParaRPr lang="en-US" sz="1800" dirty="0">
                        <a:solidFill>
                          <a:schemeClr val="tx1"/>
                        </a:solidFill>
                        <a:effectLst/>
                        <a:latin typeface="Avenir Heavy"/>
                        <a:ea typeface="Calibri"/>
                        <a:cs typeface="Times New Roman"/>
                      </a:endParaRPr>
                    </a:p>
                  </a:txBody>
                  <a:tcPr marL="68580" marR="6858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effectLst/>
                          <a:latin typeface="Avenir Heavy"/>
                        </a:rPr>
                        <a:t>TRANSACTION TYPE</a:t>
                      </a:r>
                      <a:endParaRPr lang="en-US" sz="1800" dirty="0" smtClean="0">
                        <a:solidFill>
                          <a:schemeClr val="tx1"/>
                        </a:solidFill>
                        <a:effectLst/>
                        <a:latin typeface="Avenir Heavy"/>
                        <a:ea typeface="Calibri"/>
                        <a:cs typeface="Times New Roman"/>
                      </a:endParaRPr>
                    </a:p>
                    <a:p>
                      <a:endParaRPr lang="en-US" sz="1800" dirty="0">
                        <a:solidFill>
                          <a:schemeClr val="tx1"/>
                        </a:solidFill>
                        <a:latin typeface="Avenir Heavy"/>
                      </a:endParaRPr>
                    </a:p>
                  </a:txBody>
                  <a:tcPr marL="68580" marR="68580" marT="0" marB="0"/>
                </a:tc>
                <a:tc>
                  <a:txBody>
                    <a:bodyPr/>
                    <a:lstStyle/>
                    <a:p>
                      <a:pPr marL="0" marR="0" algn="ctr">
                        <a:lnSpc>
                          <a:spcPct val="115000"/>
                        </a:lnSpc>
                        <a:spcBef>
                          <a:spcPts val="0"/>
                        </a:spcBef>
                        <a:spcAft>
                          <a:spcPts val="0"/>
                        </a:spcAft>
                      </a:pPr>
                      <a:r>
                        <a:rPr lang="en-US" sz="1800" dirty="0" smtClean="0">
                          <a:solidFill>
                            <a:schemeClr val="tx1"/>
                          </a:solidFill>
                          <a:effectLst/>
                          <a:latin typeface="Avenir Heavy"/>
                        </a:rPr>
                        <a:t>PROJECT COST/YEAR</a:t>
                      </a:r>
                      <a:endParaRPr lang="en-US" sz="1800" dirty="0">
                        <a:solidFill>
                          <a:schemeClr val="tx1"/>
                        </a:solidFill>
                        <a:effectLst/>
                        <a:latin typeface="Avenir Heavy"/>
                        <a:ea typeface="Calibri"/>
                        <a:cs typeface="Times New Roman"/>
                      </a:endParaRPr>
                    </a:p>
                  </a:txBody>
                  <a:tcPr marL="68580" marR="68580" marT="0" marB="0"/>
                </a:tc>
                <a:extLst>
                  <a:ext uri="{0D108BD9-81ED-4DB2-BD59-A6C34878D82A}">
                    <a16:rowId xmlns:a16="http://schemas.microsoft.com/office/drawing/2014/main" val="10000"/>
                  </a:ext>
                </a:extLst>
              </a:tr>
              <a:tr h="370840">
                <a:tc>
                  <a:txBody>
                    <a:bodyPr/>
                    <a:lstStyle/>
                    <a:p>
                      <a:pPr marL="0" marR="0">
                        <a:lnSpc>
                          <a:spcPct val="115000"/>
                        </a:lnSpc>
                        <a:spcBef>
                          <a:spcPts val="0"/>
                        </a:spcBef>
                        <a:spcAft>
                          <a:spcPts val="0"/>
                        </a:spcAft>
                      </a:pPr>
                      <a:r>
                        <a:rPr lang="en-US" sz="1200" dirty="0">
                          <a:effectLst/>
                          <a:latin typeface="Avenir Book"/>
                        </a:rPr>
                        <a:t>Irvine Campus Housing (UCI)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Ground lease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1985 </a:t>
                      </a:r>
                      <a:endParaRPr lang="en-US" sz="1200" dirty="0">
                        <a:solidFill>
                          <a:srgbClr val="000000"/>
                        </a:solidFill>
                        <a:effectLst/>
                        <a:latin typeface="Avenir Book"/>
                        <a:ea typeface="Calibri"/>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marL="0" marR="0">
                        <a:lnSpc>
                          <a:spcPct val="115000"/>
                        </a:lnSpc>
                        <a:spcBef>
                          <a:spcPts val="0"/>
                        </a:spcBef>
                        <a:spcAft>
                          <a:spcPts val="0"/>
                        </a:spcAft>
                      </a:pPr>
                      <a:r>
                        <a:rPr lang="en-US" sz="1200" dirty="0">
                          <a:effectLst/>
                          <a:latin typeface="Avenir Book"/>
                        </a:rPr>
                        <a:t>Levering Condominiums (UCLA)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Build-to-suit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$9.5MM/1992 </a:t>
                      </a:r>
                      <a:endParaRPr lang="en-US" sz="1200" dirty="0">
                        <a:solidFill>
                          <a:srgbClr val="000000"/>
                        </a:solidFill>
                        <a:effectLst/>
                        <a:latin typeface="Avenir Book"/>
                        <a:ea typeface="Calibri"/>
                        <a:cs typeface="Times New Roman"/>
                      </a:endParaRPr>
                    </a:p>
                  </a:txBody>
                  <a:tcPr marL="68580" marR="68580" marT="0" marB="0"/>
                </a:tc>
                <a:extLst>
                  <a:ext uri="{0D108BD9-81ED-4DB2-BD59-A6C34878D82A}">
                    <a16:rowId xmlns:a16="http://schemas.microsoft.com/office/drawing/2014/main" val="10002"/>
                  </a:ext>
                </a:extLst>
              </a:tr>
              <a:tr h="370840">
                <a:tc>
                  <a:txBody>
                    <a:bodyPr/>
                    <a:lstStyle/>
                    <a:p>
                      <a:pPr marL="0" marR="0">
                        <a:lnSpc>
                          <a:spcPct val="115000"/>
                        </a:lnSpc>
                        <a:spcBef>
                          <a:spcPts val="0"/>
                        </a:spcBef>
                        <a:spcAft>
                          <a:spcPts val="0"/>
                        </a:spcAft>
                      </a:pPr>
                      <a:r>
                        <a:rPr lang="en-US" sz="1200" dirty="0">
                          <a:effectLst/>
                          <a:latin typeface="Avenir Book"/>
                        </a:rPr>
                        <a:t>Aggie Village (UCD)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Ground lease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$6.9MM/1997 </a:t>
                      </a:r>
                      <a:endParaRPr lang="en-US" sz="1200" dirty="0">
                        <a:solidFill>
                          <a:srgbClr val="000000"/>
                        </a:solidFill>
                        <a:effectLst/>
                        <a:latin typeface="Avenir Book"/>
                        <a:ea typeface="Calibri"/>
                        <a:cs typeface="Times New Roman"/>
                      </a:endParaRPr>
                    </a:p>
                  </a:txBody>
                  <a:tcPr marL="68580" marR="68580" marT="0" marB="0"/>
                </a:tc>
                <a:extLst>
                  <a:ext uri="{0D108BD9-81ED-4DB2-BD59-A6C34878D82A}">
                    <a16:rowId xmlns:a16="http://schemas.microsoft.com/office/drawing/2014/main" val="10003"/>
                  </a:ext>
                </a:extLst>
              </a:tr>
              <a:tr h="370840">
                <a:tc>
                  <a:txBody>
                    <a:bodyPr/>
                    <a:lstStyle/>
                    <a:p>
                      <a:pPr marL="0" marR="0">
                        <a:lnSpc>
                          <a:spcPct val="115000"/>
                        </a:lnSpc>
                        <a:spcBef>
                          <a:spcPts val="0"/>
                        </a:spcBef>
                        <a:spcAft>
                          <a:spcPts val="0"/>
                        </a:spcAft>
                      </a:pPr>
                      <a:r>
                        <a:rPr lang="en-US" sz="1200" dirty="0">
                          <a:effectLst/>
                          <a:latin typeface="Avenir Book"/>
                        </a:rPr>
                        <a:t>Ranch View Terrace (UCSC)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Ground lease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$30.0MM/2008 </a:t>
                      </a:r>
                      <a:endParaRPr lang="en-US" sz="1200" dirty="0">
                        <a:solidFill>
                          <a:srgbClr val="000000"/>
                        </a:solidFill>
                        <a:effectLst/>
                        <a:latin typeface="Avenir Book"/>
                        <a:ea typeface="Calibri"/>
                        <a:cs typeface="Times New Roman"/>
                      </a:endParaRPr>
                    </a:p>
                  </a:txBody>
                  <a:tcPr marL="68580" marR="68580" marT="0" marB="0"/>
                </a:tc>
                <a:extLst>
                  <a:ext uri="{0D108BD9-81ED-4DB2-BD59-A6C34878D82A}">
                    <a16:rowId xmlns:a16="http://schemas.microsoft.com/office/drawing/2014/main" val="10004"/>
                  </a:ext>
                </a:extLst>
              </a:tr>
              <a:tr h="370840">
                <a:tc>
                  <a:txBody>
                    <a:bodyPr/>
                    <a:lstStyle/>
                    <a:p>
                      <a:pPr marL="0" marR="0">
                        <a:lnSpc>
                          <a:spcPct val="115000"/>
                        </a:lnSpc>
                        <a:spcBef>
                          <a:spcPts val="0"/>
                        </a:spcBef>
                        <a:spcAft>
                          <a:spcPts val="0"/>
                        </a:spcAft>
                      </a:pPr>
                      <a:r>
                        <a:rPr lang="en-US" sz="1200" dirty="0">
                          <a:effectLst/>
                          <a:latin typeface="Avenir Book"/>
                        </a:rPr>
                        <a:t>West Village Faculty Homes (UCD)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Ground lease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Est. $112MM/TBD </a:t>
                      </a:r>
                      <a:endParaRPr lang="en-US" sz="1200" dirty="0">
                        <a:solidFill>
                          <a:srgbClr val="000000"/>
                        </a:solidFill>
                        <a:effectLst/>
                        <a:latin typeface="Avenir Book"/>
                        <a:ea typeface="Calibri"/>
                        <a:cs typeface="Times New Roman"/>
                      </a:endParaRPr>
                    </a:p>
                  </a:txBody>
                  <a:tcPr marL="68580" marR="68580" marT="0" marB="0"/>
                </a:tc>
                <a:extLst>
                  <a:ext uri="{0D108BD9-81ED-4DB2-BD59-A6C34878D82A}">
                    <a16:rowId xmlns:a16="http://schemas.microsoft.com/office/drawing/2014/main" val="10005"/>
                  </a:ext>
                </a:extLst>
              </a:tr>
              <a:tr h="370840">
                <a:tc>
                  <a:txBody>
                    <a:bodyPr/>
                    <a:lstStyle/>
                    <a:p>
                      <a:pPr marL="0" marR="0">
                        <a:lnSpc>
                          <a:spcPct val="115000"/>
                        </a:lnSpc>
                        <a:spcBef>
                          <a:spcPts val="0"/>
                        </a:spcBef>
                        <a:spcAft>
                          <a:spcPts val="0"/>
                        </a:spcAft>
                      </a:pPr>
                      <a:r>
                        <a:rPr lang="en-US" sz="1200" kern="1200" dirty="0" smtClean="0">
                          <a:solidFill>
                            <a:schemeClr val="dk1"/>
                          </a:solidFill>
                          <a:effectLst/>
                          <a:latin typeface="Avenir Book"/>
                          <a:ea typeface="+mn-ea"/>
                          <a:cs typeface="+mn-cs"/>
                        </a:rPr>
                        <a:t>North </a:t>
                      </a:r>
                      <a:r>
                        <a:rPr lang="en-US" sz="1200" kern="1200" dirty="0">
                          <a:solidFill>
                            <a:schemeClr val="dk1"/>
                          </a:solidFill>
                          <a:effectLst/>
                          <a:latin typeface="Avenir Book"/>
                          <a:ea typeface="+mn-ea"/>
                          <a:cs typeface="+mn-cs"/>
                        </a:rPr>
                        <a:t>Campus Homes (UCSB) </a:t>
                      </a:r>
                    </a:p>
                  </a:txBody>
                  <a:tcPr marL="68580" marR="68580" marT="0" marB="0"/>
                </a:tc>
                <a:tc>
                  <a:txBody>
                    <a:bodyPr/>
                    <a:lstStyle/>
                    <a:p>
                      <a:pPr marL="0" marR="0">
                        <a:lnSpc>
                          <a:spcPct val="115000"/>
                        </a:lnSpc>
                        <a:spcBef>
                          <a:spcPts val="0"/>
                        </a:spcBef>
                        <a:spcAft>
                          <a:spcPts val="0"/>
                        </a:spcAft>
                      </a:pPr>
                      <a:r>
                        <a:rPr lang="en-US" sz="1200" dirty="0">
                          <a:effectLst/>
                          <a:latin typeface="Avenir Book"/>
                        </a:rPr>
                        <a:t>Ground lease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Ph 1 $9.5MM/2011 (Subsequent phases $60.0MM/TBD) </a:t>
                      </a:r>
                    </a:p>
                    <a:p>
                      <a:pPr marL="0" marR="0">
                        <a:lnSpc>
                          <a:spcPct val="115000"/>
                        </a:lnSpc>
                        <a:spcBef>
                          <a:spcPts val="0"/>
                        </a:spcBef>
                        <a:spcAft>
                          <a:spcPts val="0"/>
                        </a:spcAft>
                      </a:pPr>
                      <a:r>
                        <a:rPr lang="en-US" sz="1200" dirty="0">
                          <a:effectLst/>
                          <a:latin typeface="Avenir Book"/>
                        </a:rPr>
                        <a:t> </a:t>
                      </a:r>
                      <a:endParaRPr lang="en-US" sz="1200" dirty="0">
                        <a:solidFill>
                          <a:srgbClr val="000000"/>
                        </a:solidFill>
                        <a:effectLst/>
                        <a:latin typeface="Avenir Book"/>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sp>
        <p:nvSpPr>
          <p:cNvPr id="3" name="Slide Number Placeholder 2"/>
          <p:cNvSpPr>
            <a:spLocks noGrp="1"/>
          </p:cNvSpPr>
          <p:nvPr>
            <p:ph type="sldNum" sz="quarter" idx="12"/>
          </p:nvPr>
        </p:nvSpPr>
        <p:spPr/>
        <p:txBody>
          <a:bodyPr/>
          <a:lstStyle/>
          <a:p>
            <a:fld id="{C9BAAC24-CCA9-6142-B5D8-487B50D11333}" type="slidenum">
              <a:rPr lang="en-US" smtClean="0"/>
              <a:t>5</a:t>
            </a:fld>
            <a:endParaRPr lang="en-US" dirty="0"/>
          </a:p>
        </p:txBody>
      </p:sp>
    </p:spTree>
    <p:extLst>
      <p:ext uri="{BB962C8B-B14F-4D97-AF65-F5344CB8AC3E}">
        <p14:creationId xmlns:p14="http://schemas.microsoft.com/office/powerpoint/2010/main" val="35938152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California Government Code Section 5956</a:t>
            </a:r>
            <a:br>
              <a:rPr lang="en-US" sz="2800" b="1" dirty="0"/>
            </a:br>
            <a:r>
              <a:rPr lang="en-US" sz="2800" b="1" dirty="0"/>
              <a:t>Infrastructure Financing Act cont.</a:t>
            </a:r>
          </a:p>
        </p:txBody>
      </p:sp>
      <p:sp>
        <p:nvSpPr>
          <p:cNvPr id="3" name="Content Placeholder 2"/>
          <p:cNvSpPr>
            <a:spLocks noGrp="1"/>
          </p:cNvSpPr>
          <p:nvPr>
            <p:ph idx="1"/>
          </p:nvPr>
        </p:nvSpPr>
        <p:spPr/>
        <p:txBody>
          <a:bodyPr/>
          <a:lstStyle/>
          <a:p>
            <a:r>
              <a:rPr lang="en-US" dirty="0"/>
              <a:t>Hearing required for increase in user fee</a:t>
            </a:r>
          </a:p>
          <a:p>
            <a:r>
              <a:rPr lang="en-US" dirty="0"/>
              <a:t>Combination of local government agencies may work cooperatively</a:t>
            </a:r>
          </a:p>
          <a:p>
            <a:r>
              <a:rPr lang="en-US" dirty="0"/>
              <a:t>Not allowed for:</a:t>
            </a:r>
          </a:p>
          <a:p>
            <a:pPr>
              <a:buFontTx/>
              <a:buNone/>
            </a:pPr>
            <a:r>
              <a:rPr lang="en-US" dirty="0"/>
              <a:t>	- toll roads on state highways</a:t>
            </a:r>
          </a:p>
          <a:p>
            <a:pPr>
              <a:buFontTx/>
              <a:buNone/>
            </a:pPr>
            <a:r>
              <a:rPr lang="en-US" dirty="0"/>
              <a:t>	- state water projects</a:t>
            </a:r>
          </a:p>
          <a:p>
            <a:pPr>
              <a:buFontTx/>
              <a:buNone/>
            </a:pPr>
            <a:r>
              <a:rPr lang="en-US" dirty="0"/>
              <a:t>	- state park and rec projects</a:t>
            </a:r>
          </a:p>
          <a:p>
            <a:pPr>
              <a:buFontTx/>
              <a:buNone/>
            </a:pPr>
            <a:r>
              <a:rPr lang="en-US" dirty="0"/>
              <a:t>	- state financed projects</a:t>
            </a:r>
          </a:p>
          <a:p>
            <a:pPr>
              <a:buFontTx/>
              <a:buNone/>
            </a:pPr>
            <a:endParaRPr lang="en-US" dirty="0"/>
          </a:p>
        </p:txBody>
      </p:sp>
      <p:sp>
        <p:nvSpPr>
          <p:cNvPr id="4" name="Slide Number Placeholder 3"/>
          <p:cNvSpPr>
            <a:spLocks noGrp="1"/>
          </p:cNvSpPr>
          <p:nvPr>
            <p:ph type="sldNum" sz="quarter" idx="12"/>
          </p:nvPr>
        </p:nvSpPr>
        <p:spPr/>
        <p:txBody>
          <a:bodyPr/>
          <a:lstStyle/>
          <a:p>
            <a:fld id="{C9BAAC24-CCA9-6142-B5D8-487B50D11333}" type="slidenum">
              <a:rPr lang="en-US" smtClean="0"/>
              <a:t>50</a:t>
            </a:fld>
            <a:endParaRPr lang="en-US" dirty="0"/>
          </a:p>
        </p:txBody>
      </p:sp>
    </p:spTree>
    <p:extLst>
      <p:ext uri="{BB962C8B-B14F-4D97-AF65-F5344CB8AC3E}">
        <p14:creationId xmlns:p14="http://schemas.microsoft.com/office/powerpoint/2010/main" val="17789369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California Government Code Section 5956</a:t>
            </a:r>
            <a:br>
              <a:rPr lang="en-US" sz="2800" b="1" dirty="0"/>
            </a:br>
            <a:r>
              <a:rPr lang="en-US" sz="2800" b="1" dirty="0"/>
              <a:t>Infrastructure Financing Act</a:t>
            </a:r>
          </a:p>
        </p:txBody>
      </p:sp>
      <p:sp>
        <p:nvSpPr>
          <p:cNvPr id="3" name="Content Placeholder 2"/>
          <p:cNvSpPr>
            <a:spLocks noGrp="1"/>
          </p:cNvSpPr>
          <p:nvPr>
            <p:ph idx="1"/>
          </p:nvPr>
        </p:nvSpPr>
        <p:spPr/>
        <p:txBody>
          <a:bodyPr>
            <a:normAutofit/>
          </a:bodyPr>
          <a:lstStyle/>
          <a:p>
            <a:pPr>
              <a:buFontTx/>
              <a:buNone/>
            </a:pPr>
            <a:r>
              <a:rPr lang="en-US" dirty="0"/>
              <a:t>Allowed for:</a:t>
            </a:r>
          </a:p>
          <a:p>
            <a:pPr>
              <a:buFontTx/>
              <a:buNone/>
            </a:pPr>
            <a:r>
              <a:rPr lang="en-US" dirty="0"/>
              <a:t>Irrigation, drainage, energy/power production, water </a:t>
            </a:r>
            <a:r>
              <a:rPr lang="en-US" dirty="0" smtClean="0"/>
              <a:t>supply treatment </a:t>
            </a:r>
            <a:r>
              <a:rPr lang="en-US" dirty="0"/>
              <a:t>and or distribution, flood control, inland waterways, harbors, municipal improvements, commuter and light rail, highways and bridges, tunnels, airports and runways, water purification, sewage treatment refuse </a:t>
            </a:r>
            <a:r>
              <a:rPr lang="en-US" dirty="0" smtClean="0"/>
              <a:t>disposal</a:t>
            </a:r>
          </a:p>
          <a:p>
            <a:pPr>
              <a:buFontTx/>
              <a:buNone/>
            </a:pPr>
            <a:endParaRPr lang="en-US" dirty="0"/>
          </a:p>
          <a:p>
            <a:pPr>
              <a:buFontTx/>
              <a:buNone/>
            </a:pPr>
            <a:r>
              <a:rPr lang="en-US" dirty="0"/>
              <a:t>Structures and buildings except for structures or buildings that are to be used primarily for sporting or entertainment events</a:t>
            </a:r>
          </a:p>
          <a:p>
            <a:pPr>
              <a:buFontTx/>
              <a:buNone/>
            </a:pPr>
            <a:endParaRPr lang="en-US" dirty="0"/>
          </a:p>
        </p:txBody>
      </p:sp>
      <p:sp>
        <p:nvSpPr>
          <p:cNvPr id="4" name="Slide Number Placeholder 3"/>
          <p:cNvSpPr>
            <a:spLocks noGrp="1"/>
          </p:cNvSpPr>
          <p:nvPr>
            <p:ph type="sldNum" sz="quarter" idx="12"/>
          </p:nvPr>
        </p:nvSpPr>
        <p:spPr/>
        <p:txBody>
          <a:bodyPr/>
          <a:lstStyle/>
          <a:p>
            <a:fld id="{C9BAAC24-CCA9-6142-B5D8-487B50D11333}" type="slidenum">
              <a:rPr lang="en-US" smtClean="0"/>
              <a:t>51</a:t>
            </a:fld>
            <a:endParaRPr lang="en-US" dirty="0"/>
          </a:p>
        </p:txBody>
      </p:sp>
    </p:spTree>
    <p:extLst>
      <p:ext uri="{BB962C8B-B14F-4D97-AF65-F5344CB8AC3E}">
        <p14:creationId xmlns:p14="http://schemas.microsoft.com/office/powerpoint/2010/main" val="18389178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California Government Code Section 4217</a:t>
            </a:r>
            <a:br>
              <a:rPr lang="en-US" sz="2800" b="1" dirty="0"/>
            </a:br>
            <a:r>
              <a:rPr lang="en-US" sz="2800" b="1" dirty="0"/>
              <a:t>(Energy Conservation Act)</a:t>
            </a:r>
          </a:p>
        </p:txBody>
      </p:sp>
      <p:sp>
        <p:nvSpPr>
          <p:cNvPr id="3" name="Content Placeholder 2"/>
          <p:cNvSpPr>
            <a:spLocks noGrp="1"/>
          </p:cNvSpPr>
          <p:nvPr>
            <p:ph idx="1"/>
          </p:nvPr>
        </p:nvSpPr>
        <p:spPr/>
        <p:txBody>
          <a:bodyPr/>
          <a:lstStyle/>
          <a:p>
            <a:pPr>
              <a:lnSpc>
                <a:spcPct val="85000"/>
              </a:lnSpc>
              <a:defRPr/>
            </a:pPr>
            <a:r>
              <a:rPr lang="en-US" dirty="0"/>
              <a:t>Energy Conservation, Cogeneration and Alternate Energy Supply </a:t>
            </a:r>
            <a:r>
              <a:rPr lang="en-US" dirty="0" smtClean="0"/>
              <a:t>Sources</a:t>
            </a:r>
          </a:p>
          <a:p>
            <a:pPr>
              <a:lnSpc>
                <a:spcPct val="85000"/>
              </a:lnSpc>
              <a:defRPr/>
            </a:pPr>
            <a:endParaRPr lang="en-US" dirty="0" smtClean="0"/>
          </a:p>
          <a:p>
            <a:pPr>
              <a:lnSpc>
                <a:spcPct val="85000"/>
              </a:lnSpc>
              <a:defRPr/>
            </a:pPr>
            <a:r>
              <a:rPr lang="en-US" dirty="0" smtClean="0"/>
              <a:t>Award </a:t>
            </a:r>
            <a:r>
              <a:rPr lang="en-US" dirty="0"/>
              <a:t>based on “best interests of public entity” for conservation and cogeneration contracts</a:t>
            </a:r>
          </a:p>
          <a:p>
            <a:pPr>
              <a:lnSpc>
                <a:spcPct val="85000"/>
              </a:lnSpc>
              <a:defRPr/>
            </a:pPr>
            <a:endParaRPr lang="en-US" dirty="0" smtClean="0"/>
          </a:p>
          <a:p>
            <a:pPr>
              <a:lnSpc>
                <a:spcPct val="85000"/>
              </a:lnSpc>
              <a:defRPr/>
            </a:pPr>
            <a:r>
              <a:rPr lang="en-US" dirty="0" smtClean="0"/>
              <a:t>Rates </a:t>
            </a:r>
            <a:r>
              <a:rPr lang="en-US" dirty="0"/>
              <a:t>for sale of electricity, generating capacity or thermal energy on terms approved by governing body</a:t>
            </a:r>
          </a:p>
          <a:p>
            <a:pPr>
              <a:lnSpc>
                <a:spcPct val="85000"/>
              </a:lnSpc>
              <a:defRPr/>
            </a:pPr>
            <a:endParaRPr lang="en-US" dirty="0" smtClean="0"/>
          </a:p>
          <a:p>
            <a:pPr>
              <a:lnSpc>
                <a:spcPct val="85000"/>
              </a:lnSpc>
              <a:defRPr/>
            </a:pPr>
            <a:r>
              <a:rPr lang="en-US" dirty="0" smtClean="0"/>
              <a:t>RFP </a:t>
            </a:r>
            <a:r>
              <a:rPr lang="en-US" dirty="0"/>
              <a:t>process required</a:t>
            </a:r>
          </a:p>
          <a:p>
            <a:pPr>
              <a:lnSpc>
                <a:spcPct val="85000"/>
              </a:lnSpc>
              <a:defRPr/>
            </a:pPr>
            <a:endParaRPr lang="en-US" dirty="0" smtClean="0"/>
          </a:p>
          <a:p>
            <a:pPr>
              <a:lnSpc>
                <a:spcPct val="85000"/>
              </a:lnSpc>
              <a:defRPr/>
            </a:pPr>
            <a:r>
              <a:rPr lang="en-US" dirty="0" smtClean="0"/>
              <a:t>Great </a:t>
            </a:r>
            <a:r>
              <a:rPr lang="en-US" dirty="0"/>
              <a:t>latitude allowed</a:t>
            </a:r>
          </a:p>
        </p:txBody>
      </p:sp>
      <p:sp>
        <p:nvSpPr>
          <p:cNvPr id="4" name="Slide Number Placeholder 3"/>
          <p:cNvSpPr>
            <a:spLocks noGrp="1"/>
          </p:cNvSpPr>
          <p:nvPr>
            <p:ph type="sldNum" sz="quarter" idx="12"/>
          </p:nvPr>
        </p:nvSpPr>
        <p:spPr/>
        <p:txBody>
          <a:bodyPr/>
          <a:lstStyle/>
          <a:p>
            <a:fld id="{C9BAAC24-CCA9-6142-B5D8-487B50D11333}" type="slidenum">
              <a:rPr lang="en-US" smtClean="0"/>
              <a:t>52</a:t>
            </a:fld>
            <a:endParaRPr lang="en-US" dirty="0"/>
          </a:p>
        </p:txBody>
      </p:sp>
    </p:spTree>
    <p:extLst>
      <p:ext uri="{BB962C8B-B14F-4D97-AF65-F5344CB8AC3E}">
        <p14:creationId xmlns:p14="http://schemas.microsoft.com/office/powerpoint/2010/main" val="29628174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Florida – House Bill 85</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ea typeface="MS PGothic" charset="0"/>
              </a:rPr>
              <a:t>In June 2013, Florida Gov. Rick Scott signed into law House Bill 85, which authorizes municipalities, counties, school boards and other political subdivisions of the state to use PPPs to develop a wide range of facilities, including schools, public buildings, ferries, mass transit facilities, parking facilities, port facilities, power generation facilities, oil or gas pipelines, medical or nursing care facilities, water/wastewater facilities, recreation facilities and more.  </a:t>
            </a:r>
          </a:p>
          <a:p>
            <a:pPr marL="0" indent="0">
              <a:buNone/>
            </a:pPr>
            <a:endParaRPr lang="en-US" dirty="0" smtClean="0">
              <a:ea typeface="MS PGothic" charset="0"/>
            </a:endParaRPr>
          </a:p>
          <a:p>
            <a:pPr marL="0" indent="0">
              <a:buNone/>
            </a:pPr>
            <a:r>
              <a:rPr lang="en-US" dirty="0" smtClean="0">
                <a:ea typeface="MS PGothic" charset="0"/>
              </a:rPr>
              <a:t>Prior </a:t>
            </a:r>
            <a:r>
              <a:rPr lang="en-US" dirty="0">
                <a:ea typeface="MS PGothic" charset="0"/>
              </a:rPr>
              <a:t>to 2013, Florida employed P3s for state transportation projects only.</a:t>
            </a:r>
          </a:p>
          <a:p>
            <a:pPr marL="0" indent="0">
              <a:buNone/>
            </a:pPr>
            <a:endParaRPr lang="en-US" dirty="0" smtClean="0">
              <a:ea typeface="MS PGothic" charset="0"/>
            </a:endParaRPr>
          </a:p>
          <a:p>
            <a:pPr marL="0" indent="0">
              <a:buNone/>
            </a:pPr>
            <a:r>
              <a:rPr lang="en-US" dirty="0" smtClean="0">
                <a:ea typeface="MS PGothic" charset="0"/>
              </a:rPr>
              <a:t>HB </a:t>
            </a:r>
            <a:r>
              <a:rPr lang="en-US" dirty="0">
                <a:ea typeface="MS PGothic" charset="0"/>
              </a:rPr>
              <a:t>85 also established a Partnership for Public Facilities and Infrastructure Act Guidelines Task Force charged with researching and recommending a uniform process that public authorities can use to establish P3s, including project selection and review procedures. </a:t>
            </a:r>
          </a:p>
          <a:p>
            <a:endParaRPr lang="en-US" dirty="0"/>
          </a:p>
        </p:txBody>
      </p:sp>
      <p:sp>
        <p:nvSpPr>
          <p:cNvPr id="4" name="Slide Number Placeholder 3"/>
          <p:cNvSpPr>
            <a:spLocks noGrp="1"/>
          </p:cNvSpPr>
          <p:nvPr>
            <p:ph type="sldNum" sz="quarter" idx="12"/>
          </p:nvPr>
        </p:nvSpPr>
        <p:spPr/>
        <p:txBody>
          <a:bodyPr/>
          <a:lstStyle/>
          <a:p>
            <a:fld id="{C9BAAC24-CCA9-6142-B5D8-487B50D11333}" type="slidenum">
              <a:rPr lang="en-US" smtClean="0"/>
              <a:t>53</a:t>
            </a:fld>
            <a:endParaRPr lang="en-US" dirty="0"/>
          </a:p>
        </p:txBody>
      </p:sp>
    </p:spTree>
    <p:extLst>
      <p:ext uri="{BB962C8B-B14F-4D97-AF65-F5344CB8AC3E}">
        <p14:creationId xmlns:p14="http://schemas.microsoft.com/office/powerpoint/2010/main" val="6569211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North Carolina – House Bill 857</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ea typeface="MS PGothic" charset="0"/>
              </a:rPr>
              <a:t>North Carolina is a less mature but expanding market for P3s.</a:t>
            </a:r>
          </a:p>
          <a:p>
            <a:pPr marL="0" indent="0">
              <a:buNone/>
            </a:pPr>
            <a:endParaRPr lang="en-US" dirty="0" smtClean="0">
              <a:ea typeface="MS PGothic" charset="0"/>
            </a:endParaRPr>
          </a:p>
          <a:p>
            <a:pPr marL="0" indent="0">
              <a:buNone/>
            </a:pPr>
            <a:r>
              <a:rPr lang="en-US" dirty="0" smtClean="0">
                <a:ea typeface="MS PGothic" charset="0"/>
              </a:rPr>
              <a:t>Historically </a:t>
            </a:r>
            <a:r>
              <a:rPr lang="en-US" dirty="0">
                <a:ea typeface="MS PGothic" charset="0"/>
              </a:rPr>
              <a:t>in North Carolina, local municipalities and state agencies required approval from the State Building Commission to engage in any type of procurement for construction other than traditional procurement methods.  </a:t>
            </a:r>
          </a:p>
          <a:p>
            <a:pPr marL="0" indent="0">
              <a:buNone/>
            </a:pPr>
            <a:endParaRPr lang="en-US" dirty="0" smtClean="0">
              <a:ea typeface="MS PGothic" charset="0"/>
            </a:endParaRPr>
          </a:p>
          <a:p>
            <a:pPr marL="0" indent="0">
              <a:buNone/>
            </a:pPr>
            <a:r>
              <a:rPr lang="en-US" dirty="0" smtClean="0">
                <a:ea typeface="MS PGothic" charset="0"/>
              </a:rPr>
              <a:t>In </a:t>
            </a:r>
            <a:r>
              <a:rPr lang="en-US" dirty="0">
                <a:ea typeface="MS PGothic" charset="0"/>
              </a:rPr>
              <a:t>August 2013, Governor Pat McCrory signed into law HB 857, which empowers these entities to engage in alternative delivery methods.  </a:t>
            </a:r>
          </a:p>
          <a:p>
            <a:pPr marL="0" indent="0">
              <a:buNone/>
            </a:pPr>
            <a:endParaRPr lang="en-US" dirty="0" smtClean="0">
              <a:ea typeface="MS PGothic" charset="0"/>
            </a:endParaRPr>
          </a:p>
          <a:p>
            <a:pPr marL="0" indent="0">
              <a:buNone/>
            </a:pPr>
            <a:r>
              <a:rPr lang="en-US" dirty="0" smtClean="0">
                <a:ea typeface="MS PGothic" charset="0"/>
              </a:rPr>
              <a:t>Although </a:t>
            </a:r>
            <a:r>
              <a:rPr lang="en-US" dirty="0">
                <a:ea typeface="MS PGothic" charset="0"/>
              </a:rPr>
              <a:t>unsolicited proposals are not contemplated under the statute, public entities may still pursue alternative procurement vehicles subject to the stringent criteria set forth in the new statutory framework. </a:t>
            </a:r>
          </a:p>
        </p:txBody>
      </p:sp>
      <p:sp>
        <p:nvSpPr>
          <p:cNvPr id="4" name="Slide Number Placeholder 3"/>
          <p:cNvSpPr>
            <a:spLocks noGrp="1"/>
          </p:cNvSpPr>
          <p:nvPr>
            <p:ph type="sldNum" sz="quarter" idx="12"/>
          </p:nvPr>
        </p:nvSpPr>
        <p:spPr/>
        <p:txBody>
          <a:bodyPr/>
          <a:lstStyle/>
          <a:p>
            <a:fld id="{C9BAAC24-CCA9-6142-B5D8-487B50D11333}" type="slidenum">
              <a:rPr lang="en-US" smtClean="0"/>
              <a:t>54</a:t>
            </a:fld>
            <a:endParaRPr lang="en-US" dirty="0"/>
          </a:p>
        </p:txBody>
      </p:sp>
    </p:spTree>
    <p:extLst>
      <p:ext uri="{BB962C8B-B14F-4D97-AF65-F5344CB8AC3E}">
        <p14:creationId xmlns:p14="http://schemas.microsoft.com/office/powerpoint/2010/main" val="6260029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Maryland</a:t>
            </a:r>
          </a:p>
        </p:txBody>
      </p:sp>
      <p:sp>
        <p:nvSpPr>
          <p:cNvPr id="3" name="Content Placeholder 2"/>
          <p:cNvSpPr>
            <a:spLocks noGrp="1"/>
          </p:cNvSpPr>
          <p:nvPr>
            <p:ph idx="1"/>
          </p:nvPr>
        </p:nvSpPr>
        <p:spPr/>
        <p:txBody>
          <a:bodyPr>
            <a:normAutofit fontScale="92500"/>
          </a:bodyPr>
          <a:lstStyle/>
          <a:p>
            <a:pPr marL="0" indent="0">
              <a:buNone/>
            </a:pPr>
            <a:r>
              <a:rPr lang="en-US" dirty="0">
                <a:ea typeface="MS PGothic" charset="0"/>
              </a:rPr>
              <a:t>Maryland is showing solid interest in joining the P3 movement with its enhanced P3 law that took effect in July 2013. </a:t>
            </a:r>
            <a:endParaRPr lang="en-US" dirty="0" smtClean="0">
              <a:ea typeface="MS PGothic" charset="0"/>
            </a:endParaRPr>
          </a:p>
          <a:p>
            <a:pPr marL="0" indent="0">
              <a:buNone/>
            </a:pPr>
            <a:endParaRPr lang="en-US" dirty="0">
              <a:ea typeface="MS PGothic" charset="0"/>
            </a:endParaRPr>
          </a:p>
          <a:p>
            <a:pPr marL="0" indent="0">
              <a:buNone/>
            </a:pPr>
            <a:r>
              <a:rPr lang="en-US" dirty="0">
                <a:ea typeface="MS PGothic" charset="0"/>
              </a:rPr>
              <a:t>Extending beyond transportation projects, the law offers a mechanism that balances the need to incentivize private sector investment with the need for oversight and transparency. </a:t>
            </a:r>
          </a:p>
          <a:p>
            <a:pPr marL="0" indent="0">
              <a:buNone/>
            </a:pPr>
            <a:endParaRPr lang="en-US" dirty="0" smtClean="0">
              <a:ea typeface="MS PGothic" charset="0"/>
            </a:endParaRPr>
          </a:p>
          <a:p>
            <a:pPr marL="0" indent="0">
              <a:buNone/>
            </a:pPr>
            <a:r>
              <a:rPr lang="en-US" dirty="0" smtClean="0">
                <a:ea typeface="MS PGothic" charset="0"/>
              </a:rPr>
              <a:t>While </a:t>
            </a:r>
            <a:r>
              <a:rPr lang="en-US" dirty="0">
                <a:ea typeface="MS PGothic" charset="0"/>
              </a:rPr>
              <a:t>the P3 law does not specifically address the use of P3s by Maryland counties and cities, localities are not prohibited from pursuing P3s or passing local laws to encourage the use of P3s.</a:t>
            </a:r>
          </a:p>
          <a:p>
            <a:endParaRPr lang="en-US" dirty="0"/>
          </a:p>
        </p:txBody>
      </p:sp>
      <p:sp>
        <p:nvSpPr>
          <p:cNvPr id="4" name="Slide Number Placeholder 3"/>
          <p:cNvSpPr>
            <a:spLocks noGrp="1"/>
          </p:cNvSpPr>
          <p:nvPr>
            <p:ph type="sldNum" sz="quarter" idx="12"/>
          </p:nvPr>
        </p:nvSpPr>
        <p:spPr/>
        <p:txBody>
          <a:bodyPr/>
          <a:lstStyle/>
          <a:p>
            <a:fld id="{C9BAAC24-CCA9-6142-B5D8-487B50D11333}" type="slidenum">
              <a:rPr lang="en-US" smtClean="0"/>
              <a:t>55</a:t>
            </a:fld>
            <a:endParaRPr lang="en-US" dirty="0"/>
          </a:p>
        </p:txBody>
      </p:sp>
    </p:spTree>
    <p:extLst>
      <p:ext uri="{BB962C8B-B14F-4D97-AF65-F5344CB8AC3E}">
        <p14:creationId xmlns:p14="http://schemas.microsoft.com/office/powerpoint/2010/main" val="780994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Pennsylvania – House Bill 1838</a:t>
            </a:r>
          </a:p>
        </p:txBody>
      </p:sp>
      <p:sp>
        <p:nvSpPr>
          <p:cNvPr id="3" name="Content Placeholder 2"/>
          <p:cNvSpPr>
            <a:spLocks noGrp="1"/>
          </p:cNvSpPr>
          <p:nvPr>
            <p:ph idx="1"/>
          </p:nvPr>
        </p:nvSpPr>
        <p:spPr/>
        <p:txBody>
          <a:bodyPr>
            <a:normAutofit fontScale="92500" lnSpcReduction="20000"/>
          </a:bodyPr>
          <a:lstStyle/>
          <a:p>
            <a:pPr>
              <a:lnSpc>
                <a:spcPct val="90000"/>
              </a:lnSpc>
            </a:pPr>
            <a:r>
              <a:rPr lang="en-US" dirty="0">
                <a:ea typeface="MS PGothic" charset="0"/>
              </a:rPr>
              <a:t>Governor Tom Corbett signed the P3 Law in July 2012 which allows state and local public entities to enter into P3s for the design, construction, operation, maintenance, financing, or leasing of transportation facilities, and limits the term lengths to 99 years. </a:t>
            </a:r>
            <a:endParaRPr lang="en-US" dirty="0" smtClean="0">
              <a:ea typeface="MS PGothic" charset="0"/>
            </a:endParaRPr>
          </a:p>
          <a:p>
            <a:pPr marL="0" indent="0">
              <a:lnSpc>
                <a:spcPct val="90000"/>
              </a:lnSpc>
              <a:buNone/>
            </a:pPr>
            <a:r>
              <a:rPr lang="en-US" dirty="0" smtClean="0">
                <a:ea typeface="MS PGothic" charset="0"/>
              </a:rPr>
              <a:t> </a:t>
            </a:r>
            <a:endParaRPr lang="en-US" dirty="0">
              <a:ea typeface="MS PGothic" charset="0"/>
            </a:endParaRPr>
          </a:p>
          <a:p>
            <a:pPr>
              <a:lnSpc>
                <a:spcPct val="90000"/>
              </a:lnSpc>
            </a:pPr>
            <a:r>
              <a:rPr lang="en-US" dirty="0">
                <a:ea typeface="MS PGothic" charset="0"/>
              </a:rPr>
              <a:t>Similar to the 2012 legislation that established guidelines for the use of P3s in transportation projects, a House Bill (HB 1838) sponsored by State Rep. Eli Evankovich (R-Westmoreland/Armstrong) aims to provide P3 opportunities to local governments, school districts, counties and municipal authorities for the construction of water and sewage projects, school buildings and other public facilities.  Before the Bill can be voted on by the House of Representatives, it must be considered and approved by the House State Government Committee.  Although, we understand HB 1838 may go forward only for water and sewer projects with municipal buildings to </a:t>
            </a:r>
            <a:r>
              <a:rPr lang="en-US" dirty="0" smtClean="0">
                <a:ea typeface="MS PGothic" charset="0"/>
              </a:rPr>
              <a:t>follow.</a:t>
            </a:r>
            <a:endParaRPr lang="en-US" dirty="0"/>
          </a:p>
        </p:txBody>
      </p:sp>
      <p:sp>
        <p:nvSpPr>
          <p:cNvPr id="4" name="Slide Number Placeholder 3"/>
          <p:cNvSpPr>
            <a:spLocks noGrp="1"/>
          </p:cNvSpPr>
          <p:nvPr>
            <p:ph type="sldNum" sz="quarter" idx="12"/>
          </p:nvPr>
        </p:nvSpPr>
        <p:spPr/>
        <p:txBody>
          <a:bodyPr/>
          <a:lstStyle/>
          <a:p>
            <a:fld id="{C9BAAC24-CCA9-6142-B5D8-487B50D11333}" type="slidenum">
              <a:rPr lang="en-US" smtClean="0"/>
              <a:t>56</a:t>
            </a:fld>
            <a:endParaRPr lang="en-US" dirty="0"/>
          </a:p>
        </p:txBody>
      </p:sp>
    </p:spTree>
    <p:extLst>
      <p:ext uri="{BB962C8B-B14F-4D97-AF65-F5344CB8AC3E}">
        <p14:creationId xmlns:p14="http://schemas.microsoft.com/office/powerpoint/2010/main" val="8972705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New York and New Jersey</a:t>
            </a:r>
          </a:p>
        </p:txBody>
      </p:sp>
      <p:sp>
        <p:nvSpPr>
          <p:cNvPr id="3" name="Content Placeholder 2"/>
          <p:cNvSpPr>
            <a:spLocks noGrp="1"/>
          </p:cNvSpPr>
          <p:nvPr>
            <p:ph idx="1"/>
          </p:nvPr>
        </p:nvSpPr>
        <p:spPr/>
        <p:txBody>
          <a:bodyPr>
            <a:normAutofit fontScale="85000" lnSpcReduction="20000"/>
          </a:bodyPr>
          <a:lstStyle/>
          <a:p>
            <a:pPr marL="0" indent="0">
              <a:lnSpc>
                <a:spcPct val="90000"/>
              </a:lnSpc>
              <a:buNone/>
            </a:pPr>
            <a:r>
              <a:rPr lang="en-US" dirty="0">
                <a:ea typeface="MS PGothic" charset="0"/>
              </a:rPr>
              <a:t>New York Senator Ball and Assemblyman Schimminger have partnered on bipartisan proposed P3 Legislation, S5501, by authorizing private entities to design, build, finance, operate, and maintain public infrastructure assets</a:t>
            </a:r>
          </a:p>
          <a:p>
            <a:pPr marL="0" indent="0">
              <a:lnSpc>
                <a:spcPct val="90000"/>
              </a:lnSpc>
              <a:buNone/>
            </a:pPr>
            <a:endParaRPr lang="en-US" dirty="0">
              <a:ea typeface="MS PGothic" charset="0"/>
            </a:endParaRPr>
          </a:p>
          <a:p>
            <a:pPr marL="0" indent="0">
              <a:lnSpc>
                <a:spcPct val="90000"/>
              </a:lnSpc>
              <a:buNone/>
            </a:pPr>
            <a:r>
              <a:rPr lang="en-US" dirty="0">
                <a:ea typeface="MS PGothic" charset="0"/>
              </a:rPr>
              <a:t>In April 2013, the Port Authority of New York &amp; New Jersey authorized a $1.5 billion P3 award to NYNJ Link Partnership to provide the design, build, finance, and maintenance for a replacement to the 80-plus-year-old Goethals Bridge</a:t>
            </a:r>
          </a:p>
          <a:p>
            <a:pPr marL="0" indent="0">
              <a:lnSpc>
                <a:spcPct val="90000"/>
              </a:lnSpc>
              <a:buNone/>
            </a:pPr>
            <a:endParaRPr lang="en-US" dirty="0">
              <a:ea typeface="MS PGothic" charset="0"/>
            </a:endParaRPr>
          </a:p>
          <a:p>
            <a:pPr marL="0" indent="0">
              <a:lnSpc>
                <a:spcPct val="90000"/>
              </a:lnSpc>
              <a:buNone/>
            </a:pPr>
            <a:r>
              <a:rPr lang="en-US" dirty="0">
                <a:ea typeface="MS PGothic" charset="0"/>
              </a:rPr>
              <a:t>New Jersey Economic Development Authority- The Higher Education Institution Public-Private Partnerships Program permits a state or county college to enter into a private-public partnership and allows a private entity to assume full financial and administrative responsibility for an on-campus construction, reconstruction, repair, alteration, improvement or extension of a building, structure, or facility of the institution so long as the college retains ownership of the land, and the project is 100% privately financed.</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9BAAC24-CCA9-6142-B5D8-487B50D11333}" type="slidenum">
              <a:rPr lang="en-US" smtClean="0"/>
              <a:t>57</a:t>
            </a:fld>
            <a:endParaRPr lang="en-US" dirty="0"/>
          </a:p>
        </p:txBody>
      </p:sp>
    </p:spTree>
    <p:extLst>
      <p:ext uri="{BB962C8B-B14F-4D97-AF65-F5344CB8AC3E}">
        <p14:creationId xmlns:p14="http://schemas.microsoft.com/office/powerpoint/2010/main" val="18457461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Questions?</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Scott </a:t>
            </a:r>
            <a:r>
              <a:rPr lang="en-US" b="1" dirty="0" smtClean="0"/>
              <a:t>Abrams, </a:t>
            </a:r>
            <a:r>
              <a:rPr lang="en-US" dirty="0" smtClean="0"/>
              <a:t>Senior </a:t>
            </a:r>
            <a:r>
              <a:rPr lang="en-US" dirty="0"/>
              <a:t>Counsel, West </a:t>
            </a:r>
            <a:r>
              <a:rPr lang="en-US" dirty="0" smtClean="0"/>
              <a:t>Municipal </a:t>
            </a:r>
            <a:r>
              <a:rPr lang="en-US" dirty="0"/>
              <a:t>&amp; Commercial Business </a:t>
            </a:r>
            <a:br>
              <a:rPr lang="en-US" dirty="0"/>
            </a:br>
            <a:r>
              <a:rPr lang="en-US" dirty="0" smtClean="0"/>
              <a:t>Veolia North America</a:t>
            </a:r>
          </a:p>
          <a:p>
            <a:pPr marL="0" indent="0">
              <a:buNone/>
            </a:pPr>
            <a:r>
              <a:rPr lang="en-US" dirty="0" smtClean="0"/>
              <a:t>Email:   </a:t>
            </a:r>
            <a:r>
              <a:rPr lang="en-US" u="sng" dirty="0">
                <a:hlinkClick r:id="rId3"/>
              </a:rPr>
              <a:t>scott.abrams@veolia.com</a:t>
            </a:r>
            <a:endParaRPr lang="en-US" dirty="0"/>
          </a:p>
          <a:p>
            <a:pPr marL="0" indent="0">
              <a:buNone/>
            </a:pPr>
            <a:endParaRPr lang="en-US" dirty="0"/>
          </a:p>
          <a:p>
            <a:pPr marL="0" indent="0">
              <a:buNone/>
            </a:pPr>
            <a:r>
              <a:rPr lang="en-US" b="1" dirty="0"/>
              <a:t>David </a:t>
            </a:r>
            <a:r>
              <a:rPr lang="en-US" b="1" dirty="0" smtClean="0"/>
              <a:t>Bergquist, </a:t>
            </a:r>
            <a:r>
              <a:rPr lang="en-US" dirty="0" smtClean="0"/>
              <a:t>Chief Campus Counsel, University of California, Riverside</a:t>
            </a:r>
          </a:p>
          <a:p>
            <a:pPr marL="0" indent="0">
              <a:buNone/>
            </a:pPr>
            <a:r>
              <a:rPr lang="en-US" dirty="0" smtClean="0"/>
              <a:t>Email:	</a:t>
            </a:r>
            <a:r>
              <a:rPr lang="en-US" u="sng" dirty="0" smtClean="0">
                <a:solidFill>
                  <a:srgbClr val="0000FF"/>
                </a:solidFill>
              </a:rPr>
              <a:t>david.bergquist@ucr.edu</a:t>
            </a:r>
            <a:endParaRPr lang="en-US" u="sng" dirty="0">
              <a:solidFill>
                <a:srgbClr val="0000FF"/>
              </a:solidFill>
            </a:endParaRPr>
          </a:p>
          <a:p>
            <a:pPr marL="0" indent="0">
              <a:buNone/>
            </a:pPr>
            <a:endParaRPr lang="en-US" dirty="0"/>
          </a:p>
          <a:p>
            <a:pPr marL="0" indent="0">
              <a:buNone/>
            </a:pPr>
            <a:r>
              <a:rPr lang="en-US" b="1" dirty="0"/>
              <a:t>Christine Haas </a:t>
            </a:r>
            <a:r>
              <a:rPr lang="en-US" b="1" dirty="0" smtClean="0"/>
              <a:t>Georgiev</a:t>
            </a:r>
            <a:r>
              <a:rPr lang="en-US" dirty="0" smtClean="0"/>
              <a:t>, Senior Counsel, Real </a:t>
            </a:r>
            <a:r>
              <a:rPr lang="en-US" dirty="0"/>
              <a:t>Estate &amp; </a:t>
            </a:r>
            <a:r>
              <a:rPr lang="en-US" dirty="0" smtClean="0"/>
              <a:t>  Construction University </a:t>
            </a:r>
            <a:r>
              <a:rPr lang="en-US" dirty="0"/>
              <a:t>of California, San Francisco</a:t>
            </a:r>
          </a:p>
          <a:p>
            <a:pPr marL="0" indent="0">
              <a:buNone/>
            </a:pPr>
            <a:r>
              <a:rPr lang="en-US" dirty="0" smtClean="0"/>
              <a:t>Email:  </a:t>
            </a:r>
            <a:r>
              <a:rPr lang="en-US" u="sng" dirty="0" smtClean="0">
                <a:solidFill>
                  <a:srgbClr val="0000FF"/>
                </a:solidFill>
              </a:rPr>
              <a:t>c</a:t>
            </a:r>
            <a:r>
              <a:rPr lang="en-US" u="sng" dirty="0" smtClean="0">
                <a:solidFill>
                  <a:srgbClr val="0000FF"/>
                </a:solidFill>
                <a:hlinkClick r:id="rId4"/>
              </a:rPr>
              <a:t>hristine.haasgeorgiev@ucsf.edu</a:t>
            </a:r>
            <a:endParaRPr lang="en-US" dirty="0">
              <a:solidFill>
                <a:srgbClr val="0000FF"/>
              </a:solidFill>
            </a:endParaRPr>
          </a:p>
          <a:p>
            <a:endParaRPr lang="en-US" dirty="0"/>
          </a:p>
          <a:p>
            <a:pPr marL="0" indent="0">
              <a:buNone/>
            </a:pPr>
            <a:r>
              <a:rPr lang="en-US" b="1" dirty="0" smtClean="0"/>
              <a:t>Rowena Manlapaz</a:t>
            </a:r>
            <a:r>
              <a:rPr lang="en-US" dirty="0" smtClean="0"/>
              <a:t>, </a:t>
            </a:r>
            <a:r>
              <a:rPr lang="en-US" dirty="0"/>
              <a:t>Senior </a:t>
            </a:r>
            <a:r>
              <a:rPr lang="en-US" dirty="0" smtClean="0"/>
              <a:t>Counsel, University </a:t>
            </a:r>
            <a:r>
              <a:rPr lang="en-US" dirty="0"/>
              <a:t>of California, Office of the General </a:t>
            </a:r>
            <a:r>
              <a:rPr lang="en-US" dirty="0" smtClean="0"/>
              <a:t>Counsel</a:t>
            </a:r>
          </a:p>
          <a:p>
            <a:pPr marL="0" indent="0">
              <a:buNone/>
            </a:pPr>
            <a:r>
              <a:rPr lang="en-US" dirty="0" smtClean="0"/>
              <a:t>Email:  </a:t>
            </a:r>
            <a:r>
              <a:rPr lang="en-US" u="sng" dirty="0" smtClean="0">
                <a:solidFill>
                  <a:srgbClr val="0000FF"/>
                </a:solidFill>
              </a:rPr>
              <a:t>r</a:t>
            </a:r>
            <a:r>
              <a:rPr lang="en-US" u="sng" dirty="0" smtClean="0">
                <a:solidFill>
                  <a:srgbClr val="0000FF"/>
                </a:solidFill>
                <a:hlinkClick r:id="rId5"/>
              </a:rPr>
              <a:t>owena.manlapaz@ucop.edu</a:t>
            </a:r>
            <a:endParaRPr lang="en-US" dirty="0">
              <a:solidFill>
                <a:srgbClr val="0000FF"/>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C9BAAC24-CCA9-6142-B5D8-487B50D11333}" type="slidenum">
              <a:rPr lang="en-US" smtClean="0"/>
              <a:t>58</a:t>
            </a:fld>
            <a:endParaRPr lang="en-US" dirty="0"/>
          </a:p>
        </p:txBody>
      </p:sp>
    </p:spTree>
    <p:extLst>
      <p:ext uri="{BB962C8B-B14F-4D97-AF65-F5344CB8AC3E}">
        <p14:creationId xmlns:p14="http://schemas.microsoft.com/office/powerpoint/2010/main" val="3791799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PPPs - Hotels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7080713"/>
              </p:ext>
            </p:extLst>
          </p:nvPr>
        </p:nvGraphicFramePr>
        <p:xfrm>
          <a:off x="457200" y="1600200"/>
          <a:ext cx="8229600" cy="2238248"/>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dirty="0" smtClean="0">
                          <a:solidFill>
                            <a:sysClr val="windowText" lastClr="000000"/>
                          </a:solidFill>
                          <a:latin typeface="Avenir Heavy"/>
                        </a:rPr>
                        <a:t>PROJECT</a:t>
                      </a:r>
                      <a:endParaRPr lang="en-US" dirty="0">
                        <a:solidFill>
                          <a:sysClr val="windowText" lastClr="000000"/>
                        </a:solidFill>
                        <a:latin typeface="Avenir Heavy"/>
                      </a:endParaRPr>
                    </a:p>
                  </a:txBody>
                  <a:tcPr/>
                </a:tc>
                <a:tc>
                  <a:txBody>
                    <a:bodyPr/>
                    <a:lstStyle/>
                    <a:p>
                      <a:r>
                        <a:rPr lang="en-US" dirty="0" smtClean="0">
                          <a:solidFill>
                            <a:sysClr val="windowText" lastClr="000000"/>
                          </a:solidFill>
                          <a:latin typeface="Avenir Heavy"/>
                        </a:rPr>
                        <a:t>TRANSACTION</a:t>
                      </a:r>
                      <a:r>
                        <a:rPr lang="en-US" baseline="0" dirty="0" smtClean="0">
                          <a:solidFill>
                            <a:sysClr val="windowText" lastClr="000000"/>
                          </a:solidFill>
                          <a:latin typeface="Avenir Heavy"/>
                        </a:rPr>
                        <a:t> TYPE</a:t>
                      </a:r>
                      <a:endParaRPr lang="en-US" dirty="0">
                        <a:solidFill>
                          <a:sysClr val="windowText" lastClr="000000"/>
                        </a:solidFill>
                        <a:latin typeface="Avenir Heavy"/>
                      </a:endParaRPr>
                    </a:p>
                  </a:txBody>
                  <a:tcPr/>
                </a:tc>
                <a:tc>
                  <a:txBody>
                    <a:bodyPr/>
                    <a:lstStyle/>
                    <a:p>
                      <a:r>
                        <a:rPr lang="en-US" dirty="0" smtClean="0">
                          <a:solidFill>
                            <a:sysClr val="windowText" lastClr="000000"/>
                          </a:solidFill>
                          <a:latin typeface="Avenir Heavy"/>
                        </a:rPr>
                        <a:t>PROJECT COST/YEAR</a:t>
                      </a:r>
                      <a:endParaRPr lang="en-US" dirty="0">
                        <a:solidFill>
                          <a:sysClr val="windowText" lastClr="000000"/>
                        </a:solidFill>
                        <a:latin typeface="Avenir Heavy"/>
                      </a:endParaRPr>
                    </a:p>
                  </a:txBody>
                  <a:tcPr/>
                </a:tc>
                <a:extLst>
                  <a:ext uri="{0D108BD9-81ED-4DB2-BD59-A6C34878D82A}">
                    <a16:rowId xmlns:a16="http://schemas.microsoft.com/office/drawing/2014/main" val="10000"/>
                  </a:ext>
                </a:extLst>
              </a:tr>
              <a:tr h="370840">
                <a:tc>
                  <a:txBody>
                    <a:bodyPr/>
                    <a:lstStyle/>
                    <a:p>
                      <a:pPr marL="0" marR="0">
                        <a:lnSpc>
                          <a:spcPct val="115000"/>
                        </a:lnSpc>
                        <a:spcBef>
                          <a:spcPts val="0"/>
                        </a:spcBef>
                        <a:spcAft>
                          <a:spcPts val="0"/>
                        </a:spcAft>
                      </a:pPr>
                      <a:r>
                        <a:rPr lang="en-US" sz="1200" dirty="0">
                          <a:effectLst/>
                          <a:latin typeface="Avenir Book"/>
                        </a:rPr>
                        <a:t>Camellia Inn and Suites (UCDMC)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Ground lease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~$20MM/2001 </a:t>
                      </a:r>
                      <a:endParaRPr lang="en-US" sz="1200" dirty="0">
                        <a:solidFill>
                          <a:srgbClr val="000000"/>
                        </a:solidFill>
                        <a:effectLst/>
                        <a:latin typeface="Avenir Book"/>
                        <a:ea typeface="Calibri"/>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marL="0" marR="0">
                        <a:lnSpc>
                          <a:spcPct val="115000"/>
                        </a:lnSpc>
                        <a:spcBef>
                          <a:spcPts val="0"/>
                        </a:spcBef>
                        <a:spcAft>
                          <a:spcPts val="0"/>
                        </a:spcAft>
                      </a:pPr>
                      <a:r>
                        <a:rPr lang="en-US" sz="1200" dirty="0">
                          <a:effectLst/>
                          <a:latin typeface="Avenir Book"/>
                        </a:rPr>
                        <a:t>Estancia La Jolla Hotel &amp; Spa (UCSD)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Ground lease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~$60MM/2004 </a:t>
                      </a:r>
                      <a:endParaRPr lang="en-US" sz="1200" dirty="0">
                        <a:solidFill>
                          <a:srgbClr val="000000"/>
                        </a:solidFill>
                        <a:effectLst/>
                        <a:latin typeface="Avenir Book"/>
                        <a:ea typeface="Calibri"/>
                        <a:cs typeface="Times New Roman"/>
                      </a:endParaRPr>
                    </a:p>
                  </a:txBody>
                  <a:tcPr marL="68580" marR="68580" marT="0" marB="0"/>
                </a:tc>
                <a:extLst>
                  <a:ext uri="{0D108BD9-81ED-4DB2-BD59-A6C34878D82A}">
                    <a16:rowId xmlns:a16="http://schemas.microsoft.com/office/drawing/2014/main" val="10002"/>
                  </a:ext>
                </a:extLst>
              </a:tr>
              <a:tr h="384048">
                <a:tc>
                  <a:txBody>
                    <a:bodyPr/>
                    <a:lstStyle/>
                    <a:p>
                      <a:pPr marL="0" marR="0">
                        <a:lnSpc>
                          <a:spcPct val="115000"/>
                        </a:lnSpc>
                        <a:spcBef>
                          <a:spcPts val="0"/>
                        </a:spcBef>
                        <a:spcAft>
                          <a:spcPts val="0"/>
                        </a:spcAft>
                      </a:pPr>
                      <a:r>
                        <a:rPr lang="en-US" sz="1200" dirty="0">
                          <a:effectLst/>
                          <a:latin typeface="Avenir Book"/>
                        </a:rPr>
                        <a:t>Ronald McDonald House (UCDMC)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Ground lease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NA/~1999 </a:t>
                      </a:r>
                      <a:endParaRPr lang="en-US" sz="1200" dirty="0">
                        <a:solidFill>
                          <a:srgbClr val="000000"/>
                        </a:solidFill>
                        <a:effectLst/>
                        <a:latin typeface="Avenir Book"/>
                        <a:ea typeface="Calibri"/>
                        <a:cs typeface="Times New Roman"/>
                      </a:endParaRPr>
                    </a:p>
                  </a:txBody>
                  <a:tcPr marL="68580" marR="68580" marT="0" marB="0"/>
                </a:tc>
                <a:extLst>
                  <a:ext uri="{0D108BD9-81ED-4DB2-BD59-A6C34878D82A}">
                    <a16:rowId xmlns:a16="http://schemas.microsoft.com/office/drawing/2014/main" val="10003"/>
                  </a:ext>
                </a:extLst>
              </a:tr>
              <a:tr h="370840">
                <a:tc>
                  <a:txBody>
                    <a:bodyPr/>
                    <a:lstStyle/>
                    <a:p>
                      <a:pPr marL="0" marR="0">
                        <a:lnSpc>
                          <a:spcPct val="115000"/>
                        </a:lnSpc>
                        <a:spcBef>
                          <a:spcPts val="0"/>
                        </a:spcBef>
                        <a:spcAft>
                          <a:spcPts val="0"/>
                        </a:spcAft>
                      </a:pPr>
                      <a:r>
                        <a:rPr lang="en-US" sz="1200" dirty="0">
                          <a:effectLst/>
                          <a:latin typeface="Avenir Book"/>
                        </a:rPr>
                        <a:t>Family House (UCDMC)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Ground lease/Build-to-suit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$3.3MM/2006</a:t>
                      </a:r>
                      <a:endParaRPr lang="en-US" sz="1200" dirty="0">
                        <a:solidFill>
                          <a:srgbClr val="000000"/>
                        </a:solidFill>
                        <a:effectLst/>
                        <a:latin typeface="Avenir Book"/>
                        <a:ea typeface="Calibri"/>
                        <a:cs typeface="Times New Roman"/>
                      </a:endParaRPr>
                    </a:p>
                  </a:txBody>
                  <a:tcPr marL="68580" marR="68580" marT="0" marB="0"/>
                </a:tc>
                <a:extLst>
                  <a:ext uri="{0D108BD9-81ED-4DB2-BD59-A6C34878D82A}">
                    <a16:rowId xmlns:a16="http://schemas.microsoft.com/office/drawing/2014/main" val="10004"/>
                  </a:ext>
                </a:extLst>
              </a:tr>
              <a:tr h="370840">
                <a:tc>
                  <a:txBody>
                    <a:bodyPr/>
                    <a:lstStyle/>
                    <a:p>
                      <a:pPr marL="0" marR="0">
                        <a:lnSpc>
                          <a:spcPct val="115000"/>
                        </a:lnSpc>
                        <a:spcBef>
                          <a:spcPts val="0"/>
                        </a:spcBef>
                        <a:spcAft>
                          <a:spcPts val="0"/>
                        </a:spcAft>
                      </a:pPr>
                      <a:r>
                        <a:rPr lang="en-US" sz="1200" dirty="0">
                          <a:effectLst/>
                          <a:latin typeface="Avenir Book"/>
                        </a:rPr>
                        <a:t>Davis Campus Hotel (UCD)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Ground lease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$11.1MM/2010 </a:t>
                      </a:r>
                      <a:endParaRPr lang="en-US" sz="1200" dirty="0">
                        <a:solidFill>
                          <a:srgbClr val="000000"/>
                        </a:solidFill>
                        <a:effectLst/>
                        <a:latin typeface="Avenir Book"/>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C9BAAC24-CCA9-6142-B5D8-487B50D11333}" type="slidenum">
              <a:rPr lang="en-US" smtClean="0"/>
              <a:t>6</a:t>
            </a:fld>
            <a:endParaRPr lang="en-US" dirty="0"/>
          </a:p>
        </p:txBody>
      </p:sp>
    </p:spTree>
    <p:extLst>
      <p:ext uri="{BB962C8B-B14F-4D97-AF65-F5344CB8AC3E}">
        <p14:creationId xmlns:p14="http://schemas.microsoft.com/office/powerpoint/2010/main" val="3197923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PPP – Office/Classroom/Research Buildings</a:t>
            </a:r>
            <a:br>
              <a:rPr lang="en-US" sz="2800" b="1" dirty="0"/>
            </a:br>
            <a:r>
              <a:rPr lang="en-US" sz="2800" b="1" dirty="0"/>
              <a:t>and Medical Clinics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1544718"/>
              </p:ext>
            </p:extLst>
          </p:nvPr>
        </p:nvGraphicFramePr>
        <p:xfrm>
          <a:off x="457200" y="1600200"/>
          <a:ext cx="8229600" cy="3772282"/>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dirty="0" smtClean="0">
                          <a:solidFill>
                            <a:sysClr val="windowText" lastClr="000000"/>
                          </a:solidFill>
                          <a:latin typeface="Avenir Heavy"/>
                        </a:rPr>
                        <a:t>PROJECT</a:t>
                      </a:r>
                      <a:endParaRPr lang="en-US" dirty="0">
                        <a:solidFill>
                          <a:sysClr val="windowText" lastClr="000000"/>
                        </a:solidFill>
                        <a:latin typeface="Avenir Heavy"/>
                      </a:endParaRPr>
                    </a:p>
                  </a:txBody>
                  <a:tcPr/>
                </a:tc>
                <a:tc>
                  <a:txBody>
                    <a:bodyPr/>
                    <a:lstStyle/>
                    <a:p>
                      <a:r>
                        <a:rPr lang="en-US" dirty="0" smtClean="0">
                          <a:solidFill>
                            <a:sysClr val="windowText" lastClr="000000"/>
                          </a:solidFill>
                          <a:latin typeface="Avenir Heavy"/>
                        </a:rPr>
                        <a:t>TRANSACTION</a:t>
                      </a:r>
                      <a:r>
                        <a:rPr lang="en-US" baseline="0" dirty="0" smtClean="0">
                          <a:solidFill>
                            <a:sysClr val="windowText" lastClr="000000"/>
                          </a:solidFill>
                          <a:latin typeface="Avenir Heavy"/>
                        </a:rPr>
                        <a:t> TYPE</a:t>
                      </a:r>
                      <a:endParaRPr lang="en-US" dirty="0">
                        <a:solidFill>
                          <a:sysClr val="windowText" lastClr="000000"/>
                        </a:solidFill>
                        <a:latin typeface="Avenir Heavy"/>
                      </a:endParaRPr>
                    </a:p>
                  </a:txBody>
                  <a:tcPr/>
                </a:tc>
                <a:tc>
                  <a:txBody>
                    <a:bodyPr/>
                    <a:lstStyle/>
                    <a:p>
                      <a:r>
                        <a:rPr lang="en-US" dirty="0" smtClean="0">
                          <a:solidFill>
                            <a:sysClr val="windowText" lastClr="000000"/>
                          </a:solidFill>
                          <a:latin typeface="Avenir Heavy"/>
                        </a:rPr>
                        <a:t>PROJECT COST/YEAR</a:t>
                      </a:r>
                      <a:endParaRPr lang="en-US" dirty="0">
                        <a:solidFill>
                          <a:sysClr val="windowText" lastClr="000000"/>
                        </a:solidFill>
                        <a:latin typeface="Avenir Heavy"/>
                      </a:endParaRPr>
                    </a:p>
                  </a:txBody>
                  <a:tcPr/>
                </a:tc>
                <a:extLst>
                  <a:ext uri="{0D108BD9-81ED-4DB2-BD59-A6C34878D82A}">
                    <a16:rowId xmlns:a16="http://schemas.microsoft.com/office/drawing/2014/main" val="10000"/>
                  </a:ext>
                </a:extLst>
              </a:tr>
              <a:tr h="370840">
                <a:tc>
                  <a:txBody>
                    <a:bodyPr/>
                    <a:lstStyle/>
                    <a:p>
                      <a:pPr marL="0" marR="0">
                        <a:lnSpc>
                          <a:spcPct val="115000"/>
                        </a:lnSpc>
                        <a:spcBef>
                          <a:spcPts val="0"/>
                        </a:spcBef>
                        <a:spcAft>
                          <a:spcPts val="0"/>
                        </a:spcAft>
                      </a:pPr>
                      <a:r>
                        <a:rPr lang="en-US" sz="1200" dirty="0">
                          <a:effectLst/>
                          <a:latin typeface="Avenir Book"/>
                        </a:rPr>
                        <a:t>Hollister Research Center (UCSB)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Build-to-suit/Leaseback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$6.3MM/1987 </a:t>
                      </a:r>
                      <a:endParaRPr lang="en-US" sz="1200" dirty="0">
                        <a:solidFill>
                          <a:srgbClr val="000000"/>
                        </a:solidFill>
                        <a:effectLst/>
                        <a:latin typeface="Avenir Book"/>
                        <a:ea typeface="Calibri"/>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marL="0" marR="0">
                        <a:lnSpc>
                          <a:spcPct val="115000"/>
                        </a:lnSpc>
                        <a:spcBef>
                          <a:spcPts val="0"/>
                        </a:spcBef>
                        <a:spcAft>
                          <a:spcPts val="0"/>
                        </a:spcAft>
                      </a:pPr>
                      <a:r>
                        <a:rPr lang="en-US" sz="1200" dirty="0">
                          <a:effectLst/>
                          <a:latin typeface="Avenir Book"/>
                        </a:rPr>
                        <a:t>Berkeley Way (UCI)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Ground lease/ Build-to-suit/Leaseback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~$18MM/1988 </a:t>
                      </a:r>
                      <a:endParaRPr lang="en-US" sz="1200" dirty="0">
                        <a:solidFill>
                          <a:srgbClr val="000000"/>
                        </a:solidFill>
                        <a:effectLst/>
                        <a:latin typeface="Avenir Book"/>
                        <a:ea typeface="Calibri"/>
                        <a:cs typeface="Times New Roman"/>
                      </a:endParaRPr>
                    </a:p>
                  </a:txBody>
                  <a:tcPr marL="68580" marR="68580" marT="0" marB="0"/>
                </a:tc>
                <a:extLst>
                  <a:ext uri="{0D108BD9-81ED-4DB2-BD59-A6C34878D82A}">
                    <a16:rowId xmlns:a16="http://schemas.microsoft.com/office/drawing/2014/main" val="10002"/>
                  </a:ext>
                </a:extLst>
              </a:tr>
              <a:tr h="370840">
                <a:tc>
                  <a:txBody>
                    <a:bodyPr/>
                    <a:lstStyle/>
                    <a:p>
                      <a:pPr marL="0" marR="0">
                        <a:lnSpc>
                          <a:spcPct val="115000"/>
                        </a:lnSpc>
                        <a:spcBef>
                          <a:spcPts val="0"/>
                        </a:spcBef>
                        <a:spcAft>
                          <a:spcPts val="0"/>
                        </a:spcAft>
                      </a:pPr>
                      <a:r>
                        <a:rPr lang="en-US" sz="1200" dirty="0">
                          <a:effectLst/>
                          <a:latin typeface="Avenir Book"/>
                        </a:rPr>
                        <a:t>Institute for Americas Phases I-III (UCSD)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Donor development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NA/1983 &amp; 2001 </a:t>
                      </a:r>
                      <a:endParaRPr lang="en-US" sz="1200" dirty="0">
                        <a:solidFill>
                          <a:srgbClr val="000000"/>
                        </a:solidFill>
                        <a:effectLst/>
                        <a:latin typeface="Avenir Book"/>
                        <a:ea typeface="Calibri"/>
                        <a:cs typeface="Times New Roman"/>
                      </a:endParaRPr>
                    </a:p>
                  </a:txBody>
                  <a:tcPr marL="68580" marR="68580" marT="0" marB="0"/>
                </a:tc>
                <a:extLst>
                  <a:ext uri="{0D108BD9-81ED-4DB2-BD59-A6C34878D82A}">
                    <a16:rowId xmlns:a16="http://schemas.microsoft.com/office/drawing/2014/main" val="10003"/>
                  </a:ext>
                </a:extLst>
              </a:tr>
              <a:tr h="370840">
                <a:tc>
                  <a:txBody>
                    <a:bodyPr/>
                    <a:lstStyle/>
                    <a:p>
                      <a:pPr marL="0" marR="0">
                        <a:lnSpc>
                          <a:spcPct val="115000"/>
                        </a:lnSpc>
                        <a:spcBef>
                          <a:spcPts val="0"/>
                        </a:spcBef>
                        <a:spcAft>
                          <a:spcPts val="0"/>
                        </a:spcAft>
                      </a:pPr>
                      <a:r>
                        <a:rPr lang="en-US" sz="1200" dirty="0">
                          <a:effectLst/>
                          <a:latin typeface="Avenir Book"/>
                        </a:rPr>
                        <a:t>UCOPHQ (UCOP)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Build-to-suit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$37MM/1998 </a:t>
                      </a:r>
                      <a:endParaRPr lang="en-US" sz="1200" dirty="0">
                        <a:solidFill>
                          <a:srgbClr val="000000"/>
                        </a:solidFill>
                        <a:effectLst/>
                        <a:latin typeface="Avenir Book"/>
                        <a:ea typeface="Calibri"/>
                        <a:cs typeface="Times New Roman"/>
                      </a:endParaRPr>
                    </a:p>
                  </a:txBody>
                  <a:tcPr marL="68580" marR="68580" marT="0" marB="0"/>
                </a:tc>
                <a:extLst>
                  <a:ext uri="{0D108BD9-81ED-4DB2-BD59-A6C34878D82A}">
                    <a16:rowId xmlns:a16="http://schemas.microsoft.com/office/drawing/2014/main" val="10004"/>
                  </a:ext>
                </a:extLst>
              </a:tr>
              <a:tr h="370840">
                <a:tc>
                  <a:txBody>
                    <a:bodyPr/>
                    <a:lstStyle/>
                    <a:p>
                      <a:pPr marL="0" marR="0">
                        <a:lnSpc>
                          <a:spcPct val="115000"/>
                        </a:lnSpc>
                        <a:spcBef>
                          <a:spcPts val="0"/>
                        </a:spcBef>
                        <a:spcAft>
                          <a:spcPts val="0"/>
                        </a:spcAft>
                      </a:pPr>
                      <a:r>
                        <a:rPr lang="en-US" sz="1200" dirty="0">
                          <a:effectLst/>
                          <a:latin typeface="Avenir Book"/>
                        </a:rPr>
                        <a:t>Heckman Center (UCR)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Donor development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$6.5MM/2003 </a:t>
                      </a:r>
                      <a:endParaRPr lang="en-US" sz="1200" dirty="0">
                        <a:solidFill>
                          <a:srgbClr val="000000"/>
                        </a:solidFill>
                        <a:effectLst/>
                        <a:latin typeface="Avenir Book"/>
                        <a:ea typeface="Calibri"/>
                        <a:cs typeface="Times New Roman"/>
                      </a:endParaRPr>
                    </a:p>
                  </a:txBody>
                  <a:tcPr marL="68580" marR="68580" marT="0" marB="0"/>
                </a:tc>
                <a:extLst>
                  <a:ext uri="{0D108BD9-81ED-4DB2-BD59-A6C34878D82A}">
                    <a16:rowId xmlns:a16="http://schemas.microsoft.com/office/drawing/2014/main" val="10005"/>
                  </a:ext>
                </a:extLst>
              </a:tr>
              <a:tr h="370840">
                <a:tc>
                  <a:txBody>
                    <a:bodyPr/>
                    <a:lstStyle/>
                    <a:p>
                      <a:pPr marL="0" marR="0">
                        <a:lnSpc>
                          <a:spcPct val="115000"/>
                        </a:lnSpc>
                        <a:spcBef>
                          <a:spcPts val="0"/>
                        </a:spcBef>
                        <a:spcAft>
                          <a:spcPts val="0"/>
                        </a:spcAft>
                      </a:pPr>
                      <a:r>
                        <a:rPr lang="en-US" sz="1200" dirty="0">
                          <a:effectLst/>
                          <a:latin typeface="Avenir Book"/>
                        </a:rPr>
                        <a:t>University Town Center (UCR)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Master lease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$1.0MM(Prepaid Master Lease)/~1998 </a:t>
                      </a:r>
                      <a:endParaRPr lang="en-US" sz="1200" dirty="0">
                        <a:solidFill>
                          <a:srgbClr val="000000"/>
                        </a:solidFill>
                        <a:effectLst/>
                        <a:latin typeface="Avenir Book"/>
                        <a:ea typeface="Calibri"/>
                        <a:cs typeface="Times New Roman"/>
                      </a:endParaRPr>
                    </a:p>
                  </a:txBody>
                  <a:tcPr marL="68580" marR="68580" marT="0" marB="0"/>
                </a:tc>
                <a:extLst>
                  <a:ext uri="{0D108BD9-81ED-4DB2-BD59-A6C34878D82A}">
                    <a16:rowId xmlns:a16="http://schemas.microsoft.com/office/drawing/2014/main" val="10006"/>
                  </a:ext>
                </a:extLst>
              </a:tr>
              <a:tr h="370840">
                <a:tc>
                  <a:txBody>
                    <a:bodyPr/>
                    <a:lstStyle/>
                    <a:p>
                      <a:pPr marL="0" marR="0">
                        <a:lnSpc>
                          <a:spcPct val="115000"/>
                        </a:lnSpc>
                        <a:spcBef>
                          <a:spcPts val="0"/>
                        </a:spcBef>
                        <a:spcAft>
                          <a:spcPts val="0"/>
                        </a:spcAft>
                      </a:pPr>
                      <a:r>
                        <a:rPr lang="en-US" sz="1200" dirty="0">
                          <a:effectLst/>
                          <a:latin typeface="Avenir Book"/>
                        </a:rPr>
                        <a:t>Tipton Center @ Sedgwick Reserve (UCSB/NRS)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Donor development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$2.5MM/2009 </a:t>
                      </a:r>
                      <a:endParaRPr lang="en-US" sz="1200" dirty="0">
                        <a:solidFill>
                          <a:srgbClr val="000000"/>
                        </a:solidFill>
                        <a:effectLst/>
                        <a:latin typeface="Avenir Book"/>
                        <a:ea typeface="Calibri"/>
                        <a:cs typeface="Times New Roman"/>
                      </a:endParaRPr>
                    </a:p>
                  </a:txBody>
                  <a:tcPr marL="68580" marR="68580" marT="0" marB="0"/>
                </a:tc>
                <a:extLst>
                  <a:ext uri="{0D108BD9-81ED-4DB2-BD59-A6C34878D82A}">
                    <a16:rowId xmlns:a16="http://schemas.microsoft.com/office/drawing/2014/main" val="10007"/>
                  </a:ext>
                </a:extLst>
              </a:tr>
              <a:tr h="370840">
                <a:tc>
                  <a:txBody>
                    <a:bodyPr/>
                    <a:lstStyle/>
                    <a:p>
                      <a:pPr marL="0" marR="0">
                        <a:lnSpc>
                          <a:spcPct val="115000"/>
                        </a:lnSpc>
                        <a:spcBef>
                          <a:spcPts val="0"/>
                        </a:spcBef>
                        <a:spcAft>
                          <a:spcPts val="0"/>
                        </a:spcAft>
                      </a:pPr>
                      <a:r>
                        <a:rPr lang="en-US" sz="1200" dirty="0">
                          <a:effectLst/>
                          <a:latin typeface="Avenir Book"/>
                        </a:rPr>
                        <a:t>Gateway Office Building (UCB)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Ground lease/Leaseback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Est. $65MM/TBD </a:t>
                      </a:r>
                      <a:endParaRPr lang="en-US" sz="1200" dirty="0">
                        <a:solidFill>
                          <a:srgbClr val="000000"/>
                        </a:solidFill>
                        <a:effectLst/>
                        <a:latin typeface="Avenir Book"/>
                        <a:ea typeface="Calibri"/>
                        <a:cs typeface="Times New Roman"/>
                      </a:endParaRPr>
                    </a:p>
                  </a:txBody>
                  <a:tcPr marL="68580" marR="68580" marT="0" marB="0"/>
                </a:tc>
                <a:extLst>
                  <a:ext uri="{0D108BD9-81ED-4DB2-BD59-A6C34878D82A}">
                    <a16:rowId xmlns:a16="http://schemas.microsoft.com/office/drawing/2014/main" val="10008"/>
                  </a:ext>
                </a:extLst>
              </a:tr>
              <a:tr h="370840">
                <a:tc>
                  <a:txBody>
                    <a:bodyPr/>
                    <a:lstStyle/>
                    <a:p>
                      <a:pPr marL="0" marR="0">
                        <a:lnSpc>
                          <a:spcPct val="115000"/>
                        </a:lnSpc>
                        <a:spcBef>
                          <a:spcPts val="0"/>
                        </a:spcBef>
                        <a:spcAft>
                          <a:spcPts val="0"/>
                        </a:spcAft>
                      </a:pPr>
                      <a:r>
                        <a:rPr lang="en-US" sz="1200" dirty="0">
                          <a:effectLst/>
                          <a:latin typeface="Avenir Book"/>
                        </a:rPr>
                        <a:t>100 UCLA Medical Plaza (UCLA)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Ground lease/Air lot </a:t>
                      </a:r>
                      <a:endParaRPr lang="en-US" sz="1200" dirty="0">
                        <a:solidFill>
                          <a:srgbClr val="000000"/>
                        </a:solidFill>
                        <a:effectLst/>
                        <a:latin typeface="Avenir Book"/>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Avenir Book"/>
                        </a:rPr>
                        <a:t>~28MM/1989 </a:t>
                      </a:r>
                      <a:endParaRPr lang="en-US" sz="1200" dirty="0">
                        <a:solidFill>
                          <a:srgbClr val="000000"/>
                        </a:solidFill>
                        <a:effectLst/>
                        <a:latin typeface="Avenir Book"/>
                        <a:ea typeface="Calibri"/>
                        <a:cs typeface="Times New Roman"/>
                      </a:endParaRPr>
                    </a:p>
                  </a:txBody>
                  <a:tcPr marL="68580" marR="68580" marT="0" marB="0"/>
                </a:tc>
                <a:extLst>
                  <a:ext uri="{0D108BD9-81ED-4DB2-BD59-A6C34878D82A}">
                    <a16:rowId xmlns:a16="http://schemas.microsoft.com/office/drawing/2014/main" val="10009"/>
                  </a:ext>
                </a:extLst>
              </a:tr>
            </a:tbl>
          </a:graphicData>
        </a:graphic>
      </p:graphicFrame>
      <p:sp>
        <p:nvSpPr>
          <p:cNvPr id="3" name="Slide Number Placeholder 2"/>
          <p:cNvSpPr>
            <a:spLocks noGrp="1"/>
          </p:cNvSpPr>
          <p:nvPr>
            <p:ph type="sldNum" sz="quarter" idx="12"/>
          </p:nvPr>
        </p:nvSpPr>
        <p:spPr/>
        <p:txBody>
          <a:bodyPr/>
          <a:lstStyle/>
          <a:p>
            <a:fld id="{C9BAAC24-CCA9-6142-B5D8-487B50D11333}" type="slidenum">
              <a:rPr lang="en-US" smtClean="0"/>
              <a:t>7</a:t>
            </a:fld>
            <a:endParaRPr lang="en-US" dirty="0"/>
          </a:p>
        </p:txBody>
      </p:sp>
    </p:spTree>
    <p:extLst>
      <p:ext uri="{BB962C8B-B14F-4D97-AF65-F5344CB8AC3E}">
        <p14:creationId xmlns:p14="http://schemas.microsoft.com/office/powerpoint/2010/main" val="1900437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2800" b="1" dirty="0"/>
              <a:t>State Revenue Sources for Infrastructure Financing</a:t>
            </a:r>
          </a:p>
        </p:txBody>
      </p:sp>
      <p:sp>
        <p:nvSpPr>
          <p:cNvPr id="3" name="Content Placeholder 2"/>
          <p:cNvSpPr>
            <a:spLocks noGrp="1"/>
          </p:cNvSpPr>
          <p:nvPr>
            <p:ph idx="1"/>
          </p:nvPr>
        </p:nvSpPr>
        <p:spPr/>
        <p:txBody>
          <a:bodyPr>
            <a:normAutofit fontScale="92500" lnSpcReduction="10000"/>
          </a:bodyPr>
          <a:lstStyle/>
          <a:p>
            <a:pPr marL="0" indent="0">
              <a:buFontTx/>
              <a:buNone/>
            </a:pPr>
            <a:r>
              <a:rPr lang="en-US" dirty="0"/>
              <a:t>				        		  </a:t>
            </a:r>
            <a:r>
              <a:rPr lang="en-US" dirty="0" smtClean="0"/>
              <a:t>  1960-65      65-66    2002-03</a:t>
            </a:r>
            <a:endParaRPr lang="en-US" dirty="0"/>
          </a:p>
          <a:p>
            <a:pPr marL="0" indent="0">
              <a:buFontTx/>
              <a:buNone/>
            </a:pPr>
            <a:r>
              <a:rPr lang="en-US" dirty="0"/>
              <a:t>    General Fund       </a:t>
            </a:r>
            <a:r>
              <a:rPr lang="en-US" dirty="0" smtClean="0"/>
              <a:t>			 13.5</a:t>
            </a:r>
            <a:r>
              <a:rPr lang="en-US" dirty="0"/>
              <a:t>%       1.8%        0.9%</a:t>
            </a:r>
          </a:p>
          <a:p>
            <a:pPr marL="0" indent="0">
              <a:buFontTx/>
              <a:buNone/>
            </a:pPr>
            <a:r>
              <a:rPr lang="en-US" dirty="0"/>
              <a:t>    Special Funds      </a:t>
            </a:r>
            <a:r>
              <a:rPr lang="en-US" dirty="0" smtClean="0"/>
              <a:t>			 44.2</a:t>
            </a:r>
            <a:r>
              <a:rPr lang="en-US" dirty="0"/>
              <a:t>%     </a:t>
            </a:r>
            <a:r>
              <a:rPr lang="en-US" dirty="0" smtClean="0"/>
              <a:t>27.9</a:t>
            </a:r>
            <a:r>
              <a:rPr lang="en-US" dirty="0"/>
              <a:t>%        7.5%</a:t>
            </a:r>
          </a:p>
          <a:p>
            <a:pPr marL="0" indent="0">
              <a:buFontTx/>
              <a:buNone/>
            </a:pPr>
            <a:r>
              <a:rPr lang="en-US" dirty="0"/>
              <a:t>    Bond Funds         </a:t>
            </a:r>
            <a:r>
              <a:rPr lang="en-US" dirty="0" smtClean="0"/>
              <a:t>			 15.8</a:t>
            </a:r>
            <a:r>
              <a:rPr lang="en-US" dirty="0"/>
              <a:t>%     42.2%      </a:t>
            </a:r>
            <a:r>
              <a:rPr lang="en-US" dirty="0" smtClean="0"/>
              <a:t>77.5</a:t>
            </a:r>
            <a:r>
              <a:rPr lang="en-US" dirty="0"/>
              <a:t>%</a:t>
            </a:r>
          </a:p>
          <a:p>
            <a:pPr marL="0" indent="0">
              <a:buFontTx/>
              <a:buNone/>
            </a:pPr>
            <a:r>
              <a:rPr lang="en-US" dirty="0"/>
              <a:t>    Federal Funds     </a:t>
            </a:r>
            <a:r>
              <a:rPr lang="en-US" dirty="0" smtClean="0"/>
              <a:t>			 26.6</a:t>
            </a:r>
            <a:r>
              <a:rPr lang="en-US" dirty="0"/>
              <a:t>%     28.0%      </a:t>
            </a:r>
            <a:r>
              <a:rPr lang="en-US" dirty="0" smtClean="0"/>
              <a:t>14.1</a:t>
            </a:r>
            <a:r>
              <a:rPr lang="en-US" dirty="0"/>
              <a:t>%</a:t>
            </a:r>
          </a:p>
          <a:p>
            <a:pPr marL="0" indent="0">
              <a:buFontTx/>
              <a:buNone/>
            </a:pPr>
            <a:r>
              <a:rPr lang="en-US" dirty="0"/>
              <a:t>   </a:t>
            </a:r>
          </a:p>
          <a:p>
            <a:pPr marL="0" indent="0">
              <a:buFontTx/>
              <a:buNone/>
            </a:pPr>
            <a:r>
              <a:rPr lang="en-US" dirty="0"/>
              <a:t>Total Amount       </a:t>
            </a:r>
            <a:r>
              <a:rPr lang="en-US" dirty="0" smtClean="0"/>
              <a:t>				$</a:t>
            </a:r>
            <a:r>
              <a:rPr lang="en-US" dirty="0"/>
              <a:t>4,104     $5,789    $10,607</a:t>
            </a:r>
          </a:p>
          <a:p>
            <a:pPr marL="0" indent="0">
              <a:buFontTx/>
              <a:buNone/>
            </a:pPr>
            <a:r>
              <a:rPr lang="en-US" dirty="0"/>
              <a:t>   </a:t>
            </a:r>
          </a:p>
          <a:p>
            <a:pPr marL="0" indent="0">
              <a:buFontTx/>
              <a:buNone/>
            </a:pPr>
            <a:r>
              <a:rPr lang="en-US" dirty="0"/>
              <a:t>Amount Per Capita </a:t>
            </a:r>
            <a:r>
              <a:rPr lang="en-US" dirty="0" smtClean="0"/>
              <a:t>			    $</a:t>
            </a:r>
            <a:r>
              <a:rPr lang="en-US" dirty="0"/>
              <a:t>259       </a:t>
            </a:r>
            <a:r>
              <a:rPr lang="en-US" dirty="0" smtClean="0"/>
              <a:t>$</a:t>
            </a:r>
            <a:r>
              <a:rPr lang="en-US" dirty="0"/>
              <a:t>307        </a:t>
            </a:r>
            <a:r>
              <a:rPr lang="en-US" dirty="0" smtClean="0"/>
              <a:t> $</a:t>
            </a:r>
            <a:r>
              <a:rPr lang="en-US" dirty="0"/>
              <a:t>299</a:t>
            </a:r>
          </a:p>
          <a:p>
            <a:pPr marL="0" indent="0">
              <a:buFontTx/>
              <a:buNone/>
            </a:pPr>
            <a:endParaRPr lang="en-US" dirty="0" smtClean="0"/>
          </a:p>
          <a:p>
            <a:pPr marL="0" indent="0">
              <a:buNone/>
            </a:pPr>
            <a:endParaRPr lang="en-US" dirty="0"/>
          </a:p>
          <a:p>
            <a:pPr marL="0" indent="0">
              <a:buNone/>
            </a:pPr>
            <a:r>
              <a:rPr lang="en-US" sz="900" dirty="0"/>
              <a:t>2003 dollars</a:t>
            </a:r>
          </a:p>
          <a:p>
            <a:pPr marL="0" indent="0">
              <a:buNone/>
            </a:pPr>
            <a:endParaRPr lang="en-US" dirty="0"/>
          </a:p>
        </p:txBody>
      </p:sp>
      <p:sp>
        <p:nvSpPr>
          <p:cNvPr id="4" name="Slide Number Placeholder 3"/>
          <p:cNvSpPr>
            <a:spLocks noGrp="1"/>
          </p:cNvSpPr>
          <p:nvPr>
            <p:ph type="sldNum" sz="quarter" idx="12"/>
          </p:nvPr>
        </p:nvSpPr>
        <p:spPr/>
        <p:txBody>
          <a:bodyPr/>
          <a:lstStyle/>
          <a:p>
            <a:fld id="{C9BAAC24-CCA9-6142-B5D8-487B50D11333}" type="slidenum">
              <a:rPr lang="en-US" smtClean="0"/>
              <a:t>8</a:t>
            </a:fld>
            <a:endParaRPr lang="en-US" dirty="0"/>
          </a:p>
        </p:txBody>
      </p:sp>
    </p:spTree>
    <p:extLst>
      <p:ext uri="{BB962C8B-B14F-4D97-AF65-F5344CB8AC3E}">
        <p14:creationId xmlns:p14="http://schemas.microsoft.com/office/powerpoint/2010/main" val="1188466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Typical Public Owner Considerations</a:t>
            </a:r>
          </a:p>
        </p:txBody>
      </p:sp>
      <p:sp>
        <p:nvSpPr>
          <p:cNvPr id="3" name="Content Placeholder 2"/>
          <p:cNvSpPr>
            <a:spLocks noGrp="1"/>
          </p:cNvSpPr>
          <p:nvPr>
            <p:ph idx="1"/>
          </p:nvPr>
        </p:nvSpPr>
        <p:spPr/>
        <p:txBody>
          <a:bodyPr/>
          <a:lstStyle/>
          <a:p>
            <a:r>
              <a:rPr lang="en-US" dirty="0"/>
              <a:t>Access To Capital</a:t>
            </a:r>
          </a:p>
          <a:p>
            <a:r>
              <a:rPr lang="en-US" dirty="0"/>
              <a:t>Inadequate Experience with size/complexity of Project(s)</a:t>
            </a:r>
          </a:p>
          <a:p>
            <a:r>
              <a:rPr lang="en-US" dirty="0"/>
              <a:t>Inadequate Human Resources</a:t>
            </a:r>
          </a:p>
          <a:p>
            <a:r>
              <a:rPr lang="en-US" dirty="0"/>
              <a:t>Risk Shifting</a:t>
            </a:r>
          </a:p>
          <a:p>
            <a:r>
              <a:rPr lang="en-US" dirty="0"/>
              <a:t>Political Pressure</a:t>
            </a:r>
          </a:p>
          <a:p>
            <a:r>
              <a:rPr lang="en-US" dirty="0"/>
              <a:t>Cost Considerations*</a:t>
            </a:r>
          </a:p>
          <a:p>
            <a:r>
              <a:rPr lang="en-US" dirty="0"/>
              <a:t>Life Cycle Costs</a:t>
            </a:r>
          </a:p>
        </p:txBody>
      </p:sp>
      <p:sp>
        <p:nvSpPr>
          <p:cNvPr id="4" name="Slide Number Placeholder 3"/>
          <p:cNvSpPr>
            <a:spLocks noGrp="1"/>
          </p:cNvSpPr>
          <p:nvPr>
            <p:ph type="sldNum" sz="quarter" idx="12"/>
          </p:nvPr>
        </p:nvSpPr>
        <p:spPr/>
        <p:txBody>
          <a:bodyPr/>
          <a:lstStyle/>
          <a:p>
            <a:fld id="{C9BAAC24-CCA9-6142-B5D8-487B50D11333}" type="slidenum">
              <a:rPr lang="en-US" smtClean="0"/>
              <a:t>9</a:t>
            </a:fld>
            <a:endParaRPr lang="en-US" dirty="0"/>
          </a:p>
        </p:txBody>
      </p:sp>
    </p:spTree>
    <p:extLst>
      <p:ext uri="{BB962C8B-B14F-4D97-AF65-F5344CB8AC3E}">
        <p14:creationId xmlns:p14="http://schemas.microsoft.com/office/powerpoint/2010/main" val="11200934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mMnDXxlG1UGu2paLiUoTN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mMnDXxlG1UGu2paLiUoTN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mMnDXxlG1UGu2paLiUoTN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mMnDXxlG1UGu2paLiUoTN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acua_ac2015_powerpoint_template-1 for regina to use to convert the PPP" id="{F7CC3ACD-2516-4476-9772-8B8A33CF480C}" vid="{B6743DC8-A5C6-4D94-8D2B-A82C2008E1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nacua_ac2015_powerpoint_template-1 for regina to use to convert the PPP</Template>
  <TotalTime>398</TotalTime>
  <Words>4213</Words>
  <Application>Microsoft Office PowerPoint</Application>
  <PresentationFormat>On-screen Show (4:3)</PresentationFormat>
  <Paragraphs>712</Paragraphs>
  <Slides>58</Slides>
  <Notes>58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MS PGothic</vt:lpstr>
      <vt:lpstr>Arial</vt:lpstr>
      <vt:lpstr>Avenir Book</vt:lpstr>
      <vt:lpstr>Avenir Heavy</vt:lpstr>
      <vt:lpstr>Calibri</vt:lpstr>
      <vt:lpstr>Courier New</vt:lpstr>
      <vt:lpstr>Times New Roman</vt:lpstr>
      <vt:lpstr>Office Theme</vt:lpstr>
      <vt:lpstr>Public Private Partnerships </vt:lpstr>
      <vt:lpstr>The University of California Capital Program</vt:lpstr>
      <vt:lpstr>Historical context for UC Public Private Partnerships</vt:lpstr>
      <vt:lpstr>PPPs – Student Rental Housing</vt:lpstr>
      <vt:lpstr>PPPs - Faculty For Sale Housing</vt:lpstr>
      <vt:lpstr>PPPs - Hotels</vt:lpstr>
      <vt:lpstr>PPP – Office/Classroom/Research Buildings and Medical Clinics</vt:lpstr>
      <vt:lpstr> State Revenue Sources for Infrastructure Financing</vt:lpstr>
      <vt:lpstr>Typical Public Owner Considerations</vt:lpstr>
      <vt:lpstr>University of California Considerations</vt:lpstr>
      <vt:lpstr>Critical Factors</vt:lpstr>
      <vt:lpstr>Mechanisms for Implementation </vt:lpstr>
      <vt:lpstr>Key Decision Points</vt:lpstr>
      <vt:lpstr>Issues Applicable to “Programmatic Use” Projects: </vt:lpstr>
      <vt:lpstr>Issues Applicable to “Auxiliary Use” Projects: </vt:lpstr>
      <vt:lpstr>Case Studies</vt:lpstr>
      <vt:lpstr>East Campus II Student Housing, Vista Del Norte, UC Irvine </vt:lpstr>
      <vt:lpstr>Ground Lease Transaction Structure </vt:lpstr>
      <vt:lpstr>Ground Lease Transaction Structure </vt:lpstr>
      <vt:lpstr>East Campus II Student Housing, Vista Del Norte, UC Irvine </vt:lpstr>
      <vt:lpstr>East Campus II Student Housing, Vista Del Norte, UC Irvine </vt:lpstr>
      <vt:lpstr>Neurosciences Building, Mission Bay Campus, UC San Francisco</vt:lpstr>
      <vt:lpstr>Ground Lease-Leaseback with Tax Exempt Financing</vt:lpstr>
      <vt:lpstr>Ground Lease-Leaseback with Tax Exempt Financing</vt:lpstr>
      <vt:lpstr>Neurosciences Building, Mission Bay Campus, UC San Francisco</vt:lpstr>
      <vt:lpstr>Neurosciences Building, Mission Bay Campus, UC San Francisco</vt:lpstr>
      <vt:lpstr>Mt. Zion Medical Office Building UCSF Campus</vt:lpstr>
      <vt:lpstr>DEVELOPER BUILD-TO-SUIT </vt:lpstr>
      <vt:lpstr>DEVELOPER BUILD-TO-SUIT </vt:lpstr>
      <vt:lpstr>Mt. Zion Medical Office Building,  UC San Francisco </vt:lpstr>
      <vt:lpstr>Mt. Zion Medical Office Building,  UC San Francisco </vt:lpstr>
      <vt:lpstr>Merced 2020 Project – Concession Agreement </vt:lpstr>
      <vt:lpstr>Merced 2020 Project – Concession Agreement </vt:lpstr>
      <vt:lpstr>Energy Biosciences Institute</vt:lpstr>
      <vt:lpstr>Energy Biosciences Institute</vt:lpstr>
      <vt:lpstr>Laboratory Joint Venture - China</vt:lpstr>
      <vt:lpstr>Laboratory Joint Venture - China</vt:lpstr>
      <vt:lpstr>New Opportunities for Infrastructure PPPs</vt:lpstr>
      <vt:lpstr>Balancing the Many Priorities of Public Service</vt:lpstr>
      <vt:lpstr>PowerPoint Presentation</vt:lpstr>
      <vt:lpstr>Case Study: Arvin, California</vt:lpstr>
      <vt:lpstr>Case Study: Rialto, California Concession</vt:lpstr>
      <vt:lpstr>Higher Ed - Concession Structure</vt:lpstr>
      <vt:lpstr>Infrastructure Projects  -- Goal to Eliminate Waste by Reducing</vt:lpstr>
      <vt:lpstr>Infrastructure Projects – PPP Goals Eliminate Waste/Reduce Cost/Manage Risk</vt:lpstr>
      <vt:lpstr>Critical Issues for UC</vt:lpstr>
      <vt:lpstr>Enabling Legislation </vt:lpstr>
      <vt:lpstr>University Partial Ownership Exception</vt:lpstr>
      <vt:lpstr>California Government Code Section 5956 Infrastructure Financing Act</vt:lpstr>
      <vt:lpstr>California Government Code Section 5956 Infrastructure Financing Act cont.</vt:lpstr>
      <vt:lpstr>California Government Code Section 5956 Infrastructure Financing Act</vt:lpstr>
      <vt:lpstr>California Government Code Section 4217 (Energy Conservation Act)</vt:lpstr>
      <vt:lpstr>Florida – House Bill 85</vt:lpstr>
      <vt:lpstr>North Carolina – House Bill 857</vt:lpstr>
      <vt:lpstr>Maryland</vt:lpstr>
      <vt:lpstr>Pennsylvania – House Bill 1838</vt:lpstr>
      <vt:lpstr>New York and New Jersey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Private Partnerships</dc:title>
  <dc:creator>Regina Villasenor</dc:creator>
  <cp:lastModifiedBy>Kristen K Erving</cp:lastModifiedBy>
  <cp:revision>31</cp:revision>
  <cp:lastPrinted>2015-06-12T18:03:43Z</cp:lastPrinted>
  <dcterms:created xsi:type="dcterms:W3CDTF">2015-06-11T18:34:44Z</dcterms:created>
  <dcterms:modified xsi:type="dcterms:W3CDTF">2019-03-28T17:08:43Z</dcterms:modified>
</cp:coreProperties>
</file>